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0" r:id="rId2"/>
    <p:sldId id="696" r:id="rId3"/>
    <p:sldId id="698" r:id="rId4"/>
    <p:sldId id="697" r:id="rId5"/>
    <p:sldId id="699" r:id="rId6"/>
    <p:sldId id="700" r:id="rId7"/>
    <p:sldId id="701" r:id="rId8"/>
    <p:sldId id="702" r:id="rId9"/>
    <p:sldId id="703" r:id="rId10"/>
    <p:sldId id="704" r:id="rId11"/>
    <p:sldId id="705" r:id="rId12"/>
    <p:sldId id="706" r:id="rId13"/>
    <p:sldId id="707" r:id="rId14"/>
    <p:sldId id="710" r:id="rId15"/>
    <p:sldId id="708" r:id="rId16"/>
    <p:sldId id="711" r:id="rId17"/>
    <p:sldId id="712" r:id="rId18"/>
    <p:sldId id="715" r:id="rId19"/>
    <p:sldId id="714" r:id="rId20"/>
    <p:sldId id="716" r:id="rId2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4486B"/>
    <a:srgbClr val="1687AF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26326"/>
            <a:ext cx="6192688" cy="969401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Voorbeschouwing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</a:p>
          <a:p>
            <a:r>
              <a:rPr lang="nl-BE" sz="1400" dirty="0" smtClean="0"/>
              <a:t>Inkapseling</a:t>
            </a:r>
          </a:p>
        </p:txBody>
      </p:sp>
      <p:pic>
        <p:nvPicPr>
          <p:cNvPr id="6" name="Picture 6" descr="http://www.techviral.com/wp-content/uploads/2013/04/url1-111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5" y="1172061"/>
            <a:ext cx="4340824" cy="15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docs.oracle.com/javase/tutorial/figures/java/concepts-object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078" y="2722576"/>
            <a:ext cx="4512675" cy="2938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 flipV="1">
            <a:off x="5452024" y="3471974"/>
            <a:ext cx="907525" cy="13751"/>
          </a:xfrm>
          <a:prstGeom prst="straightConnector1">
            <a:avLst/>
          </a:prstGeom>
          <a:ln w="57150"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59549" y="329418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output</a:t>
            </a:r>
            <a:endParaRPr lang="nl-BE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445993" y="4772530"/>
            <a:ext cx="907525" cy="13751"/>
          </a:xfrm>
          <a:prstGeom prst="straightConnector1">
            <a:avLst/>
          </a:prstGeom>
          <a:ln w="57150">
            <a:headEnd type="arrow" w="med" len="med"/>
            <a:tailEnd type="non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367269" y="4587864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input</a:t>
            </a:r>
            <a:endParaRPr lang="nl-BE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588848" y="4091889"/>
            <a:ext cx="673769" cy="0"/>
          </a:xfrm>
          <a:prstGeom prst="straightConnector1">
            <a:avLst/>
          </a:prstGeom>
          <a:ln w="57150"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5034" y="5839818"/>
            <a:ext cx="8278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FF0000"/>
                </a:solidFill>
              </a:rPr>
              <a:t>Inkapseling</a:t>
            </a:r>
            <a:r>
              <a:rPr lang="nl-BE" sz="2000" dirty="0" smtClean="0"/>
              <a:t>: het verborgen houden van de data en de methoden</a:t>
            </a:r>
            <a:br>
              <a:rPr lang="nl-BE" sz="2000" dirty="0" smtClean="0"/>
            </a:br>
            <a:r>
              <a:rPr lang="nl-BE" sz="2000" dirty="0" smtClean="0"/>
              <a:t>                      (enkel de signatuur van de operatoren wordt zichtbaar gemaakt).  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39371045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docs.oracle.com/javase/tutorial/figures/java/concepts-bikeHierarchy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062" y="1391055"/>
            <a:ext cx="5996201" cy="5194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</a:p>
          <a:p>
            <a:r>
              <a:rPr lang="nl-BE" sz="1400" dirty="0" smtClean="0"/>
              <a:t>Overerving </a:t>
            </a:r>
            <a:r>
              <a:rPr lang="nl-BE" sz="1400" smtClean="0"/>
              <a:t>en typehiërarchieën</a:t>
            </a:r>
            <a:endParaRPr lang="nl-BE" sz="1400" dirty="0" smtClean="0"/>
          </a:p>
        </p:txBody>
      </p:sp>
      <p:pic>
        <p:nvPicPr>
          <p:cNvPr id="6" name="Picture 6" descr="http://www.techviral.com/wp-content/uploads/2013/04/url1-1110x40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5" y="1172061"/>
            <a:ext cx="4340824" cy="15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42681" y="3138760"/>
            <a:ext cx="374461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FF0000"/>
                </a:solidFill>
              </a:rPr>
              <a:t>Overervingsmechanisme</a:t>
            </a:r>
            <a:r>
              <a:rPr lang="nl-BE" sz="2000" dirty="0" smtClean="0"/>
              <a:t>: bepaalt </a:t>
            </a:r>
            <a:br>
              <a:rPr lang="nl-BE" sz="2000" dirty="0" smtClean="0"/>
            </a:br>
            <a:r>
              <a:rPr lang="nl-BE" sz="2000" dirty="0" smtClean="0"/>
              <a:t>hoe en onder welke voorwaarden </a:t>
            </a:r>
            <a:br>
              <a:rPr lang="nl-BE" sz="2000" dirty="0" smtClean="0"/>
            </a:br>
            <a:r>
              <a:rPr lang="nl-BE" sz="2000" dirty="0" smtClean="0"/>
              <a:t>toestands- en </a:t>
            </a:r>
            <a:r>
              <a:rPr lang="nl-BE" sz="2000" dirty="0" err="1" smtClean="0"/>
              <a:t>gedragspecificaties</a:t>
            </a:r>
            <a:r>
              <a:rPr lang="nl-BE" sz="2000" dirty="0" smtClean="0"/>
              <a:t> </a:t>
            </a:r>
            <a:br>
              <a:rPr lang="nl-BE" sz="2000" dirty="0" smtClean="0"/>
            </a:br>
            <a:r>
              <a:rPr lang="nl-BE" sz="2000" dirty="0" smtClean="0"/>
              <a:t>van oudertypes kunnen worden </a:t>
            </a:r>
            <a:br>
              <a:rPr lang="nl-BE" sz="2000" dirty="0" smtClean="0"/>
            </a:br>
            <a:r>
              <a:rPr lang="nl-BE" sz="2000" dirty="0" smtClean="0"/>
              <a:t>gecombineerd in </a:t>
            </a:r>
            <a:r>
              <a:rPr lang="nl-BE" sz="2000" dirty="0" err="1" smtClean="0"/>
              <a:t>kindtypes</a:t>
            </a:r>
            <a:r>
              <a:rPr lang="nl-BE" sz="2000" dirty="0" smtClean="0"/>
              <a:t>.</a:t>
            </a:r>
            <a:endParaRPr lang="nl-BE" sz="2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115721" y="3900787"/>
            <a:ext cx="0" cy="4085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832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</a:p>
          <a:p>
            <a:r>
              <a:rPr lang="nl-BE" sz="1400" dirty="0" smtClean="0"/>
              <a:t>Overerving </a:t>
            </a:r>
            <a:r>
              <a:rPr lang="nl-BE" sz="1400" smtClean="0"/>
              <a:t>en typehiërarchieën</a:t>
            </a:r>
            <a:endParaRPr lang="nl-BE" sz="1400" dirty="0" smtClean="0"/>
          </a:p>
        </p:txBody>
      </p:sp>
      <p:pic>
        <p:nvPicPr>
          <p:cNvPr id="6" name="Picture 6" descr="http://www.techviral.com/wp-content/uploads/2013/04/url1-111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5" y="1172061"/>
            <a:ext cx="4340824" cy="15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934269" y="2954094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Voorbeeld:</a:t>
            </a:r>
            <a:endParaRPr lang="en-US" sz="1800" dirty="0"/>
          </a:p>
        </p:txBody>
      </p:sp>
      <p:pic>
        <p:nvPicPr>
          <p:cNvPr id="2050" name="Picture 2" descr="https://www3.ntu.edu.sg/home/ehchua/programming/java/images/OOP_CircleCylind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379" y="2377095"/>
            <a:ext cx="3343275" cy="369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779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</a:p>
          <a:p>
            <a:r>
              <a:rPr lang="nl-BE" sz="1400" dirty="0" smtClean="0"/>
              <a:t>Operatoroverlading en polymorfisme</a:t>
            </a:r>
          </a:p>
        </p:txBody>
      </p:sp>
      <p:pic>
        <p:nvPicPr>
          <p:cNvPr id="6" name="Picture 6" descr="http://www.techviral.com/wp-content/uploads/2013/04/url1-111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5" y="1172061"/>
            <a:ext cx="4340824" cy="15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88596" y="3197126"/>
            <a:ext cx="43123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FF0000"/>
                </a:solidFill>
              </a:rPr>
              <a:t>Operatoroverlading</a:t>
            </a:r>
            <a:r>
              <a:rPr lang="nl-BE" sz="2000" dirty="0" smtClean="0"/>
              <a:t>: overgeërfde </a:t>
            </a:r>
            <a:br>
              <a:rPr lang="nl-BE" sz="2000" dirty="0" smtClean="0"/>
            </a:br>
            <a:r>
              <a:rPr lang="nl-BE" sz="2000" dirty="0" smtClean="0"/>
              <a:t>operatoren kunnen worden </a:t>
            </a:r>
            <a:br>
              <a:rPr lang="nl-BE" sz="2000" dirty="0" smtClean="0"/>
            </a:br>
            <a:r>
              <a:rPr lang="nl-BE" sz="2000" dirty="0" smtClean="0"/>
              <a:t>geherdefinieerd in het </a:t>
            </a:r>
            <a:r>
              <a:rPr lang="nl-BE" sz="2000" dirty="0" err="1" smtClean="0"/>
              <a:t>kindtype</a:t>
            </a:r>
            <a:r>
              <a:rPr lang="nl-BE" sz="2000" dirty="0" smtClean="0"/>
              <a:t> met</a:t>
            </a:r>
            <a:br>
              <a:rPr lang="nl-BE" sz="2000" dirty="0" smtClean="0"/>
            </a:br>
            <a:r>
              <a:rPr lang="nl-BE" sz="2000" dirty="0" smtClean="0"/>
              <a:t>behoud van de operatornaam. Dezelfde</a:t>
            </a:r>
            <a:br>
              <a:rPr lang="nl-BE" sz="2000" dirty="0" smtClean="0"/>
            </a:br>
            <a:r>
              <a:rPr lang="nl-BE" sz="2000" dirty="0" smtClean="0"/>
              <a:t>naam verwijst dan naar verschillende</a:t>
            </a:r>
            <a:br>
              <a:rPr lang="nl-BE" sz="2000" dirty="0" smtClean="0"/>
            </a:br>
            <a:r>
              <a:rPr lang="nl-BE" sz="2000" dirty="0" smtClean="0"/>
              <a:t>operatoren (en methodes).</a:t>
            </a:r>
            <a:endParaRPr lang="nl-BE" sz="2000" dirty="0"/>
          </a:p>
        </p:txBody>
      </p:sp>
      <p:pic>
        <p:nvPicPr>
          <p:cNvPr id="3076" name="Picture 4" descr="http://codingmash.com/wp-content/uploads/2012/10/operator-overload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995" y="2655650"/>
            <a:ext cx="4383932" cy="3287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550205" y="5826869"/>
            <a:ext cx="4454178" cy="162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33440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550992" y="3571473"/>
            <a:ext cx="3151763" cy="12354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/>
          <p:cNvSpPr/>
          <p:nvPr/>
        </p:nvSpPr>
        <p:spPr>
          <a:xfrm>
            <a:off x="5035678" y="5123352"/>
            <a:ext cx="3267063" cy="1313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5025950" y="3343128"/>
            <a:ext cx="3267063" cy="1313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/>
          <p:nvPr/>
        </p:nvSpPr>
        <p:spPr>
          <a:xfrm>
            <a:off x="5019470" y="1605064"/>
            <a:ext cx="3267063" cy="13132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</a:p>
          <a:p>
            <a:r>
              <a:rPr lang="nl-BE" sz="1400" dirty="0" smtClean="0"/>
              <a:t>Operatoroverlading en polymorfisme</a:t>
            </a:r>
          </a:p>
        </p:txBody>
      </p:sp>
      <p:pic>
        <p:nvPicPr>
          <p:cNvPr id="6" name="Picture 6" descr="http://www.techviral.com/wp-content/uploads/2013/04/url1-111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5" y="1172061"/>
            <a:ext cx="4340824" cy="15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50992" y="3640699"/>
            <a:ext cx="338522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public abstract class Werknemer</a:t>
            </a:r>
            <a:b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{ private string naam;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 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private string voornaam;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 …</a:t>
            </a:r>
            <a:endParaRPr lang="nl-BE" altLang="nl-BE" sz="1200" dirty="0">
              <a:solidFill>
                <a:srgbClr val="66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  public </a:t>
            </a: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abstract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double Verdiensten(); } }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nl-BE" altLang="nl-B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019471" y="1606563"/>
            <a:ext cx="344357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Contractueel</a:t>
            </a:r>
            <a:r>
              <a:rPr kumimoji="0" lang="nl-BE" altLang="nl-BE" sz="1200" b="1" i="0" u="none" strike="noStrike" cap="none" normalizeH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nl-BE" altLang="nl-BE" sz="1200" b="1" i="0" u="none" strike="noStrike" cap="none" normalizeH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extends</a:t>
            </a: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Werknemer </a:t>
            </a:r>
            <a:r>
              <a:rPr kumimoji="0" lang="nl-BE" altLang="nl-BE" sz="120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{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 private double Maandloon;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 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lang="nl-BE" altLang="nl-BE" sz="1200" b="1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@</a:t>
            </a:r>
            <a:r>
              <a:rPr lang="nl-BE" altLang="nl-BE" sz="1200" b="1" dirty="0" err="1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Override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public double 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Verdiensten() 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{</a:t>
            </a:r>
            <a:endParaRPr lang="nl-BE" altLang="nl-BE" sz="1200" dirty="0">
              <a:solidFill>
                <a:srgbClr val="660000"/>
              </a:solidFill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  return Maandloon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; } 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}</a:t>
            </a:r>
            <a:endParaRPr kumimoji="0" lang="nl-BE" altLang="nl-B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019471" y="3296977"/>
            <a:ext cx="337784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</a:t>
            </a:r>
            <a:r>
              <a:rPr kumimoji="0" lang="nl-BE" altLang="nl-BE" sz="12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StukWerker</a:t>
            </a: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nl-BE" altLang="nl-BE" sz="12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extends</a:t>
            </a: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Werknemer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{ </a:t>
            </a:r>
            <a:b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 private double </a:t>
            </a:r>
            <a:r>
              <a:rPr kumimoji="0" lang="nl-BE" altLang="nl-BE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loonPerStuk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private int aantal;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nl-BE" altLang="nl-BE" sz="1200" b="1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@</a:t>
            </a:r>
            <a:r>
              <a:rPr lang="nl-BE" altLang="nl-BE" sz="1200" b="1" dirty="0" err="1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Override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endParaRPr kumimoji="0" lang="nl-BE" altLang="nl-BE" sz="1200" b="0" i="0" u="none" strike="noStrike" cap="none" normalizeH="0" baseline="0" dirty="0" smtClean="0">
              <a:ln>
                <a:noFill/>
              </a:ln>
              <a:solidFill>
                <a:srgbClr val="66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20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 public double Verdiensten()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return aantal * </a:t>
            </a:r>
            <a:r>
              <a:rPr kumimoji="0" lang="nl-BE" altLang="nl-BE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loonPerStuk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; } } 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nl-BE" altLang="nl-B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019471" y="5094233"/>
            <a:ext cx="331693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public class </a:t>
            </a:r>
            <a:r>
              <a:rPr kumimoji="0" lang="nl-BE" altLang="nl-BE" sz="12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UurWerker</a:t>
            </a: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nl-BE" altLang="nl-BE" sz="1200" b="1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extends</a:t>
            </a:r>
            <a:r>
              <a:rPr kumimoji="0" lang="nl-BE" altLang="nl-BE" sz="1200" b="1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Werknemer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{ </a:t>
            </a:r>
            <a:b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 private double </a:t>
            </a:r>
            <a:r>
              <a:rPr kumimoji="0" lang="nl-BE" altLang="nl-BE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loonPerUur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private double uren;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lang="nl-BE" altLang="nl-BE" sz="1200" b="1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@</a:t>
            </a:r>
            <a:r>
              <a:rPr lang="nl-BE" altLang="nl-BE" sz="1200" b="1" dirty="0" err="1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Override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endParaRPr kumimoji="0" lang="nl-BE" altLang="nl-BE" sz="1200" b="0" i="0" u="none" strike="noStrike" cap="none" normalizeH="0" baseline="0" dirty="0" smtClean="0">
              <a:ln>
                <a:noFill/>
              </a:ln>
              <a:solidFill>
                <a:srgbClr val="660000"/>
              </a:solidFill>
              <a:effectLst/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20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 public double Verdiensten()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 return uren * </a:t>
            </a:r>
            <a:r>
              <a:rPr kumimoji="0" lang="nl-BE" altLang="nl-BE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loonPerUur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; } } 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nl-BE" altLang="nl-B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182894" y="2422187"/>
            <a:ext cx="593387" cy="1050587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70826" y="4054924"/>
            <a:ext cx="605455" cy="1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182894" y="4802132"/>
            <a:ext cx="605455" cy="98459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288345" y="2918298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36386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773667" y="5830134"/>
            <a:ext cx="807395" cy="175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/>
          <p:cNvSpPr/>
          <p:nvPr/>
        </p:nvSpPr>
        <p:spPr>
          <a:xfrm>
            <a:off x="1767187" y="5483174"/>
            <a:ext cx="807395" cy="175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1750979" y="5087574"/>
            <a:ext cx="807395" cy="1750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</a:p>
          <a:p>
            <a:r>
              <a:rPr lang="nl-BE" sz="1400" dirty="0" smtClean="0"/>
              <a:t>Operatoroverlading en polymorfisme</a:t>
            </a:r>
          </a:p>
        </p:txBody>
      </p:sp>
      <p:pic>
        <p:nvPicPr>
          <p:cNvPr id="6" name="Picture 6" descr="http://www.techviral.com/wp-content/uploads/2013/04/url1-111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5" y="1172061"/>
            <a:ext cx="4340824" cy="15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260514" y="3386035"/>
            <a:ext cx="664156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altLang="nl-BE" sz="1200" b="1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public </a:t>
            </a:r>
            <a:r>
              <a:rPr lang="nl-BE" altLang="nl-BE" sz="1200" b="1" dirty="0" err="1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static</a:t>
            </a:r>
            <a:r>
              <a:rPr lang="nl-BE" altLang="nl-BE" sz="1200" b="1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string </a:t>
            </a:r>
            <a:r>
              <a:rPr lang="nl-BE" altLang="nl-BE" sz="1200" b="1" dirty="0" err="1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maakString</a:t>
            </a:r>
            <a:r>
              <a:rPr lang="nl-BE" altLang="nl-BE" sz="1200" b="1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(Werknemer werker) </a:t>
            </a:r>
            <a:r>
              <a:rPr lang="nl-BE" altLang="nl-BE" sz="1200" b="1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{ </a:t>
            </a:r>
            <a:b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</a:b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 return </a:t>
            </a:r>
            <a:r>
              <a:rPr lang="nl-BE" altLang="nl-BE" sz="1200" dirty="0" err="1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werker.naam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+ </a:t>
            </a:r>
            <a:r>
              <a:rPr lang="nl-BE" altLang="nl-BE" sz="1200" dirty="0" err="1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werker.voornaam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+ " 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verdient " 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+ </a:t>
            </a:r>
            <a:r>
              <a:rPr lang="nl-BE" altLang="nl-BE" sz="1200" dirty="0" err="1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werker.Verdiensten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() + “ Euro, “ +“</a:t>
            </a:r>
            <a:r>
              <a:rPr lang="nl-BE" altLang="nl-BE" sz="1200" dirty="0" smtClean="0">
                <a:solidFill>
                  <a:srgbClr val="6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n</a:t>
            </a:r>
            <a:r>
              <a:rPr lang="nl-BE" altLang="nl-BE" sz="1200" dirty="0" smtClean="0">
                <a:solidFill>
                  <a:srgbClr val="66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n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";</a:t>
            </a:r>
            <a:r>
              <a:rPr lang="nl-BE" altLang="nl-BE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…</a:t>
            </a:r>
            <a:b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string uit = ""; 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Werknemer </a:t>
            </a:r>
            <a:r>
              <a:rPr kumimoji="0" lang="nl-BE" altLang="nl-BE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werknemer</a:t>
            </a: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; </a:t>
            </a:r>
            <a:b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Contractueel ploegbaas = new Contractueel("Speckneck","Bill",2000);  </a:t>
            </a:r>
            <a:br>
              <a:rPr kumimoji="0" lang="nl-BE" altLang="nl-BE" sz="1200" b="0" i="0" u="none" strike="noStrike" cap="none" normalizeH="0" baseline="0" dirty="0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</a:br>
            <a:r>
              <a:rPr lang="nl-BE" altLang="nl-BE" sz="1200" dirty="0" err="1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StukWerker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stukwerker = new </a:t>
            </a:r>
            <a:r>
              <a:rPr lang="nl-BE" altLang="nl-BE" sz="1200" dirty="0" err="1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StukWerker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("Adoor","Stuk",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100,5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);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nl-BE" altLang="nl-BE" sz="1200" b="0" i="0" u="none" strike="noStrike" cap="none" normalizeH="0" baseline="0" dirty="0" err="1" smtClean="0">
                <a:ln>
                  <a:noFill/>
                </a:ln>
                <a:solidFill>
                  <a:srgbClr val="660000"/>
                </a:solidFill>
                <a:effectLst/>
                <a:latin typeface="Arial Unicode MS" pitchFamily="34" charset="-128"/>
                <a:cs typeface="Arial" pitchFamily="34" charset="0"/>
              </a:rPr>
              <a:t>UurW</a:t>
            </a:r>
            <a:r>
              <a:rPr lang="nl-BE" altLang="nl-BE" sz="1200" dirty="0" err="1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erker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nl-BE" altLang="nl-BE" sz="1200" dirty="0" err="1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uurwerker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 </a:t>
            </a:r>
            <a:r>
              <a:rPr lang="nl-BE" alt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= new </a:t>
            </a:r>
            <a:r>
              <a:rPr lang="nl-BE" altLang="nl-BE" sz="1200" dirty="0" err="1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UurWerker</a:t>
            </a: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(“Overuur",“Tuur",10,50);  </a:t>
            </a:r>
            <a:b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</a:br>
            <a:r>
              <a:rPr 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…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werknemer </a:t>
            </a: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= </a:t>
            </a:r>
            <a:r>
              <a:rPr 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ploegbaas;</a:t>
            </a:r>
            <a:endParaRPr lang="nl-BE" sz="1200" dirty="0">
              <a:solidFill>
                <a:srgbClr val="660000"/>
              </a:solidFill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uit += </a:t>
            </a:r>
            <a:r>
              <a:rPr lang="nl-BE" sz="1200" dirty="0" err="1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maakString</a:t>
            </a: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(werknemer);</a:t>
            </a:r>
            <a:endParaRPr lang="nl-BE" altLang="nl-BE" sz="1200" dirty="0">
              <a:solidFill>
                <a:srgbClr val="660000"/>
              </a:solidFill>
              <a:latin typeface="Arial Unicode MS" pitchFamily="34" charset="-128"/>
              <a:cs typeface="Arial" pitchFamily="34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werknemer </a:t>
            </a: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= stukwerker;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uit </a:t>
            </a: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+= </a:t>
            </a:r>
            <a:r>
              <a:rPr lang="nl-BE" sz="1200" dirty="0" err="1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maakString</a:t>
            </a: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(werknemer</a:t>
            </a:r>
            <a:r>
              <a:rPr 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werknemer = </a:t>
            </a:r>
            <a:r>
              <a:rPr lang="nl-BE" sz="1200" dirty="0" err="1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uurwerker</a:t>
            </a: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uit += </a:t>
            </a:r>
            <a:r>
              <a:rPr lang="nl-BE" sz="1200" dirty="0" err="1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maakString</a:t>
            </a:r>
            <a:r>
              <a:rPr lang="nl-BE" sz="1200" dirty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(werknemer);</a:t>
            </a:r>
            <a:endParaRPr lang="nl-BE" altLang="nl-BE" sz="1200" dirty="0">
              <a:solidFill>
                <a:srgbClr val="660000"/>
              </a:solidFill>
              <a:latin typeface="Arial Unicode MS" pitchFamily="34" charset="-128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200" dirty="0" smtClean="0">
                <a:solidFill>
                  <a:srgbClr val="660000"/>
                </a:solidFill>
                <a:latin typeface="Arial Unicode MS" pitchFamily="34" charset="-128"/>
                <a:cs typeface="Arial" pitchFamily="34" charset="0"/>
              </a:rPr>
              <a:t>…</a:t>
            </a:r>
            <a:endParaRPr kumimoji="0" lang="nl-BE" altLang="nl-BE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04289" y="5080585"/>
            <a:ext cx="4372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>
                <a:solidFill>
                  <a:srgbClr val="FF0000"/>
                </a:solidFill>
              </a:rPr>
              <a:t>Polymorfisme</a:t>
            </a:r>
            <a:r>
              <a:rPr lang="nl-BE" sz="2000" dirty="0" smtClean="0"/>
              <a:t>: de juiste klassen worden </a:t>
            </a:r>
            <a:br>
              <a:rPr lang="nl-BE" sz="2000" dirty="0" smtClean="0"/>
            </a:br>
            <a:r>
              <a:rPr lang="nl-BE" sz="2000" dirty="0" smtClean="0"/>
              <a:t>aangeroepen.</a:t>
            </a:r>
            <a:endParaRPr lang="nl-BE" sz="2000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400662" y="2876436"/>
            <a:ext cx="241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 (vervolg):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412332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</a:t>
            </a:r>
          </a:p>
          <a:p>
            <a:r>
              <a:rPr lang="nl-BE" sz="1400" dirty="0" smtClean="0"/>
              <a:t>Objectpersistentie</a:t>
            </a:r>
          </a:p>
        </p:txBody>
      </p:sp>
      <p:sp>
        <p:nvSpPr>
          <p:cNvPr id="15" name="TextBox 14"/>
          <p:cNvSpPr txBox="1"/>
          <p:nvPr/>
        </p:nvSpPr>
        <p:spPr>
          <a:xfrm rot="21005970">
            <a:off x="1225097" y="3952183"/>
            <a:ext cx="5944152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Persistent vs</a:t>
            </a:r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nl-BE" sz="4800" dirty="0" err="1" smtClean="0">
                <a:solidFill>
                  <a:schemeClr val="accent6">
                    <a:lumMod val="75000"/>
                  </a:schemeClr>
                </a:solidFill>
              </a:rPr>
              <a:t>transient</a:t>
            </a:r>
            <a:endParaRPr lang="nl-BE" sz="4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026" name="Picture 2" descr="Archiefvernietiging vertrouwelijke documentenlie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41" y="4808483"/>
            <a:ext cx="4584660" cy="2049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w archief digitaliseren: 3 noodzakelijke stappen - TechPulse Busines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83" y="1746488"/>
            <a:ext cx="3233216" cy="215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0709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</a:t>
            </a:r>
          </a:p>
          <a:p>
            <a:r>
              <a:rPr lang="nl-BE" sz="1400" dirty="0" smtClean="0"/>
              <a:t>Objectpersistentie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9009" y="1848487"/>
            <a:ext cx="6705554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Naamgevingsmechanisme</a:t>
            </a:r>
            <a:endParaRPr lang="nl-BE" sz="4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9009" y="5007534"/>
            <a:ext cx="7475174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Bereikbaarheidsmechanisme</a:t>
            </a:r>
            <a:endParaRPr lang="nl-BE" sz="4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0181" y="2845872"/>
            <a:ext cx="1856598" cy="186204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11500" dirty="0" smtClean="0">
                <a:solidFill>
                  <a:schemeClr val="accent6">
                    <a:lumMod val="75000"/>
                  </a:schemeClr>
                </a:solidFill>
              </a:rPr>
              <a:t>EN</a:t>
            </a:r>
            <a:endParaRPr lang="nl-BE" sz="115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063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</a:t>
            </a:r>
          </a:p>
          <a:p>
            <a:r>
              <a:rPr lang="nl-BE" sz="1400" dirty="0" smtClean="0"/>
              <a:t>Objectpersistentie</a:t>
            </a:r>
          </a:p>
        </p:txBody>
      </p:sp>
      <p:pic>
        <p:nvPicPr>
          <p:cNvPr id="1026" name="Picture 2" descr="http://t0.gstatic.com/images?q=tbn:ANd9GcQFiaADnBCNXRrhDJvrnrSv4RegImh8hyiK4JtUN7z47-Qvk-H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51" y="1902864"/>
            <a:ext cx="1214075" cy="1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iography.com/imported/images/Biography/Images/Profiles/V/Leonardo-da-Vinci-40396-1-4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3" y="1611875"/>
            <a:ext cx="1324552" cy="13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iography.com/imported/images/Biography/Images/Profiles/D/Edgar-Degas-9269770-1-4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89" y="2218747"/>
            <a:ext cx="1435360" cy="14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webkwestie.nl/davinci%20code/assets/images/16_balletles_Edgar_Dega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22" y="4098509"/>
            <a:ext cx="2028305" cy="15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data:image/jpeg;base64,/9j/4AAQSkZJRgABAQAAAQABAAD/2wCEAAkGBhQSERUSExQWFRUVGB0YGRcYGB0aGhsaHx0gHx0aHRwaHiceFxokGRgcHy8gIycpLCwsGh4xNTAqNSYrLCkBCQoKDgwOGg8PGiwkHyQsLCksLCwpKSwsKSwpLCwpLCwsLCwsLCwsLCwsLCwpLCksLCwsKSksKSwsLCwsKSwsLP/AABEIAOMA3gMBIgACEQEDEQH/xAAcAAACAwEBAQEAAAAAAAAAAAAFBgMEBwIAAQj/xAA9EAABAgMGBAMGBgIBAwUAAAABAhEAAyEEBRIxQVEGImFxE4GRMkKhscHRBxRS4fDxI2KCFTNyJCVTotL/xAAaAQADAQEBAQAAAAAAAAAAAAACAwQBBQAG/8QAJxEAAgICAgEEAgIDAAAAAAAAAAECEQMhEjFBBBMiUTJxYYEUseH/2gAMAwEAAhEDEQA/ANRTJZo6tEkNWJPdfaOBNCqPUGrbxwVFJV5Gi7fxOOWlOfM3R2D/ABju8V4JkkUzYjOjGsS8QECZIZn8Vj2KSfg0C7+ngLs87Ew8RvUHMd4NQoC7AfGKCFyluSRMwrGQORr5P6Ql8R2lKbUkZJBIJ/1NR8I0XiyxeJLwMyll0najE+gjNOLJOFcrEOY+0rUgU8qfIQWGClOn2C5yiqXkuGz4ipKWOAOT09NYJWe7khLsFUzLfKFqy3hzKILlSQC3cfSG2zz2Lli+FGHMORA5MbiYssr2JPFtnwKQkZYXbQE5mkXblvOSizrRMl+8GKRzMAouTn7WfSIeNZR8cVAoE1pp+0LwvBQSAkscS3OrKDN2Zx5mOpg3iQE9y0XbTeGJYZwgZgFiRrXqKRAqeygQCCSQA70NA5109IiSjEASQD11/n1ju1T0qmJSgUHq9Pk2cNoFaCUm+5yDg8RRS2Fe1CwfVoIKWkJwpmlfKlRRVio1xCn6dPOA1rshSBMUWVRw9QdCoaAs8VEWqYUAElkZaNoz60PpGJI89lxExcyd4aVAOVM5puB5M0RWmc2bYiGfpt3JEVpM4CdiD0IPlr8YlvxX+ZSsgsBQHQj+4Tx+f9Dl+IduS85YQcbYgKU17npBayhKkqflNWDVNM4UrKqiAAHoSw3YCGiRL/wqWcwlx/yDN3iTLCnoD7svy7PhrgBJUl//ABTUdgdYltcqWlLFIJCMXZRU1PLSLlgVzmWWACWDGmYJJeKl8kBRUDmUKf8ASl6Hs8TqTtpgum019HC7MAUoUGJJcUctVm3pEFqnBE5IWAEkBRQBVlCnmGixJtJXPlKzV4iqkUIcgk94jt17ha1IHKcaU5AkgE1O+mdI8k+X9DrSVJFOUg4kqAoVsAoNlv8AaGC51TZcxaCyEzEqdWjJFKaVOcB582aZ+AChUVgEe8UgkZ5Vyia7J6p1rTRiQcjTCHOXRo3JK8b/AEKq8iGCy2dQSXUaHIbGpbePsyasEJSC2rV/n7QVs4YJFHSoJSCC+5yyo7+UXLDKAxZEZAgNQFz1yPnHGc92PrwV5ViYBwQ9NqtlBK7AQGJcjfsIpzrKUNMJNKtu/KGGf2ghdyQSqrgU84yN3QcdoNKXkDrSPSZYSsq3bTpESmGsToQ5FRXLvHWxvlNIyWkCL4tCUzpIV7ylN05TWBvEljMyzYgzoIUG1Y/NorX6cd4WUlXLzBq577aRYva1qMhYIIwhQdsxoQdQ0UtbTQteTi9TjlSlAlxn0NP3jOOPLOVS7PMSnNJUS3Z/jGlTJgNhSQRVzs5G3SM9vtOO7ZOIsqXNUlt0lyC0ej8cti5/iv2KtjsZxkVIZ+9IP3fMdvdwkkDdsgBu/wBYAlBCyQat/PKJbNbChJd3CnfWtfvDc0XJaCikd8crxzUEORhrSo0eFmxSCpQAALAljUGDd5WrxJoCtQkPpkPqIBy+Ukt/M/pFuKPGCQpvbOZw5mcAD0f94muuUkzRiIYd6nRIYEuSWiGelztHyxf9wF2Yu56fWGM3wM/EtmQVKMtRUSWUllO4y0bNx5QszXAIem0HLRbCvlclycIGilMSrqzH1gPeFmKFFLEZZgA9/SMT0ClRWKneukWLbLI8MnVAPxMVpJAUHFHghelpxql0ZkAFu5P1gJXaGE93oONLA1ZwDmARTpUO8Nt2ISpClFiEgF3yABp1MK11zA6TkRU1d2p5doZbvmNImNqc+jE5doiyPYGS6CPh8+YBIUR2YHyzijaZBGM4noFGuZLMkdo+ic06YWzQyfPCPjHrXMdwxYbfSE0+Vi4yoIXWtCULmFgESxXM4lE4WJ1c16CKVhsJcT35cRWQ+ZAH1iGatJSQKJLPqcOnwME7LJSJAcgU827QqWrf2Hy2enywmYgg1OIlQ3YCPvDSUm14UF6a7tzfzVo+LlOAVZJdqs+QIc7s8VuF0tbMSTkd9xGOD4P9HuSctD7aGCi6QsuCRiaj1PpFmzS0rARol1F6kgfeKVukvhKVMqg6V3+XnBO7DgUxz7bhvnWOQPsgnoU5Un3jRzkwZhtUv5Reug8qwzMoU9YitU5OFKHbC4Jr1+sTXbZgEuCSadoZii+Qy12ixfSsIVVjh/s/CLNktSShCswUgh9iI4vaxBePEHDU+UQWOy4QhId0oAJbyyMXr4zGSSaFO8wTaJSw7JBHUOS0ScR20hOAOApkhsq6+kd3jLPjSxV6p6uATFK3yiRLepSUPp/KNFWPbi2Sz1YZnSMNnSMNEoJfYn9oSOISlUkN7OKnpD7xVN8OwLLMoJJ7dfJ/MtGKTr0XOlpTiAFT9D8IKeKTlyRkbmq+jkTBUZx3ZJJUcBetX7JNOsQ+C1EErBIDhJdiNvg8PX4c8AKtEwWiaVIRKWFJYNjUKkEH3QPjFUd6DlFxiCrHcchC1S5uITVYPDUQcFU1BOhrr0ECl8MKVOWiUkrSlYlhZFGCXUogVArQx+gp1hkykElGMPWgJ5iAQH0fQQG4guKWlSlSypCzzEh999chTKLYvVHNalD5WYRxDcmCWmaFOCcNRUkOCRSoygRYUBMtcws74UjqQaw1X4F+MeV0ylVQA4BWakfqFaMc4t2n8NpplhMlXi4mWMKFIqQ7KCsmy8jGSSrsfCdKmJkqacacJrSvUiL96WUHw0S2JYAhwBiyJzYZQz3R+FM9ExKp6ky0g1ILk9m9IcJfAdiTLKfBCy74lElR2yoM4neSKGSkjDJ1lKDX+fxoltayVORoPlGhcXfhykPOkAhJ9z7Qg21BDJUC4Jz8h9ILmpdDIuy5YU4gww9HpkK9zDXc1EiWtgzF3DVzfy+cJVknsQzbeu0aDctgSbH+YmUernptrpCZQti8sqRHOtUkFSndRYDoBFZd6oxEJUMOxoTT1EK16XoVrOEsOn1iGwyFlTpz3MM9pClj1scbDZDMBAObB3oQBQdMoM2e40rYYyfNmbdtIEXaAn3vaGT0fMH5wzXSWIw8xUO4HbygfbAk6ODwWlZKitddjR961aK54XEggpKsT5JUQQRr3EOH5VQAKaPRujO/d4E3latAKOQ7VP6oxp/QKZQkyZqWSJi1VfCrCXq9TQ51gx/1SagpWUJIAY1NSdRnmYDqt/OCAwy70i5MSDLTXPIAxLLDGfcaDtosWu9Er5lIWlxqadWrvBe4rY4JBdOQ/m0BvCCQknJqjP0i/ZbUiqBKDCv8aM/xIpXFhRyU6GC851FMTVJA9dN8olloZjq486RbmWMJpQsk5jcxAjMgioBPxiRwans6LaYpW2VitUkn9ax/9S3lWIrwsuFYGhWB6fVoLixf+olucgs+rD6xDxEP8auX2SopL9BXvUw7H4FzemZ7x9xCqdO/LoVyJPOBqzMCfjC7dN0m0zpciWkY1rABPuj3leQcxZTYJtptkyVJllS3yDAM1VKJoA9Y2Lg38PJNiaaXmT1JDrU3KWYhLaVzeLowbf8ABkcijCl2wjdXCdmsollMsY0BvEI5iSGJO5+UG1EaZdIEXvb/APNJkBQSqZiI7AaeZEXrdbkyk8xdQag9o+WcU6iT8nspXta2kpyCpk1MtI6lf/5BMKlovg220zZElfMlRQ4DgAAOXGXNQkxaVInzlWeYWQmR4iggl3WsslWWaUE+ZiThzh1MhS3wgrSSrw8TlRI5yo1xDCKBhnCnmj4F8OXYC/6ADOSlTolSEJQP0lQo3YFy8NlgUGDEkCm/xEUOKLPjQtIKt+XN2cnrlGd3Lf8AarLaUpUTMQVEFOoAGY0y0hbTmrCSp0afeowIUtVGBbr0ipcM4zJYUoUUzBug26xYviUm2Wd0KBCwClT69YXeGuIsB/LTJZTMklTpGqXzHYVPSFKOnQzyE7wniUoCZ/21qCX0STkYXeMvw4M0eLLFWKidKHRtS5hsvmSiZKWF5KSUl+rsemURfh9fptFnXZ5n/cs58M58yckqby+UFjj5PH59nXauXMKFjCoaH6RolyWpK7IJGIAyycSTkQpmZ+2cG/xB4KMwmZLDLHMNMmp3jObYubLooYFJPtClSaGmnTKHJ2zJLmv5KN58PzZZUrC4cikd3bOYucj9wfpBKXxWohpoxtqGD55jIHqI7mWiyTEtiVKmOGDN/UOsG3VMtLSGBDMAK9sL/F/SG+6LcEYVYSSWy0pCBOkrQr2wUk5DaDNgv5SZgSlJUvQDQwuU0gJQZq85aShOJQf4vCleVqONhLOEEjEKgjemTxPdVgnUmTlMcwjc/wCz69oK+GmgxAlv5lCJ56dIyOP7FeyYVh0vq3qBF+fIqAKYQA386wvX8tNk8RUuZq4lgknOvaCtz3rLtGBQVQsDXLp6xQnyQLQwLS+FRpy4fSsS2CQ6i1S1WjqYQ4QNtB8Im4bAC1OPd+sBPoyEbdDWpbnCdvrFKUD4h0AG/X9ouzAxxNFSwJdUwmrNX+d4573Kjp+CkiyKNqK8wJTNlmR9orXtISUq5mCnJPTJgOp9YvT0qxTSlTHCzn5t5xJLsJWlJWlsIGW4r5/SBxpyqj0klBmd3JwPOXaJloM0yASAEpNXADBW+7dYaEXrLu5RE+0zJgIcBXMon9KUjIa9I6vS3qScKQ9fjswqTFS6eElLWqfai2KoTTECNzoDsIvUq7ZHW6RTQbXelpk2iVLmWOTJCh4iyCtYVslmS7e0ctIcpV0SpSWAJJzUolSzq5UamPk+95ctIAoWYN8PlpC3a+IpiySNVAAfztATyXoaojN4iEbDvC1e98lMw4HqNO7fvFVE6ZMJJqSCOgqW+EXbvuIrmBRy3bPl/aAhGzJJsqyrWpaqZjux/uFO9LsViVioorJbTMEtvQH1jVrNcyEGgqzfWFfjOzgL25SfgPtFK0jONMVuF7/XZ/aP+Ml1JzwklgRrsPWDPEMqXaEptEkgrl+8nPsTC1PdIqPZcqahLJp54j8oqy7WuS3gEOVJQUqyLO9dKUfpGOF7Rsol6bxRMMtUpSizKKTnzAux7jSK3D/E6rPesqYSUonhMua+RxOAo9QW9I+WuaFrC0EYV6Dzcd39YXr/ALMMJmCiirq7jbakHBIGj9DTJAmZtUb1Gf1aFDirghCy7Eg7UalRTTWFXhT8RJ0ko8bnlgMr9QByV1zdukavd17SbVLC5SwoKHmAdCMwYXJK6PVqzDrw4HXKClSwFpZsBzT1B1EAJXDE5a2Sk9dh3Jyj9AW64s8sLGg/mhgZbrKEIKAkB2rqTv1hfuzjphX/AAZvdfA6ktjWQRUpFf6h5u2yypCQhCEp3LOo+ecVbXbUo5Qe/wBqQEtt+E8kmq1Fu32gLlk6B/Zf4g4iMo4ZYxTXZKWevUfSDNy8KrXLSbTOUkkHEiWajoVb9hFXhbhkBIUpzNW5KjmB0/TR657Q+2K75cugDkat/GimOJJCm76F+fdckS/Al+ElGFhizLZFRNSHzhFvjhhVnmeLZ8JUzzEpqAd92VpGvps6NEDrQGAXFdySsCVplgKKgkqQC7a+zSmbnJoaopAU1bFOx30lBCpwUnFkSHemQasHrqticbpPKUOCNcq1EWrw4al2myS0oIxJSCkgMXAorcdYXLusy0LIQtlgEKQoOQQRrl56vC8i0Fjq7NOUA27/AEqIp3asMpqtrvE0ua6AdX+f9wKuUkSlHUrI+0c1vz/B0mt0Sos4XPb/AFAPZ3gvOokjIZdoDSUNMWoKAUEpSBnRicv/ACPwgRb7dPKMKkgqY4ilQAbds2DQ/BUIbEytt0c3tfCJS2lgFZNTQ/1lFSdfq5ikjJKtqbQFnhUoAkAYtTWv3j0ue4BAfDQvnWkMq/xEXXYWmEmpLsX/AJ5RStVtQg+0HAKgHqWLjtQxRm3viGEAl6bNSo7vTygGtGOdKl+8Tg8gB9YbHCmC8jDsviFlpAcBwQD8RGj3Za3SMshlCSrg0qCR7wDwzcNqIl4V5pOHyELnB45Bwy80g8hVf5tCVxvMcpGhxBtw3wh0eF+9rr8RaTkUnyY/1G2GxAtagVlJBD4s9WOfmzNA+2yvCVizqR3LEnyBJh4kcODEomlT83+ZhbvixEjCKFJIfUmlexglKmY5CZJWUM74VcwrkasYvTZKZkmYaYkVAOZpn5l49a5JGNJcJ912o3xiKzlTGnMcgMiCHrDTCtZ0PVVOUEa7ZbwXsN8rs4JlKIWc9v7gRdVoopB90EfHTzizawAabfOI8zfMqxxXGmOFxfiwDyz0lsioadS2dfnEXEnHspc3/Ep0hIahz1z6xnktWGa9CCKiCsxKES1EAOHHnFKxxkkyOXxZ1PvZU1Qqwr3PnDBw4Ey1BTAq0ADk9KwtXJdypigQkkO1OsavwbwwlP8AkV7TsWyejCuba9YdxS0hLkXLDYbSGUFJlITzEs6j0c61g1a5YJEtQU6g6SDU4a5BmIJgsqSGCY+Ll86VaYSO1QfN8o0YoAOzyZ0o4mmLGiHSSOxLeheAPEHGpSFSlS1yVKQcJmJoD1Z3rtpGgKEDb4uZE9BStINCA4dn1jOwZQpCvwNeONAJWCVJco97EeYk/pB0HWDNssEtFp8cB1TZbKBqOUhlNuxYnpC4LiRZ3lpSZeNAQpYWSQUHEhYfm91qdo4kW2darctbFCESggbAuCR1JJJ7NAT6BxP6HsgF0uwGv0+EC7rlvLOaeYln1ctBMysLudX84oXNNHhkBnBL6bn5RyvpHUfegXOvBSZ6QGJOdKskEEfWBV7yppnczsNvecnlD+6AIJ4Qq1JOhen/ABr8Q8ev6yqEta0k4kJHZ3oYONUBQHtkkTbMtanJwnD/AKkbGFm4bJOQvwJxJ/MIE2UTqUGqeiqZQ72yzkoVLY1SkK/5HTyeA3H4TiQCWAUAgjNLD096L8H4Emb8ju87nSZaJ0r2VkKPQFv39Ip3PYf/AHezocNLQtYfMk1A8w0O3C9qTPsKQ4KkjCsEVcZg9TpCtZ5abPfUkZpWCgEqdnSW7HSHoVxNGRIAbzhfVLMuaRlicwyKWAwJAPo9PjAO/bOVALQeaWr1fT0ELyrlEOuPRdsk1xH2agZwEu++Q+FRwqPu6921eCZngnPXKIradMcpJo5CBWmcI3FCMKnNABpucvhD0qnwML9+3YZoKcnLxsZfYMkIBkGYnENH0qYpXc0tZCvZLsS79R13hyk2AJSoNoM+pJPflA9YXr0ukqNAHDlzszNFCfLR6gRfFzeBNCx7ExLijV2+sDrRNFT5w4WSR+Yk+BOouWeVhpT1+cAb34fMlqUI1H8eAmt2Og7VC2qc5xNF9a8SQAKqr5xStFiKDUEOR8vtF2xKIKRQgZH+ZGHx0IyLRp34eXYAgqzfCAw1FX76xo0tIQEimYEK/BV0FMmWXLkYmGVf2g3eVsRLmS1TSwY4dOZwPrDekSY+7CxUEuonSvlCTO4ya1f+nQZqFOFYlYUYhqCXANGjnie+ps+YbNIUQj31oPO2oGnlrWO7DdQlJCEhgAzCiT1Y+yrUtnHJ9X69YfjHs6GPG578Fu0cXTUgkSkNRud/I7HrHXDXH6LUsylIMuYA+F3fqDqOsLPEvEcqQhQJCljlw6/1+0Z5d/Eqxapc2XSYFOpg1Nh9o30eTNm+UugcijHSNh4utxTOlVwpCklxUqCnSoU0SK+cX7Dc+Cas19lKQAGyoVeYCfSKV/TUzZCFpcJmDFiavQZakt5QQuNZWiVzElEoJU41LH6GOm1yI+naCl4SiRifL7iFW4HmeNmHmNTQZV2pDVeKQUkNWpD6NArg+UlIngNyzCDRi7OQd6mkczhbR1OVSA8yYU2gOciA4yP2ygzeE9JlKerpHmf7EBL+klJISDzkEeR01iE2wiQFqJBYDu+UDWgk77LdnvHHMS/KAArKnKOveFa1SDOvSekkYELOdQA4Dtq7fGGu5JAmGpZkFNRkS30gFdBCrytCSlIAmKdStcJJDvoX+UXYHUSTN2CuEratNqUiWsSyDyvQLSDWWrQkb94ZOMrGoGVakpImSlJU3uqGZwnUtp3jNbYuZ4uKWVAgjC24ND61jReHeLgqQJVtlud0nEF9xTCqHRf2Kkq2hx/PSpsqWqYpHMxRMflC2pXRXQx2Z5CZhUjmSz0YKoyiOgL9YSrTcc0IP5PmkTFAzLPNS5BBdw1RtSsOXDllX+WSmbRVS1aDQVrBo8negPx3wuJ1lWtCedAKkkZsfaG+VR1hA4I4jnyZ6pFoJUhmClVbbOrMY25KOViX0jHfxF4QKLWidL5JS3ClD3JjUcfpJEZKKkqZjXFmhWZeIA9o7nyneBPAtnKrJLXicqAcZ5bQanGrepjmyhxKIu0C7TYnYNSAtuukDEK1O8NCy0ULXKoTBRdaMYjXlZzKmoUmhxN8vrBm0WJNpkhYASsBj1Pn7sfb4kBSmAqMvUGK9hKpc0aJAbydzDU77PO/ADvO4wc0uRoNT9oC2O6/8oCakEON65fCNKvCUlanAfLyoI+cN8P4rR42EBCSTtzaQcdugJPQ13Q4ZGiRU/7QE45UZhly01aqvt6w1pQEJKjQZkwr2WX4ijOUDzEkA7bQv13qPZh+z3p8TeiO7LpTKBVQqOdaeXaBHF3EKZMpRxByGA1fdtot8R8QCzoqCdtoyi9bfMttoZJJfM6DfyaOF6T00s8/cn0V5cvH4xBl6XguesrWofIUETcNWEqmFdRgqNKjJn6t8YIXldMuzygGBWVMDqrr0EHODbvAs82YoCjITpzqNT5CPpsTTXxWiGWls0HiSQUWaRJBokJB6szP1JEF7icYkhJzqdyG+8VuJk8g/wBFoYb51fvFu7lhBclyoORo7wUtIBJOSsK2ialKcRIo5+sCuHZbeIt38VSl5MzkhuuUCeKb48NJlh8R5QdOaldmgXw3xaEy5iJ3KJJ5VVOJNS1cy8ctSl2lo6HxJPxDWtAlrSWYkN31hUt3F6cOFTjCzA1BNddIcuKFypyAStLitCWYgEHuxyhBtKLPLSQSJiiapYF1FwCQ+g6w/H10KnKghw/+IKJIWVJUpVTiehURypb9OTnOILpvsJXjWnGF4gvcuNOgOnSFQolgtLBYsas/8eLqLUE0Jrm387xQkkImF7IsKWEsMTgOcjoe0P3Dl0mbhWoBISWIGRAjOrC6lZOx1z0+4Ea5wZJaSl9AB3jE7kZENS7AhLlIYnOsSBRGzHLv9okxUMRgxQhrSJkmKd42FM1JQoAg1/nWLD1jo7xoLViDclo/I2hdnIPhqNCK4ToD0Ihptgeqav8AcQF8ETJ0xQqFTGfdIDBvjEyJqpBOOksENR/U7fKJJNPQMW0i6ohWmnz/AKitPSMJESWdy5yBLelfkYnEk4CCNYSlsYnYr2qz1UfLzijNopiB6QzXhZOVTav3o30gPZrL4iwCWct1OwHVobW6Nb1Z9uyQZk1gW6/vvDxZLCmWgJGQHn5xVsVmEtgMhkG0ihxXeikyMMv21rSlLb69cofSxx5MQpWzu8r08VSpSWKPZURv+mKlptoloJAokE9gIikSE2eVzEUFT9YUL3vJVqmKloLBJKQUvzq2rkAczHzOWcvV5LfSLtYo77F++58y8JpRKHIlRGLR965k7RJZrLLkSwlKeYZnUnr06Qwy7B4UtKEMXDltxn57QBvo4Ar3eYga1+kXY8ikvbj0T0+2Ab5tZUsA5n5Q4XWtKbPJlJNcYKu5I+ghFmklbn11h24dRjnWdAJPMCqO1hjxjQrIaZxCR4CiNA9Tl18hFa6poIBJw8o/t9YnvuWtSFAfpOfpC1d01WJQ29KZw2ULRNy+RS41tBM8ChZg2WtC+sBbZMQlQxmoJH/Hpuc4n4unTFTSVnAMQAEtJJYGmerirQvSrOszsSpakpOKtC1akOSVVBrHJjkSidT2JXci7bZapsrMB1qPMWBwhLB96ttSAVkuqYUBWCii4qfoPnB4TCJYJdRXiDPpQUfWgekWJloKZYklOJKlKSCKAAscLgu/WPe94QtxkldCzZ7pUCVOkkUCUqzPRs2+sXbXceEoU6UEguC4IXplUZPE1ou+WFJWCpCQC7Ae3TEQ+Sc4+LQhWPCApq1JcuGzfNoyWR8rTGY8fKLskum3TErVLHMokMSlyVBhn+nM+QjbrAjw0pH+ufWMg4VsWK1yQCouvEoF6ISFH5xpd4W4klIDjJ3aobNu8U4muyeUeIYstsCk4qsYtS1Z9oS+Gr4xS8KyxSpSA6sw4Y1hplKLZ6/KK10ApPotgxSvi0hEtifaIS/cxKq0aCBPFc4CUnF/8iG7hX7Rj6NbL9msqcCcOn3iadZwpJCg4JgPY7SUgfHp1ghZ7U9M30iVMYqoFz5KpRTgDIdil3DaKHbaDVjBIqPWOVlJJfUuNfKJjMYbN/PSNildmpUCb3W1BnlnoQ2Wo2PSKVx2GpmnQFKe5o/domtMjxZ1KjPqK17Cu8FhJCVhAolIxHJnOvzhmONvkBkfgW+KptoQiZ4c0SkS5YU7OpRyYEdsusJlyWxSLSqTOx+InnGMuKkDL3akeRh6vO8Au2SJIBKZqCX90hwR3ISCf+UJf4wS8NplzE0xSyktQ0IJB3zjc+P3YOH2Dj+LsG8S8UqnzPBQFDEQmhZi7V89RB+5bu/LgDRnUc3J21zqYS+ELUl1qXVeaSanYBtGNaw+icAkeQ0bf7xw/UR9tLFFf9Gr5y5MivVZ0oHJJ19nTaEO8RiIalSQBXKlTs0Ml6WiilCgYgDV3Yn4AQnW2bQk/pHkTnDvS46CfZXle1WNC/DSx4pxWfZQlhR3UTl6RnEi0BKq55tG4fhxcvh2MKPtzHNdtPhHejpEuTYU4mtplSsSSlzodYQP+vNNUCQHqaa0+8N3FRaSCQVVbJ6GlGjOpoGKmdc26bxr6EJrlYbv69CV/wCNIxg0etQSwppp3hWu1dpkzlJSSpZChzbgZ1yAhyvrhxQC2yXMCnJBIYkk0qM94EIsswpIllaebmNDio9TtHzsMsY6PoJwlOOwbZUKQorWSogqBCqtiAfIZuIKrtDJQEtiABatN36xWnhSJZLKWVkguWyz+MUpVpmEpSGIIdxUef3jZvn8ieOnxVk9oQSK05q5Pn+8V51jwoJS4cs5Nf50glMticDEgKahP33ilb0TsII5k1JAG2vQNC4SbpD+PFNsL/h1PUbbhNCJaiTvkIdLeHJUCQXLno32hH/D+eVWrFXEEK9P6rD1eoAQoMSouGAzJYBm6R0sXVEOSuQkX9PCEukOEqFKs68i/Q1aNAsNsaWSEjEQlTDdmfrlC9d/DAmYjMJGFwksQN8TakZB+sHZEvCRqMIFA1Wy9IujpbI5PeglInuATQmjHeAn4jy3smNzyLT2qW+sXLaFunAlR5ny2Ip84FcczfGSixJpMnKprkc/KPXej1gXhTiJcyUXBXhIBKXLU1pQUhssloB5gafKCVw8OSrLLMuWlsXtF89KxzYpKFyy6QFYilQAZiCzU6VgHjTHOTRUFuY7bGLFmWqYoDRqnsfrEM+4nbCtQqaEPToc84K2ezhCQBvn8PnC1j2Ep2SBIQKUAf03itPSVIUCrCVg5M4HR+nzj7eRPhEAsVMn1NY5vS0iVJWojJGHbOgHq0ULQrt2yjeN2JFrs0zmdHiUBoxQ1RoNIy/8ZL3C56JIyQkqJq7qP/5HxjXbaCiUVkKUpMtQoKnUkdaCMUv251Tpq1rSoKCUqCdWIp3zeu8bryDfFgDhVRxE0bEAX2d4e7VegBSBkouK5uUj6mM7uSfgKgciC/dj93g/NmOZZeqcPwqPjHI9Vj5ZLZVDonm2/EFHLRh3JOfeF63LIajPFpS6NufN84H2pKlLA3/hh+GKTPEUmTjmJDF1EAdXoPjH6Ts6BJlJQosAkB+wrl1j8+CXkWIOhFCNiDu8aPw5+J6SgSLYmvsiaTRQ1xA5K+cVxn4FZYasZOILYnwgzHJvWEG8pCVTCRQCm39w5Xjapc9GOUxQzJUn2SdADkCCK7QuWexE4cSCeXUM5BYmKZzisZz4J+4G7+llSwRq4Ozh3fyEBrDaUoQqYKs4KdAGcEnZ6eUFL1vFAURNJCcai2efu5VdzCxLmS1cksGUyWU5d2JcnN6b5PpHx8IWmfWe5VRJZV+oDy1pTzJUoEpcBwzHZy1esVAkeHiSAkJoQ7U7+cSTV+IcQlpBVtTlGXcx1PmmYyaJCRQUCcIq5HX4w5+KMxR3b7Av50rmNKfld8QGDajisX7HaPESQtOFgOuYdj/USMynYJBFP55CK1hEvEtZICiAzM2WbecUKSeq6E5cLhvl2MX4dDDasLBiFZeXwjRJUj/PiJcIGLzyH1jOeBSU2xCSXcLO9MIMaihAHiKoNPT9yY6Hp46s52V7ZUROCZZo5S5Otan5mBNuvMJJLthYk99fWkc8MWwzJM+aS7TFgDegP1iC9rtKpZUWBUpBU590LdVdovuiKSdjFd84qOXuBfmr+GAFzIE+9J9oKaSAZSTT2xmaUrUP0i7aL4WkIwshVpmplS391DE4yNDgGLo9YVOBLyw2rD4oV4iZr1JKiFulR6lnfqRC1bHdI1AzHZoglymJ/wBi5pq2ceTMYt/MosJQCIY9AJOTs4P2+cS2lPIfL5xSnWsJUlLjEogARdtR5Sdg/pWAH1plG9G5DpjSOtVDLbOAPFanmpxgqkysPI7Bc1Ro7fpAeL/EtpP5cLQ2aV9gkhX0iK3q8WeNZcv/ADK2dIDOPe6CCFXot2e2GZYfEUeZUklRGTsR9IygqmTpNqtP/wAacBU9ScDMG2A+UandywbPNZOFGFRSDmQUk+UInCFmTMuW0jIlcwqJpXCNegp5mAerNluJj1mLKbdn6wzItDKSTkVZ9gKdoD2exgrJGQUPQxfs8xymuRIy6axJ6jciiHR9mHECchUg/wA7QOsk7ndXaLKllsqOX7wOE1Lu7RmNDF2ErVa0thFdaGBptPNiodhUjJo9KSklshs+cS+CA5Ylt4dComyi5F66+KLTZ2EpZSkkkpd0E60NB5Q13JfxtCiqZRSUswyam5jP0EqBGEllBVMv3g1wwCZyyMR5a93G0bl3Fi4448ro0LiWzpKylVQXJHqXGxzp2hcvKyKUsrlqCRhYtQYQHyzKiRWLPFdrXLmEo/yMRRnbQlu0Bpl/jBzApUABhAZLjfr1ji4cc+KcejpTnjfxl2FLukzE85LnpkDRg5ycbRQ4gvyai0KWEjDQBg9Ku7ecVLFxARLKW5gTQ0erg9I4k3mCtHiA4CRjD0wl6dnh0ccoybkhHJa4ujpFoTND86xlru9GocvjH03ekZY30Bz6Dq2UaDIsEnCkIQkIYswDZfvBvhu5JPilWCqAAnIgdQNyNYVg9Sss+CTQWaMoxtgb8O7hmJmKnTE4QkMCRmSQ/wAmht4mvIybMsp9qrdz+wgguTSgpltSFi/Jyp9oRJAxISQpaRvi+gjt4Y0jlzdFj8O5BRZ1S1ZuFdgsfH2T8IK3nIBZO5T5h4+3fyzVg0BSMgBqfoYmtQBUA9T9IekJk9A++rvExQmMSuWlSUAKwgYhhKidCxz2jHeHLWqz3jKC3Tgm4F9ASxHaNzMkAFJ0B71jB+NFNeM5iScQLmpdhWnWNx9s1dUbbYrU6wl3LkV3rBwRnd1X4ccpRDhYfzaNEej9IGfYzHpC3eVo/wDcrMgUOFSiX0ANPUiGh6QpLSld6yiBzIlLc9DDWFUgA0LV5zP8a5RYkKIFMnBI8qxXtmNEhM5Q5VoCZqdXoBXQZvFe+L0Cbzly9FJSlW2KpR8imD99oxIlpYEKmoxDQpBcwyxbRza+SyTVFqS1GlPdYfAQl8DSAi5ZqpnKJqphFMwQBTc0PpDXx3aMF22oih8IgedAPQxSs1gAsEpAo8tKQ5GYS2LbrC0zMmomBLl4VlOTEM9Dnr5RJJSwLq1oPOJ7+kCXNWKmpDnM/wC3TKK0hAUmueIV6BUJyrY/HL4pn1U2uAal/U5+kUJCOYuB594szTVR/wDEfAxUsq/8qX/lTGRVLQ6G2WvCOPq47ZR9nyWDkudXNOzanOJbWpILtV28oo/mcRAYVOgz2r5xsbdMbKlaJxMDAJcbvR++4zhu4JlBjkAQaDuKv9IXrPLSAKBPiBmPnDDw2lKVFiQMNNqNCMzuNI2Cp2xwXeSSqZyjEQRpk3Nnl2hcvGzpNcPMSpi+lGyzrSOb3nlK3RVyAoM5IJrRs2UIFW62rCgFBlpDYRTC9SnvWsc7FjdNphZmlkpHxUpCg2EAhLqJGRdi/V4FW+1oTMKRzZhWx6AbDrEv5IzQRUYjWvx9Yvi6xJmKFJgAZ1MGJ1BbNvi0WQcYvbFT5dJHNz37NsvJhUqWa4VUUjsdmh5urjZMpfiMopYCYGqBkFjcDIwqz5aAgEKfJ1HQf7b94Ybmskq0SihYScACcSCXHYjRvnC4Y45MinFU/wDYvLlcIVLaNO/OoVLE1JCklmI11gZcdk5ps45rWdfdEKUq7Z0hIRZ5ivDBSMB9xi7u9RDPdExSJeJZAAJcaOTp02jsQTSIJZIy6CQlDxX3GH6iKlpmkqDUKTX10gbeF+qCicNEjSuWsBrDxPMmrSsoSkGlXw1OfTQ94al5FuV6G697x8OSVUcB/wBo/PV5zyq0LUf1E+TxtfGCFqkUDYhg7E5H4RjN83auTNKFhlgkEOCPWNTQzEnbYz3Zb8Umjumo2A0+ca/w7e3j2dMzJRSCR1bTzEYzwunCUpFcaC+rF6Htp5xpvAxVLspSp6UY/EQuY7oq3BMJvueKgCRlpmnKH0mjwicGWdf5u0TyAUroD/yLgHakPINIW2gkjLr/AAqdey0JLEJGEtkQaHPQgRoVm/zS5alM6SCoD9QFQNuaEeTYkzL4XMLlKQ5f4fGHmwgBUwJYAkKYblIf4iNB7YD/ABGA/ILCizkAEh66Bh1glZ5AXY5YOksZU0b0inx3d6ptjWhKmOYoNKx1ctuKrIgrJdKcJOuIatu1YDpgz6oxfiuRhtExLhTJUpwGD1oRoYCSFu3/AJH5w08aqKbUoliyQksGalB1zhRmSlIWsfpUB2dUZkj5PYXqjm0mtNPN6qgcV8wO33MELRNxTCdyT/8AYRQPtPo8ZHSKkWRjUSW2zMfZEsBQOZzbQ9vKsdSJKi4SH6/zOLtmsxAUTVRyprAuWtDqJrPZytT+mR60+UG7jGFRdgeYGtPa06NAeVPNKYfoTUV05XPnBiSjxFAhkgpJbuQz0zaJZyfQcYrsP2mSBOYPVKjmcxQHPQQoWFRXNUlRJDuxJzJLnvHo9CoJbFz7QUmWdKcg0VfDFc9BmY9HoxooxktqsiSEJILVo52PWDnA0sJnzQHAJqHLejx8j0W4Ojmes7Y+yLMkzXb3YntVnSqhGUej0XxOYkuQGm2NC1EKDjDk5+8F7hs6QFU1byj0ejH0URXyLF5oCpSgagB/MGhjFrzR4k5Sl8xK6kkx6PQMeypBnheyJ8QhizHU7941O2WZIkFIDAgZEjaPR6PMLyX7psqUSkpSGSkUEWFeyY9HoWwxFvNATNKk0KhUjWsOd3q5U/8Ain5R6PQQESO+A6GhdTSWtiQ6q1Owj0ehUuwZIybinmmqJzKR0+UBZ0kFZd6kE1P3j7HobI9AgnWZIw01Op3Ees9kS2Wu5+8ej0L8D0F7BZ04RTQnM6RZMkBm+faPR6JZdlUeiVdkTQtVifNm+UMF03dLf2cw9XO28ej0LZ59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6" name="Picture 12" descr="http://www.achard.nl/AchardWeb-Art/ART%20Inspiration/Degas/slides/na%20het%20bad%20groen%20geel%20wi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73" y="3367336"/>
            <a:ext cx="1436023" cy="146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mg.vandaag.be/tmp/450/350/r/articles/201106151626-2_antwerpse-tekening-van-ensor-verdwenen-uit-museu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8" y="4829682"/>
            <a:ext cx="1869209" cy="12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kmska.be/export/sites/kmska/content/imgs/Collectie/Highlights/1852.001.jpg_162628223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3" y="3619211"/>
            <a:ext cx="2215202" cy="18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50875" y="1297089"/>
            <a:ext cx="6529232" cy="3590047"/>
            <a:chOff x="450875" y="1297089"/>
            <a:chExt cx="6529232" cy="3590047"/>
          </a:xfrm>
        </p:grpSpPr>
        <p:sp>
          <p:nvSpPr>
            <p:cNvPr id="5" name="TextBox 4"/>
            <p:cNvSpPr txBox="1"/>
            <p:nvPr/>
          </p:nvSpPr>
          <p:spPr>
            <a:xfrm>
              <a:off x="2679523" y="1297089"/>
              <a:ext cx="163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accent1"/>
                  </a:solidFill>
                </a:rPr>
                <a:t>Da Vinci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0875" y="4517804"/>
              <a:ext cx="163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err="1" smtClean="0">
                  <a:solidFill>
                    <a:schemeClr val="accent1"/>
                  </a:solidFill>
                </a:rPr>
                <a:t>Ensor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1031" y="1898463"/>
              <a:ext cx="163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err="1" smtClean="0">
                  <a:solidFill>
                    <a:schemeClr val="accent1"/>
                  </a:solidFill>
                </a:rPr>
                <a:t>Degas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21426" y="2452255"/>
            <a:ext cx="5256447" cy="2813453"/>
            <a:chOff x="2221426" y="2452255"/>
            <a:chExt cx="5256447" cy="2813453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2221426" y="2452255"/>
              <a:ext cx="541227" cy="199505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411528" y="5070764"/>
              <a:ext cx="351125" cy="194944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872764" y="3367336"/>
              <a:ext cx="605109" cy="286771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30" idx="2"/>
            </p:cNvCxnSpPr>
            <p:nvPr/>
          </p:nvCxnSpPr>
          <p:spPr>
            <a:xfrm>
              <a:off x="6160569" y="3654107"/>
              <a:ext cx="0" cy="444402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085357" y="1288776"/>
            <a:ext cx="3577148" cy="5370558"/>
            <a:chOff x="5085357" y="1288776"/>
            <a:chExt cx="3577148" cy="5370558"/>
          </a:xfrm>
        </p:grpSpPr>
        <p:pic>
          <p:nvPicPr>
            <p:cNvPr id="14" name="Picture 6" descr="https://encrypted-tbn3.gstatic.com/images?q=tbn:ANd9GcR-kU0rTSIm5QQ-EHGHmbXYvrCvQOa6asMp5lG99H5owzX_kJCr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53602" y="1288776"/>
              <a:ext cx="1508903" cy="16718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085357" y="5951448"/>
              <a:ext cx="2720294" cy="707886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nl-BE" sz="4000" dirty="0" smtClean="0">
                  <a:solidFill>
                    <a:schemeClr val="accent3">
                      <a:lumMod val="50000"/>
                    </a:schemeClr>
                  </a:solidFill>
                </a:rPr>
                <a:t>Persistentie</a:t>
              </a:r>
              <a:endParaRPr lang="nl-BE" sz="4000" i="1" dirty="0" smtClean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6442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</a:t>
            </a:r>
          </a:p>
          <a:p>
            <a:r>
              <a:rPr lang="nl-BE" sz="1400" dirty="0" smtClean="0"/>
              <a:t>Objectidentiteit</a:t>
            </a:r>
          </a:p>
        </p:txBody>
      </p:sp>
      <p:sp>
        <p:nvSpPr>
          <p:cNvPr id="15" name="TextBox 14"/>
          <p:cNvSpPr txBox="1"/>
          <p:nvPr/>
        </p:nvSpPr>
        <p:spPr>
          <a:xfrm rot="637821">
            <a:off x="1590512" y="2188206"/>
            <a:ext cx="7475174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l-BE" sz="4800" dirty="0" err="1" smtClean="0">
                <a:solidFill>
                  <a:schemeClr val="accent6">
                    <a:lumMod val="75000"/>
                  </a:schemeClr>
                </a:solidFill>
              </a:rPr>
              <a:t>Objectidentificators</a:t>
            </a:r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 (</a:t>
            </a:r>
            <a:r>
              <a:rPr lang="nl-BE" sz="4800" dirty="0" err="1" smtClean="0">
                <a:solidFill>
                  <a:schemeClr val="accent6">
                    <a:lumMod val="75000"/>
                  </a:schemeClr>
                </a:solidFill>
              </a:rPr>
              <a:t>OIDs</a:t>
            </a:r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nl-BE" sz="4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2" name="Picture 4" descr="http://3.bp.blogspot.com/-fPLrwbH2zjc/UZCjrkT3UsI/AAAAAAAABIU/4FulgGtFpVE/s1600/WindowsLiveWriter_IdentityTrend9IdentityAnalytics_A52A_imag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55" y="2885440"/>
            <a:ext cx="2888234" cy="337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4815" y="5093552"/>
            <a:ext cx="4571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Door DBMS gemaakt en beheerd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Kunnen niet veranderen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Worden liefst niet hergebruikt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911255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Situering</a:t>
            </a:r>
            <a:endParaRPr lang="nl-BE" dirty="0"/>
          </a:p>
        </p:txBody>
      </p:sp>
      <p:sp>
        <p:nvSpPr>
          <p:cNvPr id="150" name="Rectangle 149"/>
          <p:cNvSpPr/>
          <p:nvPr/>
        </p:nvSpPr>
        <p:spPr>
          <a:xfrm>
            <a:off x="2034102" y="4221088"/>
            <a:ext cx="518457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Semantische modellen</a:t>
            </a:r>
            <a:endParaRPr lang="nl-BE" sz="3600" dirty="0"/>
          </a:p>
        </p:txBody>
      </p:sp>
      <p:sp>
        <p:nvSpPr>
          <p:cNvPr id="151" name="Rectangle 150"/>
          <p:cNvSpPr/>
          <p:nvPr/>
        </p:nvSpPr>
        <p:spPr>
          <a:xfrm>
            <a:off x="2051721" y="2924944"/>
            <a:ext cx="518457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Structurele modellen</a:t>
            </a:r>
            <a:endParaRPr lang="nl-BE" sz="3600" dirty="0"/>
          </a:p>
        </p:txBody>
      </p:sp>
      <p:sp>
        <p:nvSpPr>
          <p:cNvPr id="152" name="Rectangle 151"/>
          <p:cNvSpPr/>
          <p:nvPr/>
        </p:nvSpPr>
        <p:spPr>
          <a:xfrm>
            <a:off x="2034102" y="1628800"/>
            <a:ext cx="518457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Operationele modellen</a:t>
            </a:r>
            <a:endParaRPr lang="nl-BE" sz="3600" dirty="0"/>
          </a:p>
        </p:txBody>
      </p:sp>
      <p:sp>
        <p:nvSpPr>
          <p:cNvPr id="153" name="Rectangle 152"/>
          <p:cNvSpPr/>
          <p:nvPr/>
        </p:nvSpPr>
        <p:spPr>
          <a:xfrm>
            <a:off x="2034102" y="5445224"/>
            <a:ext cx="5184576" cy="10081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Verdere ontwikkelingen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391898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Objectgeoriënteerde databanktechnologie</a:t>
            </a:r>
          </a:p>
          <a:p>
            <a:r>
              <a:rPr lang="nl-BE" sz="1400" dirty="0" smtClean="0"/>
              <a:t>Objectidentiteit</a:t>
            </a:r>
          </a:p>
        </p:txBody>
      </p:sp>
      <p:pic>
        <p:nvPicPr>
          <p:cNvPr id="1026" name="Picture 2" descr="http://t0.gstatic.com/images?q=tbn:ANd9GcQFiaADnBCNXRrhDJvrnrSv4RegImh8hyiK4JtUN7z47-Qvk-H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51" y="1902864"/>
            <a:ext cx="1214075" cy="18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biography.com/imported/images/Biography/Images/Profiles/V/Leonardo-da-Vinci-40396-1-4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3" y="1611875"/>
            <a:ext cx="1324552" cy="13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biography.com/imported/images/Biography/Images/Profiles/D/Edgar-Degas-9269770-1-40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89" y="2218747"/>
            <a:ext cx="1435360" cy="1435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webkwestie.nl/davinci%20code/assets/images/16_balletles_Edgar_Dega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922" y="4098509"/>
            <a:ext cx="2028305" cy="152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0" descr="data:image/jpeg;base64,/9j/4AAQSkZJRgABAQAAAQABAAD/2wCEAAkGBhQSERUSExQWFRUVGB0YGRcYGB0aGhsaHx0gHx0aHRwaHiceFxokGRgcHy8gIycpLCwsGh4xNTAqNSYrLCkBCQoKDgwOGg8PGiwkHyQsLCksLCwpKSwsKSwpLCwpLCwsLCwsLCwsLCwsLCwpLCksLCwsKSksKSwsLCwsKSwsLP/AABEIAOMA3gMBIgACEQEDEQH/xAAcAAACAwEBAQEAAAAAAAAAAAAFBgMEBwIAAQj/xAA9EAABAgMGBAMGBgIBAwUAAAABAhEAAyEEBRIxQVEGImFxE4GRMkKhscHRBxRS4fDxI2KCFTNyJCVTotL/xAAaAQADAQEBAQAAAAAAAAAAAAACAwQBBQAG/8QAJxEAAgICAgEEAgIDAAAAAAAAAAECEQMhEjFBBBMiUTJxYYEUseH/2gAMAwEAAhEDEQA/ANRTJZo6tEkNWJPdfaOBNCqPUGrbxwVFJV5Gi7fxOOWlOfM3R2D/ABju8V4JkkUzYjOjGsS8QECZIZn8Vj2KSfg0C7+ngLs87Ew8RvUHMd4NQoC7AfGKCFyluSRMwrGQORr5P6Ql8R2lKbUkZJBIJ/1NR8I0XiyxeJLwMyll0najE+gjNOLJOFcrEOY+0rUgU8qfIQWGClOn2C5yiqXkuGz4ipKWOAOT09NYJWe7khLsFUzLfKFqy3hzKILlSQC3cfSG2zz2Lli+FGHMORA5MbiYssr2JPFtnwKQkZYXbQE5mkXblvOSizrRMl+8GKRzMAouTn7WfSIeNZR8cVAoE1pp+0LwvBQSAkscS3OrKDN2Zx5mOpg3iQE9y0XbTeGJYZwgZgFiRrXqKRAqeygQCCSQA70NA5109IiSjEASQD11/n1ju1T0qmJSgUHq9Pk2cNoFaCUm+5yDg8RRS2Fe1CwfVoIKWkJwpmlfKlRRVio1xCn6dPOA1rshSBMUWVRw9QdCoaAs8VEWqYUAElkZaNoz60PpGJI89lxExcyd4aVAOVM5puB5M0RWmc2bYiGfpt3JEVpM4CdiD0IPlr8YlvxX+ZSsgsBQHQj+4Tx+f9Dl+IduS85YQcbYgKU17npBayhKkqflNWDVNM4UrKqiAAHoSw3YCGiRL/wqWcwlx/yDN3iTLCnoD7svy7PhrgBJUl//ABTUdgdYltcqWlLFIJCMXZRU1PLSLlgVzmWWACWDGmYJJeKl8kBRUDmUKf8ASl6Hs8TqTtpgum019HC7MAUoUGJJcUctVm3pEFqnBE5IWAEkBRQBVlCnmGixJtJXPlKzV4iqkUIcgk94jt17ha1IHKcaU5AkgE1O+mdI8k+X9DrSVJFOUg4kqAoVsAoNlv8AaGC51TZcxaCyEzEqdWjJFKaVOcB582aZ+AChUVgEe8UgkZ5Vyia7J6p1rTRiQcjTCHOXRo3JK8b/AEKq8iGCy2dQSXUaHIbGpbePsyasEJSC2rV/n7QVs4YJFHSoJSCC+5yyo7+UXLDKAxZEZAgNQFz1yPnHGc92PrwV5ViYBwQ9NqtlBK7AQGJcjfsIpzrKUNMJNKtu/KGGf2ghdyQSqrgU84yN3QcdoNKXkDrSPSZYSsq3bTpESmGsToQ5FRXLvHWxvlNIyWkCL4tCUzpIV7ylN05TWBvEljMyzYgzoIUG1Y/NorX6cd4WUlXLzBq577aRYva1qMhYIIwhQdsxoQdQ0UtbTQteTi9TjlSlAlxn0NP3jOOPLOVS7PMSnNJUS3Z/jGlTJgNhSQRVzs5G3SM9vtOO7ZOIsqXNUlt0lyC0ej8cti5/iv2KtjsZxkVIZ+9IP3fMdvdwkkDdsgBu/wBYAlBCyQat/PKJbNbChJd3CnfWtfvDc0XJaCikd8crxzUEORhrSo0eFmxSCpQAALAljUGDd5WrxJoCtQkPpkPqIBy+Ukt/M/pFuKPGCQpvbOZw5mcAD0f94muuUkzRiIYd6nRIYEuSWiGelztHyxf9wF2Yu56fWGM3wM/EtmQVKMtRUSWUllO4y0bNx5QszXAIem0HLRbCvlclycIGilMSrqzH1gPeFmKFFLEZZgA9/SMT0ClRWKneukWLbLI8MnVAPxMVpJAUHFHghelpxql0ZkAFu5P1gJXaGE93oONLA1ZwDmARTpUO8Nt2ISpClFiEgF3yABp1MK11zA6TkRU1d2p5doZbvmNImNqc+jE5doiyPYGS6CPh8+YBIUR2YHyzijaZBGM4noFGuZLMkdo+ic06YWzQyfPCPjHrXMdwxYbfSE0+Vi4yoIXWtCULmFgESxXM4lE4WJ1c16CKVhsJcT35cRWQ+ZAH1iGatJSQKJLPqcOnwME7LJSJAcgU827QqWrf2Hy2enywmYgg1OIlQ3YCPvDSUm14UF6a7tzfzVo+LlOAVZJdqs+QIc7s8VuF0tbMSTkd9xGOD4P9HuSctD7aGCi6QsuCRiaj1PpFmzS0rARol1F6kgfeKVukvhKVMqg6V3+XnBO7DgUxz7bhvnWOQPsgnoU5Un3jRzkwZhtUv5Reug8qwzMoU9YitU5OFKHbC4Jr1+sTXbZgEuCSadoZii+Qy12ixfSsIVVjh/s/CLNktSShCswUgh9iI4vaxBePEHDU+UQWOy4QhId0oAJbyyMXr4zGSSaFO8wTaJSw7JBHUOS0ScR20hOAOApkhsq6+kd3jLPjSxV6p6uATFK3yiRLepSUPp/KNFWPbi2Sz1YZnSMNnSMNEoJfYn9oSOISlUkN7OKnpD7xVN8OwLLMoJJ7dfJ/MtGKTr0XOlpTiAFT9D8IKeKTlyRkbmq+jkTBUZx3ZJJUcBetX7JNOsQ+C1EErBIDhJdiNvg8PX4c8AKtEwWiaVIRKWFJYNjUKkEH3QPjFUd6DlFxiCrHcchC1S5uITVYPDUQcFU1BOhrr0ECl8MKVOWiUkrSlYlhZFGCXUogVArQx+gp1hkykElGMPWgJ5iAQH0fQQG4guKWlSlSypCzzEh999chTKLYvVHNalD5WYRxDcmCWmaFOCcNRUkOCRSoygRYUBMtcws74UjqQaw1X4F+MeV0ylVQA4BWakfqFaMc4t2n8NpplhMlXi4mWMKFIqQ7KCsmy8jGSSrsfCdKmJkqacacJrSvUiL96WUHw0S2JYAhwBiyJzYZQz3R+FM9ExKp6ky0g1ILk9m9IcJfAdiTLKfBCy74lElR2yoM4neSKGSkjDJ1lKDX+fxoltayVORoPlGhcXfhykPOkAhJ9z7Qg21BDJUC4Jz8h9ILmpdDIuy5YU4gww9HpkK9zDXc1EiWtgzF3DVzfy+cJVknsQzbeu0aDctgSbH+YmUernptrpCZQti8sqRHOtUkFSndRYDoBFZd6oxEJUMOxoTT1EK16XoVrOEsOn1iGwyFlTpz3MM9pClj1scbDZDMBAObB3oQBQdMoM2e40rYYyfNmbdtIEXaAn3vaGT0fMH5wzXSWIw8xUO4HbygfbAk6ODwWlZKitddjR961aK54XEggpKsT5JUQQRr3EOH5VQAKaPRujO/d4E3latAKOQ7VP6oxp/QKZQkyZqWSJi1VfCrCXq9TQ51gx/1SagpWUJIAY1NSdRnmYDqt/OCAwy70i5MSDLTXPIAxLLDGfcaDtosWu9Er5lIWlxqadWrvBe4rY4JBdOQ/m0BvCCQknJqjP0i/ZbUiqBKDCv8aM/xIpXFhRyU6GC851FMTVJA9dN8olloZjq486RbmWMJpQsk5jcxAjMgioBPxiRwans6LaYpW2VitUkn9ax/9S3lWIrwsuFYGhWB6fVoLixf+olucgs+rD6xDxEP8auX2SopL9BXvUw7H4FzemZ7x9xCqdO/LoVyJPOBqzMCfjC7dN0m0zpciWkY1rABPuj3leQcxZTYJtptkyVJllS3yDAM1VKJoA9Y2Lg38PJNiaaXmT1JDrU3KWYhLaVzeLowbf8ABkcijCl2wjdXCdmsollMsY0BvEI5iSGJO5+UG1EaZdIEXvb/APNJkBQSqZiI7AaeZEXrdbkyk8xdQag9o+WcU6iT8nspXta2kpyCpk1MtI6lf/5BMKlovg220zZElfMlRQ4DgAAOXGXNQkxaVInzlWeYWQmR4iggl3WsslWWaUE+ZiThzh1MhS3wgrSSrw8TlRI5yo1xDCKBhnCnmj4F8OXYC/6ADOSlTolSEJQP0lQo3YFy8NlgUGDEkCm/xEUOKLPjQtIKt+XN2cnrlGd3Lf8AarLaUpUTMQVEFOoAGY0y0hbTmrCSp0afeowIUtVGBbr0ipcM4zJYUoUUzBug26xYviUm2Wd0KBCwClT69YXeGuIsB/LTJZTMklTpGqXzHYVPSFKOnQzyE7wniUoCZ/21qCX0STkYXeMvw4M0eLLFWKidKHRtS5hsvmSiZKWF5KSUl+rsemURfh9fptFnXZ5n/cs58M58yckqby+UFjj5PH59nXauXMKFjCoaH6RolyWpK7IJGIAyycSTkQpmZ+2cG/xB4KMwmZLDLHMNMmp3jObYubLooYFJPtClSaGmnTKHJ2zJLmv5KN58PzZZUrC4cikd3bOYucj9wfpBKXxWohpoxtqGD55jIHqI7mWiyTEtiVKmOGDN/UOsG3VMtLSGBDMAK9sL/F/SG+6LcEYVYSSWy0pCBOkrQr2wUk5DaDNgv5SZgSlJUvQDQwuU0gJQZq85aShOJQf4vCleVqONhLOEEjEKgjemTxPdVgnUmTlMcwjc/wCz69oK+GmgxAlv5lCJ56dIyOP7FeyYVh0vq3qBF+fIqAKYQA386wvX8tNk8RUuZq4lgknOvaCtz3rLtGBQVQsDXLp6xQnyQLQwLS+FRpy4fSsS2CQ6i1S1WjqYQ4QNtB8Im4bAC1OPd+sBPoyEbdDWpbnCdvrFKUD4h0AG/X9ouzAxxNFSwJdUwmrNX+d4573Kjp+CkiyKNqK8wJTNlmR9orXtISUq5mCnJPTJgOp9YvT0qxTSlTHCzn5t5xJLsJWlJWlsIGW4r5/SBxpyqj0klBmd3JwPOXaJloM0yASAEpNXADBW+7dYaEXrLu5RE+0zJgIcBXMon9KUjIa9I6vS3qScKQ9fjswqTFS6eElLWqfai2KoTTECNzoDsIvUq7ZHW6RTQbXelpk2iVLmWOTJCh4iyCtYVslmS7e0ctIcpV0SpSWAJJzUolSzq5UamPk+95ctIAoWYN8PlpC3a+IpiySNVAAfztATyXoaojN4iEbDvC1e98lMw4HqNO7fvFVE6ZMJJqSCOgqW+EXbvuIrmBRy3bPl/aAhGzJJsqyrWpaqZjux/uFO9LsViVioorJbTMEtvQH1jVrNcyEGgqzfWFfjOzgL25SfgPtFK0jONMVuF7/XZ/aP+Ml1JzwklgRrsPWDPEMqXaEptEkgrl+8nPsTC1PdIqPZcqahLJp54j8oqy7WuS3gEOVJQUqyLO9dKUfpGOF7Rsol6bxRMMtUpSizKKTnzAux7jSK3D/E6rPesqYSUonhMua+RxOAo9QW9I+WuaFrC0EYV6Dzcd39YXr/ALMMJmCiirq7jbakHBIGj9DTJAmZtUb1Gf1aFDirghCy7Eg7UalRTTWFXhT8RJ0ko8bnlgMr9QByV1zdukavd17SbVLC5SwoKHmAdCMwYXJK6PVqzDrw4HXKClSwFpZsBzT1B1EAJXDE5a2Sk9dh3Jyj9AW64s8sLGg/mhgZbrKEIKAkB2rqTv1hfuzjphX/AAZvdfA6ktjWQRUpFf6h5u2yypCQhCEp3LOo+ecVbXbUo5Qe/wBqQEtt+E8kmq1Fu32gLlk6B/Zf4g4iMo4ZYxTXZKWevUfSDNy8KrXLSbTOUkkHEiWajoVb9hFXhbhkBIUpzNW5KjmB0/TR657Q+2K75cugDkat/GimOJJCm76F+fdckS/Al+ElGFhizLZFRNSHzhFvjhhVnmeLZ8JUzzEpqAd92VpGvps6NEDrQGAXFdySsCVplgKKgkqQC7a+zSmbnJoaopAU1bFOx30lBCpwUnFkSHemQasHrqticbpPKUOCNcq1EWrw4al2myS0oIxJSCkgMXAorcdYXLusy0LIQtlgEKQoOQQRrl56vC8i0Fjq7NOUA27/AEqIp3asMpqtrvE0ua6AdX+f9wKuUkSlHUrI+0c1vz/B0mt0Sos4XPb/AFAPZ3gvOokjIZdoDSUNMWoKAUEpSBnRicv/ACPwgRb7dPKMKkgqY4ilQAbds2DQ/BUIbEytt0c3tfCJS2lgFZNTQ/1lFSdfq5ikjJKtqbQFnhUoAkAYtTWv3j0ue4BAfDQvnWkMq/xEXXYWmEmpLsX/AJ5RStVtQg+0HAKgHqWLjtQxRm3viGEAl6bNSo7vTygGtGOdKl+8Tg8gB9YbHCmC8jDsviFlpAcBwQD8RGj3Za3SMshlCSrg0qCR7wDwzcNqIl4V5pOHyELnB45Bwy80g8hVf5tCVxvMcpGhxBtw3wh0eF+9rr8RaTkUnyY/1G2GxAtagVlJBD4s9WOfmzNA+2yvCVizqR3LEnyBJh4kcODEomlT83+ZhbvixEjCKFJIfUmlexglKmY5CZJWUM74VcwrkasYvTZKZkmYaYkVAOZpn5l49a5JGNJcJ912o3xiKzlTGnMcgMiCHrDTCtZ0PVVOUEa7ZbwXsN8rs4JlKIWc9v7gRdVoopB90EfHTzizawAabfOI8zfMqxxXGmOFxfiwDyz0lsioadS2dfnEXEnHspc3/Ep0hIahz1z6xnktWGa9CCKiCsxKES1EAOHHnFKxxkkyOXxZ1PvZU1Qqwr3PnDBw4Ey1BTAq0ADk9KwtXJdypigQkkO1OsavwbwwlP8AkV7TsWyejCuba9YdxS0hLkXLDYbSGUFJlITzEs6j0c61g1a5YJEtQU6g6SDU4a5BmIJgsqSGCY+Ll86VaYSO1QfN8o0YoAOzyZ0o4mmLGiHSSOxLeheAPEHGpSFSlS1yVKQcJmJoD1Z3rtpGgKEDb4uZE9BStINCA4dn1jOwZQpCvwNeONAJWCVJco97EeYk/pB0HWDNssEtFp8cB1TZbKBqOUhlNuxYnpC4LiRZ3lpSZeNAQpYWSQUHEhYfm91qdo4kW2darctbFCESggbAuCR1JJJ7NAT6BxP6HsgF0uwGv0+EC7rlvLOaeYln1ctBMysLudX84oXNNHhkBnBL6bn5RyvpHUfegXOvBSZ6QGJOdKskEEfWBV7yppnczsNvecnlD+6AIJ4Qq1JOhen/ABr8Q8ev6yqEta0k4kJHZ3oYONUBQHtkkTbMtanJwnD/AKkbGFm4bJOQvwJxJ/MIE2UTqUGqeiqZQ72yzkoVLY1SkK/5HTyeA3H4TiQCWAUAgjNLD096L8H4Emb8ju87nSZaJ0r2VkKPQFv39Ip3PYf/AHezocNLQtYfMk1A8w0O3C9qTPsKQ4KkjCsEVcZg9TpCtZ5abPfUkZpWCgEqdnSW7HSHoVxNGRIAbzhfVLMuaRlicwyKWAwJAPo9PjAO/bOVALQeaWr1fT0ELyrlEOuPRdsk1xH2agZwEu++Q+FRwqPu6921eCZngnPXKIradMcpJo5CBWmcI3FCMKnNABpucvhD0qnwML9+3YZoKcnLxsZfYMkIBkGYnENH0qYpXc0tZCvZLsS79R13hyk2AJSoNoM+pJPflA9YXr0ukqNAHDlzszNFCfLR6gRfFzeBNCx7ExLijV2+sDrRNFT5w4WSR+Yk+BOouWeVhpT1+cAb34fMlqUI1H8eAmt2Og7VC2qc5xNF9a8SQAKqr5xStFiKDUEOR8vtF2xKIKRQgZH+ZGHx0IyLRp34eXYAgqzfCAw1FX76xo0tIQEimYEK/BV0FMmWXLkYmGVf2g3eVsRLmS1TSwY4dOZwPrDekSY+7CxUEuonSvlCTO4ya1f+nQZqFOFYlYUYhqCXANGjnie+ps+YbNIUQj31oPO2oGnlrWO7DdQlJCEhgAzCiT1Y+yrUtnHJ9X69YfjHs6GPG578Fu0cXTUgkSkNRud/I7HrHXDXH6LUsylIMuYA+F3fqDqOsLPEvEcqQhQJCljlw6/1+0Z5d/Eqxapc2XSYFOpg1Nh9o30eTNm+UugcijHSNh4utxTOlVwpCklxUqCnSoU0SK+cX7Dc+Cas19lKQAGyoVeYCfSKV/TUzZCFpcJmDFiavQZakt5QQuNZWiVzElEoJU41LH6GOm1yI+naCl4SiRifL7iFW4HmeNmHmNTQZV2pDVeKQUkNWpD6NArg+UlIngNyzCDRi7OQd6mkczhbR1OVSA8yYU2gOciA4yP2ygzeE9JlKerpHmf7EBL+klJISDzkEeR01iE2wiQFqJBYDu+UDWgk77LdnvHHMS/KAArKnKOveFa1SDOvSekkYELOdQA4Dtq7fGGu5JAmGpZkFNRkS30gFdBCrytCSlIAmKdStcJJDvoX+UXYHUSTN2CuEratNqUiWsSyDyvQLSDWWrQkb94ZOMrGoGVakpImSlJU3uqGZwnUtp3jNbYuZ4uKWVAgjC24ND61jReHeLgqQJVtlud0nEF9xTCqHRf2Kkq2hx/PSpsqWqYpHMxRMflC2pXRXQx2Z5CZhUjmSz0YKoyiOgL9YSrTcc0IP5PmkTFAzLPNS5BBdw1RtSsOXDllX+WSmbRVS1aDQVrBo8negPx3wuJ1lWtCedAKkkZsfaG+VR1hA4I4jnyZ6pFoJUhmClVbbOrMY25KOViX0jHfxF4QKLWidL5JS3ClD3JjUcfpJEZKKkqZjXFmhWZeIA9o7nyneBPAtnKrJLXicqAcZ5bQanGrepjmyhxKIu0C7TYnYNSAtuukDEK1O8NCy0ULXKoTBRdaMYjXlZzKmoUmhxN8vrBm0WJNpkhYASsBj1Pn7sfb4kBSmAqMvUGK9hKpc0aJAbydzDU77PO/ADvO4wc0uRoNT9oC2O6/8oCakEON65fCNKvCUlanAfLyoI+cN8P4rR42EBCSTtzaQcdugJPQ13Q4ZGiRU/7QE45UZhly01aqvt6w1pQEJKjQZkwr2WX4ijOUDzEkA7bQv13qPZh+z3p8TeiO7LpTKBVQqOdaeXaBHF3EKZMpRxByGA1fdtot8R8QCzoqCdtoyi9bfMttoZJJfM6DfyaOF6T00s8/cn0V5cvH4xBl6XguesrWofIUETcNWEqmFdRgqNKjJn6t8YIXldMuzygGBWVMDqrr0EHODbvAs82YoCjITpzqNT5CPpsTTXxWiGWls0HiSQUWaRJBokJB6szP1JEF7icYkhJzqdyG+8VuJk8g/wBFoYb51fvFu7lhBclyoORo7wUtIBJOSsK2ialKcRIo5+sCuHZbeIt38VSl5MzkhuuUCeKb48NJlh8R5QdOaldmgXw3xaEy5iJ3KJJ5VVOJNS1cy8ctSl2lo6HxJPxDWtAlrSWYkN31hUt3F6cOFTjCzA1BNddIcuKFypyAStLitCWYgEHuxyhBtKLPLSQSJiiapYF1FwCQ+g6w/H10KnKghw/+IKJIWVJUpVTiehURypb9OTnOILpvsJXjWnGF4gvcuNOgOnSFQolgtLBYsas/8eLqLUE0Jrm387xQkkImF7IsKWEsMTgOcjoe0P3Dl0mbhWoBISWIGRAjOrC6lZOx1z0+4Ea5wZJaSl9AB3jE7kZENS7AhLlIYnOsSBRGzHLv9okxUMRgxQhrSJkmKd42FM1JQoAg1/nWLD1jo7xoLViDclo/I2hdnIPhqNCK4ToD0Ihptgeqav8AcQF8ETJ0xQqFTGfdIDBvjEyJqpBOOksENR/U7fKJJNPQMW0i6ohWmnz/AKitPSMJESWdy5yBLelfkYnEk4CCNYSlsYnYr2qz1UfLzijNopiB6QzXhZOVTav3o30gPZrL4iwCWct1OwHVobW6Nb1Z9uyQZk1gW6/vvDxZLCmWgJGQHn5xVsVmEtgMhkG0ihxXeikyMMv21rSlLb69cofSxx5MQpWzu8r08VSpSWKPZURv+mKlptoloJAokE9gIikSE2eVzEUFT9YUL3vJVqmKloLBJKQUvzq2rkAczHzOWcvV5LfSLtYo77F++58y8JpRKHIlRGLR965k7RJZrLLkSwlKeYZnUnr06Qwy7B4UtKEMXDltxn57QBvo4Ar3eYga1+kXY8ikvbj0T0+2Ab5tZUsA5n5Q4XWtKbPJlJNcYKu5I+ghFmklbn11h24dRjnWdAJPMCqO1hjxjQrIaZxCR4CiNA9Tl18hFa6poIBJw8o/t9YnvuWtSFAfpOfpC1d01WJQ29KZw2ULRNy+RS41tBM8ChZg2WtC+sBbZMQlQxmoJH/Hpuc4n4unTFTSVnAMQAEtJJYGmerirQvSrOszsSpakpOKtC1akOSVVBrHJjkSidT2JXci7bZapsrMB1qPMWBwhLB96ttSAVkuqYUBWCii4qfoPnB4TCJYJdRXiDPpQUfWgekWJloKZYklOJKlKSCKAAscLgu/WPe94QtxkldCzZ7pUCVOkkUCUqzPRs2+sXbXceEoU6UEguC4IXplUZPE1ou+WFJWCpCQC7Ae3TEQ+Sc4+LQhWPCApq1JcuGzfNoyWR8rTGY8fKLskum3TErVLHMokMSlyVBhn+nM+QjbrAjw0pH+ufWMg4VsWK1yQCouvEoF6ISFH5xpd4W4klIDjJ3aobNu8U4muyeUeIYstsCk4qsYtS1Z9oS+Gr4xS8KyxSpSA6sw4Y1hplKLZ6/KK10ApPotgxSvi0hEtifaIS/cxKq0aCBPFc4CUnF/8iG7hX7Rj6NbL9msqcCcOn3iadZwpJCg4JgPY7SUgfHp1ghZ7U9M30iVMYqoFz5KpRTgDIdil3DaKHbaDVjBIqPWOVlJJfUuNfKJjMYbN/PSNildmpUCb3W1BnlnoQ2Wo2PSKVx2GpmnQFKe5o/domtMjxZ1KjPqK17Cu8FhJCVhAolIxHJnOvzhmONvkBkfgW+KptoQiZ4c0SkS5YU7OpRyYEdsusJlyWxSLSqTOx+InnGMuKkDL3akeRh6vO8Au2SJIBKZqCX90hwR3ISCf+UJf4wS8NplzE0xSyktQ0IJB3zjc+P3YOH2Dj+LsG8S8UqnzPBQFDEQmhZi7V89RB+5bu/LgDRnUc3J21zqYS+ELUl1qXVeaSanYBtGNaw+icAkeQ0bf7xw/UR9tLFFf9Gr5y5MivVZ0oHJJ19nTaEO8RiIalSQBXKlTs0Ml6WiilCgYgDV3Yn4AQnW2bQk/pHkTnDvS46CfZXle1WNC/DSx4pxWfZQlhR3UTl6RnEi0BKq55tG4fhxcvh2MKPtzHNdtPhHejpEuTYU4mtplSsSSlzodYQP+vNNUCQHqaa0+8N3FRaSCQVVbJ6GlGjOpoGKmdc26bxr6EJrlYbv69CV/wCNIxg0etQSwppp3hWu1dpkzlJSSpZChzbgZ1yAhyvrhxQC2yXMCnJBIYkk0qM94EIsswpIllaebmNDio9TtHzsMsY6PoJwlOOwbZUKQorWSogqBCqtiAfIZuIKrtDJQEtiABatN36xWnhSJZLKWVkguWyz+MUpVpmEpSGIIdxUef3jZvn8ieOnxVk9oQSK05q5Pn+8V51jwoJS4cs5Nf50glMticDEgKahP33ilb0TsII5k1JAG2vQNC4SbpD+PFNsL/h1PUbbhNCJaiTvkIdLeHJUCQXLno32hH/D+eVWrFXEEK9P6rD1eoAQoMSouGAzJYBm6R0sXVEOSuQkX9PCEukOEqFKs68i/Q1aNAsNsaWSEjEQlTDdmfrlC9d/DAmYjMJGFwksQN8TakZB+sHZEvCRqMIFA1Wy9IujpbI5PeglInuATQmjHeAn4jy3smNzyLT2qW+sXLaFunAlR5ny2Ip84FcczfGSixJpMnKprkc/KPXej1gXhTiJcyUXBXhIBKXLU1pQUhssloB5gafKCVw8OSrLLMuWlsXtF89KxzYpKFyy6QFYilQAZiCzU6VgHjTHOTRUFuY7bGLFmWqYoDRqnsfrEM+4nbCtQqaEPToc84K2ezhCQBvn8PnC1j2Ep2SBIQKUAf03itPSVIUCrCVg5M4HR+nzj7eRPhEAsVMn1NY5vS0iVJWojJGHbOgHq0ULQrt2yjeN2JFrs0zmdHiUBoxQ1RoNIy/8ZL3C56JIyQkqJq7qP/5HxjXbaCiUVkKUpMtQoKnUkdaCMUv251Tpq1rSoKCUqCdWIp3zeu8bryDfFgDhVRxE0bEAX2d4e7VegBSBkouK5uUj6mM7uSfgKgciC/dj93g/NmOZZeqcPwqPjHI9Vj5ZLZVDonm2/EFHLRh3JOfeF63LIajPFpS6NufN84H2pKlLA3/hh+GKTPEUmTjmJDF1EAdXoPjH6Ts6BJlJQosAkB+wrl1j8+CXkWIOhFCNiDu8aPw5+J6SgSLYmvsiaTRQ1xA5K+cVxn4FZYasZOILYnwgzHJvWEG8pCVTCRQCm39w5Xjapc9GOUxQzJUn2SdADkCCK7QuWexE4cSCeXUM5BYmKZzisZz4J+4G7+llSwRq4Ozh3fyEBrDaUoQqYKs4KdAGcEnZ6eUFL1vFAURNJCcai2efu5VdzCxLmS1cksGUyWU5d2JcnN6b5PpHx8IWmfWe5VRJZV+oDy1pTzJUoEpcBwzHZy1esVAkeHiSAkJoQ7U7+cSTV+IcQlpBVtTlGXcx1PmmYyaJCRQUCcIq5HX4w5+KMxR3b7Av50rmNKfld8QGDajisX7HaPESQtOFgOuYdj/USMynYJBFP55CK1hEvEtZICiAzM2WbecUKSeq6E5cLhvl2MX4dDDasLBiFZeXwjRJUj/PiJcIGLzyH1jOeBSU2xCSXcLO9MIMaihAHiKoNPT9yY6Hp46s52V7ZUROCZZo5S5Otan5mBNuvMJJLthYk99fWkc8MWwzJM+aS7TFgDegP1iC9rtKpZUWBUpBU590LdVdovuiKSdjFd84qOXuBfmr+GAFzIE+9J9oKaSAZSTT2xmaUrUP0i7aL4WkIwshVpmplS391DE4yNDgGLo9YVOBLyw2rD4oV4iZr1JKiFulR6lnfqRC1bHdI1AzHZoglymJ/wBi5pq2ceTMYt/MosJQCIY9AJOTs4P2+cS2lPIfL5xSnWsJUlLjEogARdtR5Sdg/pWAH1plG9G5DpjSOtVDLbOAPFanmpxgqkysPI7Bc1Ro7fpAeL/EtpP5cLQ2aV9gkhX0iK3q8WeNZcv/ADK2dIDOPe6CCFXot2e2GZYfEUeZUklRGTsR9IygqmTpNqtP/wAacBU9ScDMG2A+UandywbPNZOFGFRSDmQUk+UInCFmTMuW0jIlcwqJpXCNegp5mAerNluJj1mLKbdn6wzItDKSTkVZ9gKdoD2exgrJGQUPQxfs8xymuRIy6axJ6jciiHR9mHECchUg/wA7QOsk7ndXaLKllsqOX7wOE1Lu7RmNDF2ErVa0thFdaGBptPNiodhUjJo9KSklshs+cS+CA5Ylt4dComyi5F66+KLTZ2EpZSkkkpd0E60NB5Q13JfxtCiqZRSUswyam5jP0EqBGEllBVMv3g1wwCZyyMR5a93G0bl3Fi4448ro0LiWzpKylVQXJHqXGxzp2hcvKyKUsrlqCRhYtQYQHyzKiRWLPFdrXLmEo/yMRRnbQlu0Bpl/jBzApUABhAZLjfr1ji4cc+KcejpTnjfxl2FLukzE85LnpkDRg5ycbRQ4gvyai0KWEjDQBg9Ku7ecVLFxARLKW5gTQ0erg9I4k3mCtHiA4CRjD0wl6dnh0ccoybkhHJa4ujpFoTND86xlru9GocvjH03ekZY30Bz6Dq2UaDIsEnCkIQkIYswDZfvBvhu5JPilWCqAAnIgdQNyNYVg9Sss+CTQWaMoxtgb8O7hmJmKnTE4QkMCRmSQ/wAmht4mvIybMsp9qrdz+wgguTSgpltSFi/Jyp9oRJAxISQpaRvi+gjt4Y0jlzdFj8O5BRZ1S1ZuFdgsfH2T8IK3nIBZO5T5h4+3fyzVg0BSMgBqfoYmtQBUA9T9IekJk9A++rvExQmMSuWlSUAKwgYhhKidCxz2jHeHLWqz3jKC3Tgm4F9ASxHaNzMkAFJ0B71jB+NFNeM5iScQLmpdhWnWNx9s1dUbbYrU6wl3LkV3rBwRnd1X4ccpRDhYfzaNEej9IGfYzHpC3eVo/wDcrMgUOFSiX0ANPUiGh6QpLSld6yiBzIlLc9DDWFUgA0LV5zP8a5RYkKIFMnBI8qxXtmNEhM5Q5VoCZqdXoBXQZvFe+L0Cbzly9FJSlW2KpR8imD99oxIlpYEKmoxDQpBcwyxbRza+SyTVFqS1GlPdYfAQl8DSAi5ZqpnKJqphFMwQBTc0PpDXx3aMF22oih8IgedAPQxSs1gAsEpAo8tKQ5GYS2LbrC0zMmomBLl4VlOTEM9Dnr5RJJSwLq1oPOJ7+kCXNWKmpDnM/wC3TKK0hAUmueIV6BUJyrY/HL4pn1U2uAal/U5+kUJCOYuB594szTVR/wDEfAxUsq/8qX/lTGRVLQ6G2WvCOPq47ZR9nyWDkudXNOzanOJbWpILtV28oo/mcRAYVOgz2r5xsbdMbKlaJxMDAJcbvR++4zhu4JlBjkAQaDuKv9IXrPLSAKBPiBmPnDDw2lKVFiQMNNqNCMzuNI2Cp2xwXeSSqZyjEQRpk3Nnl2hcvGzpNcPMSpi+lGyzrSOb3nlK3RVyAoM5IJrRs2UIFW62rCgFBlpDYRTC9SnvWsc7FjdNphZmlkpHxUpCg2EAhLqJGRdi/V4FW+1oTMKRzZhWx6AbDrEv5IzQRUYjWvx9Yvi6xJmKFJgAZ1MGJ1BbNvi0WQcYvbFT5dJHNz37NsvJhUqWa4VUUjsdmh5urjZMpfiMopYCYGqBkFjcDIwqz5aAgEKfJ1HQf7b94Ybmskq0SihYScACcSCXHYjRvnC4Y45MinFU/wDYvLlcIVLaNO/OoVLE1JCklmI11gZcdk5ps45rWdfdEKUq7Z0hIRZ5ivDBSMB9xi7u9RDPdExSJeJZAAJcaOTp02jsQTSIJZIy6CQlDxX3GH6iKlpmkqDUKTX10gbeF+qCicNEjSuWsBrDxPMmrSsoSkGlXw1OfTQ94al5FuV6G697x8OSVUcB/wBo/PV5zyq0LUf1E+TxtfGCFqkUDYhg7E5H4RjN83auTNKFhlgkEOCPWNTQzEnbYz3Zb8Umjumo2A0+ca/w7e3j2dMzJRSCR1bTzEYzwunCUpFcaC+rF6Htp5xpvAxVLspSp6UY/EQuY7oq3BMJvueKgCRlpmnKH0mjwicGWdf5u0TyAUroD/yLgHakPINIW2gkjLr/AAqdey0JLEJGEtkQaHPQgRoVm/zS5alM6SCoD9QFQNuaEeTYkzL4XMLlKQ5f4fGHmwgBUwJYAkKYblIf4iNB7YD/ABGA/ILCizkAEh66Bh1glZ5AXY5YOksZU0b0inx3d6ptjWhKmOYoNKx1ctuKrIgrJdKcJOuIatu1YDpgz6oxfiuRhtExLhTJUpwGD1oRoYCSFu3/AJH5w08aqKbUoliyQksGalB1zhRmSlIWsfpUB2dUZkj5PYXqjm0mtNPN6qgcV8wO33MELRNxTCdyT/8AYRQPtPo8ZHSKkWRjUSW2zMfZEsBQOZzbQ9vKsdSJKi4SH6/zOLtmsxAUTVRyprAuWtDqJrPZytT+mR60+UG7jGFRdgeYGtPa06NAeVPNKYfoTUV05XPnBiSjxFAhkgpJbuQz0zaJZyfQcYrsP2mSBOYPVKjmcxQHPQQoWFRXNUlRJDuxJzJLnvHo9CoJbFz7QUmWdKcg0VfDFc9BmY9HoxooxktqsiSEJILVo52PWDnA0sJnzQHAJqHLejx8j0W4Ojmes7Y+yLMkzXb3YntVnSqhGUej0XxOYkuQGm2NC1EKDjDk5+8F7hs6QFU1byj0ejH0URXyLF5oCpSgagB/MGhjFrzR4k5Sl8xK6kkx6PQMeypBnheyJ8QhizHU7941O2WZIkFIDAgZEjaPR6PMLyX7psqUSkpSGSkUEWFeyY9HoWwxFvNATNKk0KhUjWsOd3q5U/8Ain5R6PQQESO+A6GhdTSWtiQ6q1Owj0ehUuwZIybinmmqJzKR0+UBZ0kFZd6kE1P3j7HobI9AgnWZIw01Op3Ees9kS2Wu5+8ej0L8D0F7BZ04RTQnM6RZMkBm+faPR6JZdlUeiVdkTQtVifNm+UMF03dLf2cw9XO28ej0LZ59H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36" name="Picture 12" descr="http://www.achard.nl/AchardWeb-Art/ART%20Inspiration/Degas/slides/na%20het%20bad%20groen%20geel%20wit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873" y="3367336"/>
            <a:ext cx="1436023" cy="146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img.vandaag.be/tmp/450/350/r/articles/201106151626-2_antwerpse-tekening-van-ensor-verdwenen-uit-museum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18" y="4829682"/>
            <a:ext cx="1869209" cy="12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kmska.be/export/sites/kmska/content/imgs/Collectie/Highlights/1852.001.jpg_1626282232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653" y="3619211"/>
            <a:ext cx="2215202" cy="18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50875" y="1297089"/>
            <a:ext cx="6529232" cy="3590047"/>
            <a:chOff x="450875" y="1297089"/>
            <a:chExt cx="6529232" cy="3590047"/>
          </a:xfrm>
        </p:grpSpPr>
        <p:sp>
          <p:nvSpPr>
            <p:cNvPr id="5" name="TextBox 4"/>
            <p:cNvSpPr txBox="1"/>
            <p:nvPr/>
          </p:nvSpPr>
          <p:spPr>
            <a:xfrm>
              <a:off x="2679523" y="1297089"/>
              <a:ext cx="163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smtClean="0">
                  <a:solidFill>
                    <a:schemeClr val="accent1"/>
                  </a:solidFill>
                </a:rPr>
                <a:t>Da Vinci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0875" y="4517804"/>
              <a:ext cx="163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err="1" smtClean="0">
                  <a:solidFill>
                    <a:schemeClr val="accent1"/>
                  </a:solidFill>
                </a:rPr>
                <a:t>Ensor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41031" y="1898463"/>
              <a:ext cx="163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b="1" dirty="0" err="1" smtClean="0">
                  <a:solidFill>
                    <a:schemeClr val="accent1"/>
                  </a:solidFill>
                </a:rPr>
                <a:t>Degas</a:t>
              </a:r>
              <a:endParaRPr lang="nl-BE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21426" y="2452255"/>
            <a:ext cx="5256447" cy="2813453"/>
            <a:chOff x="2221426" y="2452255"/>
            <a:chExt cx="5256447" cy="2813453"/>
          </a:xfrm>
        </p:grpSpPr>
        <p:cxnSp>
          <p:nvCxnSpPr>
            <p:cNvPr id="8" name="Straight Arrow Connector 7"/>
            <p:cNvCxnSpPr/>
            <p:nvPr/>
          </p:nvCxnSpPr>
          <p:spPr>
            <a:xfrm flipH="1">
              <a:off x="2221426" y="2452255"/>
              <a:ext cx="541227" cy="199505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2411528" y="5070764"/>
              <a:ext cx="351125" cy="194944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872764" y="3367336"/>
              <a:ext cx="605109" cy="286771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030" idx="2"/>
            </p:cNvCxnSpPr>
            <p:nvPr/>
          </p:nvCxnSpPr>
          <p:spPr>
            <a:xfrm>
              <a:off x="6160569" y="3654107"/>
              <a:ext cx="0" cy="444402"/>
            </a:xfrm>
            <a:prstGeom prst="straightConnector1">
              <a:avLst/>
            </a:prstGeom>
            <a:ln w="57150">
              <a:solidFill>
                <a:schemeClr val="accent2">
                  <a:lumMod val="50000"/>
                </a:schemeClr>
              </a:solidFill>
              <a:tailEnd type="arrow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602" y="1288776"/>
            <a:ext cx="1508903" cy="16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1655410" y="2864066"/>
            <a:ext cx="7333466" cy="3525599"/>
            <a:chOff x="1655410" y="2864066"/>
            <a:chExt cx="7333466" cy="3525599"/>
          </a:xfrm>
        </p:grpSpPr>
        <p:sp>
          <p:nvSpPr>
            <p:cNvPr id="7" name="TextBox 6"/>
            <p:cNvSpPr txBox="1"/>
            <p:nvPr/>
          </p:nvSpPr>
          <p:spPr>
            <a:xfrm>
              <a:off x="3525902" y="2864066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0001</a:t>
              </a:r>
              <a:endParaRPr lang="nl-BE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655410" y="367337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0002</a:t>
              </a:r>
              <a:endParaRPr lang="nl-BE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77745" y="539041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0003</a:t>
              </a:r>
              <a:endParaRPr lang="nl-BE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814379" y="6020333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0004</a:t>
              </a:r>
              <a:endParaRPr lang="nl-BE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88557" y="3588731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0005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18128" y="554874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0006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36133" y="4763430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 smtClean="0"/>
                <a:t>0007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12536914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us.123rf.com/400wm/400/400/bbbar/bbbar1204/bbbar120400226/13261349-chalk-writing-of-oop-for-object-oriented-programming-on-a-blackboar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983672"/>
            <a:ext cx="9144001" cy="5875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Ontstaan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45048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Ontstaan</a:t>
            </a:r>
            <a:endParaRPr lang="nl-BE" dirty="0"/>
          </a:p>
        </p:txBody>
      </p:sp>
      <p:pic>
        <p:nvPicPr>
          <p:cNvPr id="1028" name="Picture 4" descr="http://thinkingsoul.in/wp-content/uploads/2012/04/oop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27" y="1137963"/>
            <a:ext cx="2037610" cy="25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453631">
            <a:off x="2520462" y="1647856"/>
            <a:ext cx="6230487" cy="1200329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3600" dirty="0" err="1" smtClean="0">
                <a:solidFill>
                  <a:schemeClr val="accent2">
                    <a:lumMod val="75000"/>
                  </a:schemeClr>
                </a:solidFill>
              </a:rPr>
              <a:t>Organize</a:t>
            </a:r>
            <a:r>
              <a:rPr lang="nl-BE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BE" sz="3600" dirty="0" err="1" smtClean="0">
                <a:solidFill>
                  <a:schemeClr val="accent2">
                    <a:lumMod val="75000"/>
                  </a:schemeClr>
                </a:solidFill>
              </a:rPr>
              <a:t>your</a:t>
            </a:r>
            <a:r>
              <a:rPr lang="nl-BE" sz="3600" dirty="0" smtClean="0">
                <a:solidFill>
                  <a:schemeClr val="accent2">
                    <a:lumMod val="75000"/>
                  </a:schemeClr>
                </a:solidFill>
              </a:rPr>
              <a:t> data </a:t>
            </a:r>
            <a:r>
              <a:rPr lang="nl-BE" sz="3600" dirty="0" err="1" smtClean="0">
                <a:solidFill>
                  <a:schemeClr val="accent2">
                    <a:lumMod val="75000"/>
                  </a:schemeClr>
                </a:solidFill>
              </a:rPr>
              <a:t>according</a:t>
            </a:r>
            <a:r>
              <a:rPr lang="nl-BE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BE" sz="3600" dirty="0" err="1" smtClean="0">
                <a:solidFill>
                  <a:schemeClr val="accent2">
                    <a:lumMod val="75000"/>
                  </a:schemeClr>
                </a:solidFill>
              </a:rPr>
              <a:t>to</a:t>
            </a:r>
            <a:r>
              <a:rPr lang="nl-BE" sz="36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br>
              <a:rPr lang="nl-BE" sz="36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nl-BE" sz="3600" dirty="0" smtClean="0">
                <a:solidFill>
                  <a:schemeClr val="accent2">
                    <a:lumMod val="75000"/>
                  </a:schemeClr>
                </a:solidFill>
              </a:rPr>
              <a:t>the </a:t>
            </a:r>
            <a:r>
              <a:rPr lang="nl-BE" sz="3600" dirty="0" err="1" smtClean="0">
                <a:solidFill>
                  <a:schemeClr val="accent2">
                    <a:lumMod val="75000"/>
                  </a:schemeClr>
                </a:solidFill>
              </a:rPr>
              <a:t>structure</a:t>
            </a:r>
            <a:r>
              <a:rPr lang="nl-BE" sz="3600" dirty="0" smtClean="0">
                <a:solidFill>
                  <a:schemeClr val="accent2">
                    <a:lumMod val="75000"/>
                  </a:schemeClr>
                </a:solidFill>
              </a:rPr>
              <a:t> of the </a:t>
            </a:r>
            <a:r>
              <a:rPr lang="nl-BE" sz="3600" dirty="0" err="1" smtClean="0">
                <a:solidFill>
                  <a:schemeClr val="accent2">
                    <a:lumMod val="75000"/>
                  </a:schemeClr>
                </a:solidFill>
              </a:rPr>
              <a:t>world</a:t>
            </a:r>
            <a:endParaRPr lang="nl-BE" sz="3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324493" y="3186524"/>
            <a:ext cx="728769" cy="66689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4294039" y="332155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Object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159955" y="4411453"/>
            <a:ext cx="728769" cy="66689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2129501" y="4546483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Object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15906" y="5401481"/>
            <a:ext cx="728769" cy="66689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3885452" y="5536511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Object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6360695" y="5203064"/>
            <a:ext cx="728769" cy="666893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330241" y="533809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Object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484448" y="3471537"/>
            <a:ext cx="728769" cy="666893"/>
          </a:xfrm>
          <a:prstGeom prst="ellipse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6453994" y="360656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>
                <a:solidFill>
                  <a:schemeClr val="bg1"/>
                </a:solidFill>
              </a:rPr>
              <a:t>Object</a:t>
            </a:r>
            <a:endParaRPr lang="nl-BE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837000" y="3726359"/>
            <a:ext cx="1542495" cy="82414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379495" y="3878760"/>
            <a:ext cx="206255" cy="1459334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957011" y="3804983"/>
            <a:ext cx="1579986" cy="139808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644675" y="4042611"/>
            <a:ext cx="1839773" cy="1508425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731953" y="4212752"/>
            <a:ext cx="61877" cy="916138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898619" y="4932716"/>
            <a:ext cx="1027181" cy="61832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092287" y="5203064"/>
            <a:ext cx="108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messages</a:t>
            </a:r>
            <a:endParaRPr lang="nl-BE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746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Ontstaan</a:t>
            </a:r>
            <a:endParaRPr lang="nl-BE" dirty="0"/>
          </a:p>
        </p:txBody>
      </p:sp>
      <p:pic>
        <p:nvPicPr>
          <p:cNvPr id="1030" name="Picture 6" descr="http://www.techviral.com/wp-content/uploads/2013/04/url1-1110x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41928"/>
            <a:ext cx="8871573" cy="319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0176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Ontstaan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453631">
            <a:off x="1197273" y="2638847"/>
            <a:ext cx="7295587" cy="156966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nl-BE" sz="4800" dirty="0" smtClean="0">
                <a:solidFill>
                  <a:schemeClr val="accent2">
                    <a:lumMod val="75000"/>
                  </a:schemeClr>
                </a:solidFill>
              </a:rPr>
              <a:t>Nood aan semantisch rijkere</a:t>
            </a:r>
          </a:p>
          <a:p>
            <a:pPr algn="ctr"/>
            <a:r>
              <a:rPr lang="nl-BE" sz="4800" dirty="0" smtClean="0">
                <a:solidFill>
                  <a:schemeClr val="accent2">
                    <a:lumMod val="75000"/>
                  </a:schemeClr>
                </a:solidFill>
              </a:rPr>
              <a:t>databankmodellen</a:t>
            </a:r>
            <a:endParaRPr lang="nl-BE" sz="48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7839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Ontstaan</a:t>
            </a:r>
            <a:endParaRPr lang="nl-BE" dirty="0"/>
          </a:p>
        </p:txBody>
      </p:sp>
      <p:pic>
        <p:nvPicPr>
          <p:cNvPr id="6" name="Picture 4" descr="http://www.danielcurnock.co.uk/data/173/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340" y="1706715"/>
            <a:ext cx="6880225" cy="4414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6057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Ontstaan</a:t>
            </a:r>
            <a:endParaRPr lang="nl-BE" dirty="0"/>
          </a:p>
        </p:txBody>
      </p:sp>
      <p:pic>
        <p:nvPicPr>
          <p:cNvPr id="5" name="Picture 2" descr="http://www.tweedehandsauto-onderdelen.eu/images/carpar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03" y="1748572"/>
            <a:ext cx="8623343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8142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Voorbeschouwing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  <a:endParaRPr lang="nl-BE" dirty="0"/>
          </a:p>
        </p:txBody>
      </p:sp>
      <p:pic>
        <p:nvPicPr>
          <p:cNvPr id="6" name="Picture 6" descr="http://www.techviral.com/wp-content/uploads/2013/04/url1-1110x40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25" y="1172061"/>
            <a:ext cx="4340824" cy="156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 rot="19985159">
            <a:off x="1282334" y="3270920"/>
            <a:ext cx="2650662" cy="923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5400" dirty="0" smtClean="0">
                <a:solidFill>
                  <a:schemeClr val="accent2">
                    <a:lumMod val="75000"/>
                  </a:schemeClr>
                </a:solidFill>
              </a:rPr>
              <a:t>objecten</a:t>
            </a:r>
            <a:endParaRPr lang="nl-BE"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 rot="169265">
            <a:off x="3461521" y="4201043"/>
            <a:ext cx="2667205" cy="923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5400" dirty="0" smtClean="0">
                <a:solidFill>
                  <a:schemeClr val="accent6">
                    <a:lumMod val="75000"/>
                  </a:schemeClr>
                </a:solidFill>
              </a:rPr>
              <a:t>toestand</a:t>
            </a:r>
            <a:endParaRPr lang="nl-BE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 rot="1077719">
            <a:off x="4472772" y="2943202"/>
            <a:ext cx="3465821" cy="923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5400" dirty="0" smtClean="0">
                <a:solidFill>
                  <a:schemeClr val="accent1">
                    <a:lumMod val="75000"/>
                  </a:schemeClr>
                </a:solidFill>
              </a:rPr>
              <a:t>objecttypes</a:t>
            </a:r>
            <a:endParaRPr lang="nl-BE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21146678">
            <a:off x="4846717" y="5444624"/>
            <a:ext cx="2097947" cy="92333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5400" dirty="0" smtClean="0">
                <a:solidFill>
                  <a:schemeClr val="accent3">
                    <a:lumMod val="50000"/>
                  </a:schemeClr>
                </a:solidFill>
              </a:rPr>
              <a:t>gedrag</a:t>
            </a:r>
            <a:endParaRPr lang="nl-BE" sz="5400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083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14017</TotalTime>
  <Words>216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Unicode MS</vt:lpstr>
      <vt:lpstr>Calibri</vt:lpstr>
      <vt:lpstr>Office Theme</vt:lpstr>
      <vt:lpstr>PowerPoint Presentation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  <vt:lpstr>Voorbeschouwing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987</cp:revision>
  <dcterms:created xsi:type="dcterms:W3CDTF">2010-12-03T08:14:05Z</dcterms:created>
  <dcterms:modified xsi:type="dcterms:W3CDTF">2020-08-16T16:21:44Z</dcterms:modified>
</cp:coreProperties>
</file>