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883" r:id="rId2"/>
    <p:sldId id="866" r:id="rId3"/>
    <p:sldId id="868" r:id="rId4"/>
    <p:sldId id="869" r:id="rId5"/>
    <p:sldId id="870" r:id="rId6"/>
    <p:sldId id="871" r:id="rId7"/>
    <p:sldId id="872" r:id="rId8"/>
    <p:sldId id="873" r:id="rId9"/>
    <p:sldId id="874" r:id="rId10"/>
    <p:sldId id="875" r:id="rId11"/>
    <p:sldId id="876" r:id="rId12"/>
    <p:sldId id="877" r:id="rId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4486B"/>
    <a:srgbClr val="1687AF"/>
    <a:srgbClr val="009242"/>
    <a:srgbClr val="3333B2"/>
    <a:srgbClr val="FCFCFC"/>
    <a:srgbClr val="999999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5" autoAdjust="0"/>
    <p:restoredTop sz="88227" autoAdjust="0"/>
  </p:normalViewPr>
  <p:slideViewPr>
    <p:cSldViewPr snapToGrid="0">
      <p:cViewPr varScale="1">
        <p:scale>
          <a:sx n="81" d="100"/>
          <a:sy n="81" d="100"/>
        </p:scale>
        <p:origin x="9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8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55836" y="2538248"/>
            <a:ext cx="6676695" cy="102475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Uitbreiding van DML</a:t>
            </a:r>
          </a:p>
        </p:txBody>
      </p:sp>
    </p:spTree>
    <p:extLst>
      <p:ext uri="{BB962C8B-B14F-4D97-AF65-F5344CB8AC3E}">
        <p14:creationId xmlns:p14="http://schemas.microsoft.com/office/powerpoint/2010/main" val="26305317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SQL:2011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SQL </a:t>
            </a:r>
            <a:r>
              <a:rPr lang="nl-BE" dirty="0" err="1" smtClean="0"/>
              <a:t>Datamanipulatietaal</a:t>
            </a:r>
            <a:endParaRPr lang="nl-BE" dirty="0" smtClean="0"/>
          </a:p>
          <a:p>
            <a:r>
              <a:rPr lang="nl-BE" sz="1400" dirty="0" smtClean="0"/>
              <a:t>Werken met </a:t>
            </a:r>
            <a:r>
              <a:rPr lang="nl-BE" sz="1400" dirty="0" err="1" smtClean="0"/>
              <a:t>bagtypes</a:t>
            </a:r>
            <a:endParaRPr lang="nl-BE" sz="1400" dirty="0" smtClean="0"/>
          </a:p>
        </p:txBody>
      </p:sp>
      <p:pic>
        <p:nvPicPr>
          <p:cNvPr id="2050" name="Picture 2" descr="Afbeeldingsresultaat voor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03" y="5661889"/>
            <a:ext cx="2877336" cy="97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5008" y="1315697"/>
            <a:ext cx="4502964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600" b="1" dirty="0" smtClean="0">
                <a:solidFill>
                  <a:schemeClr val="accent2">
                    <a:lumMod val="75000"/>
                  </a:schemeClr>
                </a:solidFill>
              </a:rPr>
              <a:t>Werken met </a:t>
            </a:r>
            <a:r>
              <a:rPr lang="nl-BE" sz="3600" b="1" dirty="0" err="1" smtClean="0">
                <a:solidFill>
                  <a:schemeClr val="accent2">
                    <a:lumMod val="75000"/>
                  </a:schemeClr>
                </a:solidFill>
              </a:rPr>
              <a:t>bagtypes</a:t>
            </a:r>
            <a:endParaRPr lang="nl-BE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6696" y="1725812"/>
            <a:ext cx="3786716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4174436" y="1725812"/>
            <a:ext cx="50650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CREATE 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TABLE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BezoekPerDag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AS (      </a:t>
            </a:r>
            <a:b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datum 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date,</a:t>
            </a:r>
          </a:p>
          <a:p>
            <a:pPr lvl="2"/>
            <a:r>
              <a:rPr lang="en-US" altLang="nl-BE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bezoekers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ROW(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stad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varchar, </a:t>
            </a:r>
            <a:b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                       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Land 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varchar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 MULTISET,</a:t>
            </a:r>
            <a:b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PRIMARY KEY(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datum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))</a:t>
            </a:r>
            <a:endParaRPr lang="nl-NL" altLang="nl-BE" sz="1400" b="1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062" y="3146898"/>
            <a:ext cx="8423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>
                <a:solidFill>
                  <a:srgbClr val="14486B"/>
                </a:solidFill>
              </a:rPr>
              <a:t>Vind dagen waarop er geen twee bezoekers waren met dezelfde woonplaats</a:t>
            </a:r>
            <a:endParaRPr lang="nl-BE" dirty="0">
              <a:solidFill>
                <a:srgbClr val="14486B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5008" y="3604502"/>
            <a:ext cx="4547504" cy="9298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datum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l-BE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BezoekPerDag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bezoekers 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SET</a:t>
            </a:r>
            <a:endParaRPr lang="nl-B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062" y="4591844"/>
            <a:ext cx="7591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>
                <a:solidFill>
                  <a:srgbClr val="14486B"/>
                </a:solidFill>
              </a:rPr>
              <a:t>Vind dagen met minstens twee bezoekers uit Gent en één uit Den Haag</a:t>
            </a:r>
            <a:endParaRPr lang="nl-BE" dirty="0">
              <a:solidFill>
                <a:srgbClr val="14486B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5008" y="4991954"/>
            <a:ext cx="5532090" cy="16230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datum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l-BE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BezoekPerDag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MULTISET(ROW(‘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 Haag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Nederland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’), ROW(‘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Gent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België</a:t>
            </a:r>
            <a:r>
              <a:rPr lang="nl-B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’), ROW(‘</a:t>
            </a:r>
            <a:r>
              <a:rPr lang="nl-BE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Gent</a:t>
            </a:r>
            <a:r>
              <a:rPr lang="nl-B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nl-BE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België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 SUBMULTISET OF bezoekers</a:t>
            </a:r>
            <a:endParaRPr lang="nl-BE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749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SQL:2011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SQL </a:t>
            </a:r>
            <a:r>
              <a:rPr lang="nl-BE" dirty="0" err="1" smtClean="0"/>
              <a:t>Datamanipulatietaal</a:t>
            </a:r>
            <a:endParaRPr lang="nl-BE" dirty="0" smtClean="0"/>
          </a:p>
          <a:p>
            <a:r>
              <a:rPr lang="nl-BE" sz="1400" dirty="0" smtClean="0"/>
              <a:t>Werken met </a:t>
            </a:r>
            <a:r>
              <a:rPr lang="nl-BE" sz="1400" dirty="0" err="1" smtClean="0"/>
              <a:t>tuple</a:t>
            </a:r>
            <a:r>
              <a:rPr lang="nl-BE" sz="1400" dirty="0" smtClean="0"/>
              <a:t>-identiteit</a:t>
            </a:r>
          </a:p>
        </p:txBody>
      </p:sp>
      <p:pic>
        <p:nvPicPr>
          <p:cNvPr id="2050" name="Picture 2" descr="Afbeeldingsresultaat voor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03" y="5661889"/>
            <a:ext cx="2877336" cy="97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8062" y="1410768"/>
            <a:ext cx="5563831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600" b="1" dirty="0" smtClean="0">
                <a:solidFill>
                  <a:schemeClr val="accent2">
                    <a:lumMod val="75000"/>
                  </a:schemeClr>
                </a:solidFill>
              </a:rPr>
              <a:t>Werken met </a:t>
            </a:r>
            <a:r>
              <a:rPr lang="nl-BE" sz="3600" b="1" dirty="0" err="1" smtClean="0">
                <a:solidFill>
                  <a:schemeClr val="accent2">
                    <a:lumMod val="75000"/>
                  </a:schemeClr>
                </a:solidFill>
              </a:rPr>
              <a:t>tuple</a:t>
            </a:r>
            <a:r>
              <a:rPr lang="nl-BE" sz="3600" b="1" dirty="0" smtClean="0">
                <a:solidFill>
                  <a:schemeClr val="accent2">
                    <a:lumMod val="75000"/>
                  </a:schemeClr>
                </a:solidFill>
              </a:rPr>
              <a:t>-identiteit</a:t>
            </a:r>
            <a:endParaRPr lang="nl-BE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062" y="4301622"/>
            <a:ext cx="7674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>
                <a:solidFill>
                  <a:srgbClr val="14486B"/>
                </a:solidFill>
              </a:rPr>
              <a:t>Geef de naam van alle leners die een schilderij uit 1800 hebben geleend</a:t>
            </a:r>
            <a:endParaRPr lang="nl-BE" dirty="0">
              <a:solidFill>
                <a:srgbClr val="14486B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2959" y="4826442"/>
            <a:ext cx="5532090" cy="10538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nl-BE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u.lener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-&gt;naam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Uitleningen u</a:t>
            </a:r>
            <a:b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nl-BE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u.schilderij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-&gt;periode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1800</a:t>
            </a:r>
            <a:endParaRPr lang="nl-BE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09321" y="2092892"/>
            <a:ext cx="4047317" cy="2036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/>
          <p:cNvSpPr/>
          <p:nvPr/>
        </p:nvSpPr>
        <p:spPr>
          <a:xfrm>
            <a:off x="4053716" y="2092891"/>
            <a:ext cx="50902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nl-NL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CREATE TYPE</a:t>
            </a: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uitleningtype </a:t>
            </a:r>
            <a:r>
              <a:rPr lang="nl-NL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AS (</a:t>
            </a: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</a:t>
            </a:r>
            <a:r>
              <a:rPr lang="nl-NL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van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date</a:t>
            </a:r>
            <a:r>
              <a:rPr lang="nl-NL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</a:t>
            </a: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</a:t>
            </a:r>
            <a:r>
              <a:rPr lang="nl-NL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tot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date</a:t>
            </a:r>
            <a:r>
              <a:rPr lang="nl-NL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</a:t>
            </a: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</a:t>
            </a:r>
            <a:r>
              <a:rPr lang="nl-NL" altLang="nl-BE" sz="1400" i="1" dirty="0" smtClean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</a:t>
            </a:r>
            <a:r>
              <a:rPr lang="nl-NL" altLang="nl-BE" sz="1400" dirty="0" smtClean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b="1" dirty="0" smtClean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REF(</a:t>
            </a:r>
            <a:r>
              <a:rPr lang="nl-NL" altLang="nl-BE" sz="1400" i="1" dirty="0" smtClean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schilderijtype</a:t>
            </a:r>
            <a:r>
              <a:rPr lang="nl-NL" altLang="nl-BE" sz="14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 SCOPE(</a:t>
            </a:r>
            <a:r>
              <a:rPr lang="nl-NL" altLang="nl-BE" sz="1400" i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</a:t>
            </a:r>
            <a:r>
              <a:rPr lang="nl-NL" altLang="nl-BE" sz="14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),</a:t>
            </a:r>
            <a:r>
              <a:rPr lang="nl-NL" altLang="nl-BE" sz="1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nl-NL" altLang="nl-BE" sz="1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400" dirty="0" smtClean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</a:t>
            </a:r>
            <a:r>
              <a:rPr lang="nl-NL" altLang="nl-BE" sz="1400" i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lener</a:t>
            </a:r>
            <a:r>
              <a:rPr lang="nl-NL" altLang="nl-BE" sz="1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b="1" dirty="0" smtClean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REF(</a:t>
            </a:r>
            <a:r>
              <a:rPr lang="nl-NL" altLang="nl-BE" sz="1400" i="1" dirty="0" err="1" smtClean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eigenaartype</a:t>
            </a:r>
            <a:r>
              <a:rPr lang="nl-NL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 SCOPE(</a:t>
            </a:r>
            <a:r>
              <a:rPr lang="nl-NL" altLang="nl-BE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Eigenaar</a:t>
            </a:r>
            <a:r>
              <a:rPr lang="nl-NL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  <a:br>
              <a:rPr lang="nl-NL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METHOD</a:t>
            </a:r>
            <a:r>
              <a:rPr lang="nl-NL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uitleningsduur</a:t>
            </a:r>
            <a:r>
              <a:rPr lang="nl-NL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()</a:t>
            </a:r>
            <a:r>
              <a:rPr lang="nl-NL" altLang="nl-BE" sz="1400" b="1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RETURNS</a:t>
            </a:r>
            <a:r>
              <a:rPr lang="nl-NL" altLang="nl-BE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integer</a:t>
            </a:r>
            <a:r>
              <a:rPr lang="nl-NL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;)</a:t>
            </a:r>
            <a:endParaRPr lang="nl-NL" altLang="nl-BE" sz="1400" b="1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2"/>
            <a:endParaRPr lang="nl-NL" altLang="nl-BE" sz="1400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2"/>
            <a:r>
              <a:rPr lang="nl-NL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CREATE </a:t>
            </a:r>
            <a:r>
              <a:rPr lang="nl-NL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TABLE</a:t>
            </a: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Uitleningen </a:t>
            </a:r>
            <a:r>
              <a:rPr lang="nl-NL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OF</a:t>
            </a: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uitleningtype</a:t>
            </a:r>
            <a:r>
              <a:rPr lang="nl-NL" altLang="nl-BE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nl-NL" altLang="nl-BE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                     </a:t>
            </a:r>
            <a:r>
              <a:rPr lang="nl-NL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(PRIMARY KEY (</a:t>
            </a:r>
            <a:r>
              <a:rPr lang="nl-NL" altLang="nl-BE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van, schilderij</a:t>
            </a:r>
            <a:r>
              <a:rPr lang="nl-NL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))</a:t>
            </a:r>
            <a:r>
              <a:rPr lang="nl-NL" altLang="nl-BE" sz="1400" dirty="0">
                <a:solidFill>
                  <a:srgbClr val="000000"/>
                </a:solidFill>
                <a:latin typeface="Courier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lang="nl-NL" altLang="nl-BE" sz="1400" dirty="0">
                <a:solidFill>
                  <a:srgbClr val="000000"/>
                </a:solidFill>
                <a:latin typeface="Courier" pitchFamily="49" charset="0"/>
                <a:ea typeface="Times New Roman" pitchFamily="18" charset="0"/>
                <a:cs typeface="Courier New" pitchFamily="49" charset="0"/>
              </a:rPr>
            </a:br>
            <a:endParaRPr lang="nl-NL" altLang="nl-BE" sz="1400" dirty="0">
              <a:solidFill>
                <a:srgbClr val="000000"/>
              </a:solidFill>
              <a:latin typeface="Courier" pitchFamily="49" charset="0"/>
              <a:ea typeface="Times New Roman" pitchFamily="18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06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SQL:2011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SQL </a:t>
            </a:r>
            <a:r>
              <a:rPr lang="nl-BE" dirty="0" err="1" smtClean="0"/>
              <a:t>Datamanipulatietaal</a:t>
            </a:r>
            <a:endParaRPr lang="nl-BE" dirty="0" smtClean="0"/>
          </a:p>
          <a:p>
            <a:r>
              <a:rPr lang="nl-BE" sz="1400" dirty="0" smtClean="0"/>
              <a:t>Werken met ingekapselde operatoren</a:t>
            </a:r>
          </a:p>
        </p:txBody>
      </p:sp>
      <p:pic>
        <p:nvPicPr>
          <p:cNvPr id="2050" name="Picture 2" descr="Afbeeldingsresultaat voor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03" y="5661889"/>
            <a:ext cx="2877336" cy="97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8062" y="1410768"/>
            <a:ext cx="7409144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600" b="1" dirty="0" smtClean="0">
                <a:solidFill>
                  <a:schemeClr val="accent2">
                    <a:lumMod val="75000"/>
                  </a:schemeClr>
                </a:solidFill>
              </a:rPr>
              <a:t>Werken met ingekapselde operatoren</a:t>
            </a:r>
            <a:endParaRPr lang="nl-BE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9321" y="2092892"/>
            <a:ext cx="4047317" cy="2036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106600" y="2963585"/>
            <a:ext cx="4694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>
                <a:solidFill>
                  <a:srgbClr val="14486B"/>
                </a:solidFill>
              </a:rPr>
              <a:t>Geef de naam en uitleningduur van elk</a:t>
            </a:r>
            <a:br>
              <a:rPr lang="nl-BE" sz="2000" dirty="0" smtClean="0">
                <a:solidFill>
                  <a:srgbClr val="14486B"/>
                </a:solidFill>
              </a:rPr>
            </a:br>
            <a:r>
              <a:rPr lang="nl-BE" sz="2000" dirty="0" smtClean="0">
                <a:solidFill>
                  <a:srgbClr val="14486B"/>
                </a:solidFill>
              </a:rPr>
              <a:t>schilderij dat werd ontleend aan </a:t>
            </a:r>
            <a:r>
              <a:rPr lang="nl-BE" sz="2000" dirty="0" err="1" smtClean="0">
                <a:solidFill>
                  <a:srgbClr val="14486B"/>
                </a:solidFill>
              </a:rPr>
              <a:t>Boijmans</a:t>
            </a:r>
            <a:endParaRPr lang="nl-BE" dirty="0">
              <a:solidFill>
                <a:srgbClr val="14486B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4412" y="3771309"/>
            <a:ext cx="4717547" cy="10538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nl-BE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u.schilderij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-&gt;naam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uitleningduur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Uitleningen u</a:t>
            </a:r>
            <a:b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nl-BE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u.lener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-&gt;naam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</a:t>
            </a:r>
            <a:r>
              <a:rPr lang="nl-BE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Boijmans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nl-BE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53716" y="2092891"/>
            <a:ext cx="50902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nl-NL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CREATE TYPE</a:t>
            </a: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uitleningtype </a:t>
            </a:r>
            <a:r>
              <a:rPr lang="nl-NL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AS (</a:t>
            </a: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</a:t>
            </a:r>
            <a:r>
              <a:rPr lang="nl-NL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van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date</a:t>
            </a:r>
            <a:r>
              <a:rPr lang="nl-NL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</a:t>
            </a: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</a:t>
            </a:r>
            <a:r>
              <a:rPr lang="nl-NL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tot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date</a:t>
            </a:r>
            <a:r>
              <a:rPr lang="nl-NL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</a:t>
            </a: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</a:t>
            </a:r>
            <a:r>
              <a:rPr lang="nl-NL" altLang="nl-BE" sz="1400" i="1" dirty="0" smtClean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</a:t>
            </a:r>
            <a:r>
              <a:rPr lang="nl-NL" altLang="nl-BE" sz="1400" dirty="0" smtClean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b="1" dirty="0" smtClean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REF(</a:t>
            </a:r>
            <a:r>
              <a:rPr lang="nl-NL" altLang="nl-BE" sz="1400" i="1" dirty="0" smtClean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schilderijtype</a:t>
            </a:r>
            <a:r>
              <a:rPr lang="nl-NL" altLang="nl-BE" sz="14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 SCOPE(</a:t>
            </a:r>
            <a:r>
              <a:rPr lang="nl-NL" altLang="nl-BE" sz="1400" i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</a:t>
            </a:r>
            <a:r>
              <a:rPr lang="nl-NL" altLang="nl-BE" sz="1400" b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),</a:t>
            </a:r>
            <a:r>
              <a:rPr lang="nl-NL" altLang="nl-BE" sz="1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nl-NL" altLang="nl-BE" sz="1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400" dirty="0" smtClean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</a:t>
            </a:r>
            <a:r>
              <a:rPr lang="nl-NL" altLang="nl-BE" sz="1400" i="1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lener</a:t>
            </a:r>
            <a:r>
              <a:rPr lang="nl-NL" altLang="nl-BE" sz="1400" dirty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b="1" dirty="0" smtClean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REF(</a:t>
            </a:r>
            <a:r>
              <a:rPr lang="nl-NL" altLang="nl-BE" sz="1400" i="1" dirty="0" err="1" smtClean="0"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eigenaartype</a:t>
            </a:r>
            <a:r>
              <a:rPr lang="nl-NL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 SCOPE(</a:t>
            </a:r>
            <a:r>
              <a:rPr lang="nl-NL" altLang="nl-BE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Eigenaar</a:t>
            </a:r>
            <a:r>
              <a:rPr lang="nl-NL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  <a:br>
              <a:rPr lang="nl-NL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METHOD</a:t>
            </a:r>
            <a:r>
              <a:rPr lang="nl-NL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uitleningduur</a:t>
            </a:r>
            <a:r>
              <a:rPr lang="nl-NL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()</a:t>
            </a:r>
            <a:r>
              <a:rPr lang="nl-NL" altLang="nl-BE" sz="1400" b="1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RETURNS</a:t>
            </a:r>
            <a:r>
              <a:rPr lang="nl-NL" altLang="nl-BE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integer</a:t>
            </a:r>
            <a:r>
              <a:rPr lang="nl-NL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;)</a:t>
            </a:r>
            <a:endParaRPr lang="nl-NL" altLang="nl-BE" sz="1400" b="1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2"/>
            <a:endParaRPr lang="nl-NL" altLang="nl-BE" sz="1400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2"/>
            <a:r>
              <a:rPr lang="nl-NL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CREATE </a:t>
            </a:r>
            <a:r>
              <a:rPr lang="nl-NL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TABLE</a:t>
            </a: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Uitleningen </a:t>
            </a:r>
            <a:r>
              <a:rPr lang="nl-NL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OF</a:t>
            </a: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uitleningtype</a:t>
            </a:r>
            <a:r>
              <a:rPr lang="nl-NL" altLang="nl-BE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nl-NL" altLang="nl-BE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                     </a:t>
            </a:r>
            <a:r>
              <a:rPr lang="nl-NL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(PRIMARY KEY (</a:t>
            </a:r>
            <a:r>
              <a:rPr lang="nl-NL" altLang="nl-BE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van, schilderij</a:t>
            </a:r>
            <a:r>
              <a:rPr lang="nl-NL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))</a:t>
            </a:r>
            <a:r>
              <a:rPr lang="nl-NL" altLang="nl-BE" sz="1400" dirty="0">
                <a:solidFill>
                  <a:srgbClr val="000000"/>
                </a:solidFill>
                <a:latin typeface="Courier" pitchFamily="49" charset="0"/>
                <a:ea typeface="Times New Roman" pitchFamily="18" charset="0"/>
                <a:cs typeface="Courier New" pitchFamily="49" charset="0"/>
              </a:rPr>
              <a:t/>
            </a:r>
            <a:br>
              <a:rPr lang="nl-NL" altLang="nl-BE" sz="1400" dirty="0">
                <a:solidFill>
                  <a:srgbClr val="000000"/>
                </a:solidFill>
                <a:latin typeface="Courier" pitchFamily="49" charset="0"/>
                <a:ea typeface="Times New Roman" pitchFamily="18" charset="0"/>
                <a:cs typeface="Courier New" pitchFamily="49" charset="0"/>
              </a:rPr>
            </a:br>
            <a:endParaRPr lang="nl-NL" altLang="nl-BE" sz="1400" dirty="0">
              <a:solidFill>
                <a:srgbClr val="000000"/>
              </a:solidFill>
              <a:latin typeface="Courier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00" y="5056758"/>
            <a:ext cx="8938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>
                <a:solidFill>
                  <a:srgbClr val="14486B"/>
                </a:solidFill>
              </a:rPr>
              <a:t>Geef de naam en lener van elk schilderij </a:t>
            </a:r>
            <a:r>
              <a:rPr lang="nl-BE" sz="2000" smtClean="0">
                <a:solidFill>
                  <a:srgbClr val="14486B"/>
                </a:solidFill>
              </a:rPr>
              <a:t>dat langer </a:t>
            </a:r>
            <a:r>
              <a:rPr lang="nl-BE" sz="2000" dirty="0" smtClean="0">
                <a:solidFill>
                  <a:srgbClr val="14486B"/>
                </a:solidFill>
              </a:rPr>
              <a:t>dan 1000 dagen werd uitgeleend</a:t>
            </a:r>
            <a:endParaRPr lang="nl-BE" dirty="0">
              <a:solidFill>
                <a:srgbClr val="14486B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04412" y="5549605"/>
            <a:ext cx="4717547" cy="105382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nl-BE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u.schilderij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-&gt;naam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BE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u.lener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-&gt;naam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Uitleningen u</a:t>
            </a:r>
            <a:b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uitleningduur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1000</a:t>
            </a:r>
            <a:endParaRPr lang="nl-BE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028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SQL:2011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SQL </a:t>
            </a:r>
            <a:r>
              <a:rPr lang="nl-BE" dirty="0" err="1" smtClean="0"/>
              <a:t>Datamanipulatietaal</a:t>
            </a:r>
            <a:endParaRPr lang="nl-BE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693599" y="4249636"/>
            <a:ext cx="4549643" cy="12003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3600" dirty="0" smtClean="0"/>
              <a:t>Uitbreiding van de SQL </a:t>
            </a:r>
            <a:br>
              <a:rPr lang="nl-BE" sz="3600" dirty="0" smtClean="0"/>
            </a:br>
            <a:r>
              <a:rPr lang="nl-BE" sz="3600" dirty="0" err="1" smtClean="0"/>
              <a:t>Datamanipulatietaal</a:t>
            </a:r>
            <a:endParaRPr lang="nl-BE" sz="3600" dirty="0"/>
          </a:p>
        </p:txBody>
      </p:sp>
      <p:pic>
        <p:nvPicPr>
          <p:cNvPr id="2050" name="Picture 2" descr="Afbeeldingsresultaat voor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28" y="2107983"/>
            <a:ext cx="59055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579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SQL:2011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SQL </a:t>
            </a:r>
            <a:r>
              <a:rPr lang="nl-BE" dirty="0" err="1" smtClean="0"/>
              <a:t>Datamanipulatietaal</a:t>
            </a:r>
            <a:endParaRPr lang="nl-BE" dirty="0" smtClean="0"/>
          </a:p>
          <a:p>
            <a:r>
              <a:rPr lang="nl-BE" sz="1400" dirty="0" smtClean="0"/>
              <a:t>Werken met gestructureerde types</a:t>
            </a:r>
          </a:p>
        </p:txBody>
      </p:sp>
      <p:pic>
        <p:nvPicPr>
          <p:cNvPr id="2050" name="Picture 2" descr="Afbeeldingsresultaat voor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03" y="5661889"/>
            <a:ext cx="2877336" cy="97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0968" y="1493086"/>
            <a:ext cx="6856044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600" b="1" dirty="0" smtClean="0">
                <a:solidFill>
                  <a:schemeClr val="accent2">
                    <a:lumMod val="75000"/>
                  </a:schemeClr>
                </a:solidFill>
              </a:rPr>
              <a:t>Werken met gestructureerde types</a:t>
            </a:r>
            <a:endParaRPr lang="nl-BE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8062" y="2921025"/>
            <a:ext cx="4753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>
                <a:solidFill>
                  <a:srgbClr val="14486B"/>
                </a:solidFill>
              </a:rPr>
              <a:t>Geef de naam en het land van elke eigenaar</a:t>
            </a:r>
            <a:endParaRPr lang="nl-BE" dirty="0">
              <a:solidFill>
                <a:srgbClr val="14486B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99328" y="2368466"/>
            <a:ext cx="2425335" cy="20516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/>
          <p:cNvSpPr/>
          <p:nvPr/>
        </p:nvSpPr>
        <p:spPr>
          <a:xfrm>
            <a:off x="5606429" y="2362966"/>
            <a:ext cx="34502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CREATE 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TABLE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Eigenaar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</a:t>
            </a:r>
            <a:r>
              <a:rPr lang="en-US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en-US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naam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varchar,</a:t>
            </a:r>
            <a:b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adres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ROW (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   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straat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varchar,</a:t>
            </a:r>
            <a:r>
              <a:rPr lang="en-US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en-US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  </a:t>
            </a:r>
            <a:r>
              <a:rPr lang="nl-NL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nummer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integer,</a:t>
            </a:r>
            <a:b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 </a:t>
            </a:r>
            <a:r>
              <a:rPr lang="nl-NL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plaats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varchar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</a:t>
            </a: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 </a:t>
            </a:r>
            <a:r>
              <a:rPr lang="nl-NL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postcode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char</a:t>
            </a: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(10),</a:t>
            </a:r>
          </a:p>
          <a:p>
            <a:pPr lvl="2" algn="just"/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</a:t>
            </a:r>
            <a:r>
              <a:rPr lang="nl-NL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land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varchar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</a:t>
            </a:r>
          </a:p>
          <a:p>
            <a:pPr lvl="2" algn="just"/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PRIMARY KEY 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(naam) </a:t>
            </a:r>
            <a:r>
              <a:rPr lang="nl-NL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</a:t>
            </a:r>
            <a:endParaRPr lang="nl-NL" altLang="nl-BE" sz="1400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5008" y="3378629"/>
            <a:ext cx="4547504" cy="813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naam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BE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adres.land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Eigenaar</a:t>
            </a:r>
            <a:endParaRPr lang="nl-BE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0968" y="4534579"/>
            <a:ext cx="4547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>
                <a:solidFill>
                  <a:srgbClr val="14486B"/>
                </a:solidFill>
              </a:rPr>
              <a:t>Geef de naam van elke eigenaar uit België</a:t>
            </a:r>
            <a:endParaRPr lang="nl-BE" dirty="0">
              <a:solidFill>
                <a:srgbClr val="14486B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7914" y="4992183"/>
            <a:ext cx="4547504" cy="11559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naam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Eigenaar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nl-B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adres.land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‘België’</a:t>
            </a:r>
            <a:endParaRPr lang="nl-BE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667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SQL:2011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SQL </a:t>
            </a:r>
            <a:r>
              <a:rPr lang="nl-BE" dirty="0" err="1" smtClean="0"/>
              <a:t>Datamanipulatietaal</a:t>
            </a:r>
            <a:endParaRPr lang="nl-BE" dirty="0" smtClean="0"/>
          </a:p>
          <a:p>
            <a:r>
              <a:rPr lang="nl-BE" sz="1400" dirty="0" smtClean="0"/>
              <a:t>Werken met gestructureerde types</a:t>
            </a:r>
          </a:p>
        </p:txBody>
      </p:sp>
      <p:pic>
        <p:nvPicPr>
          <p:cNvPr id="2050" name="Picture 2" descr="Afbeeldingsresultaat voor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03" y="5661889"/>
            <a:ext cx="2877336" cy="97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0968" y="1518931"/>
            <a:ext cx="6856044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600" b="1" dirty="0" smtClean="0">
                <a:solidFill>
                  <a:schemeClr val="accent2">
                    <a:lumMod val="75000"/>
                  </a:schemeClr>
                </a:solidFill>
              </a:rPr>
              <a:t>Werken met gestructureerde types</a:t>
            </a:r>
            <a:endParaRPr lang="nl-BE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968" y="3063877"/>
            <a:ext cx="4219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>
                <a:solidFill>
                  <a:srgbClr val="14486B"/>
                </a:solidFill>
              </a:rPr>
              <a:t>Toevoegen van een nieuw </a:t>
            </a:r>
            <a:r>
              <a:rPr lang="nl-BE" sz="2000" dirty="0" err="1" smtClean="0">
                <a:solidFill>
                  <a:srgbClr val="14486B"/>
                </a:solidFill>
              </a:rPr>
              <a:t>tuple</a:t>
            </a:r>
            <a:endParaRPr lang="nl-BE" dirty="0">
              <a:solidFill>
                <a:srgbClr val="14486B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99328" y="2773817"/>
            <a:ext cx="2425335" cy="20516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/>
          <p:cNvSpPr/>
          <p:nvPr/>
        </p:nvSpPr>
        <p:spPr>
          <a:xfrm>
            <a:off x="5606429" y="2768317"/>
            <a:ext cx="34502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CREATE 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TABLE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Eigenaar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</a:t>
            </a:r>
            <a:r>
              <a:rPr lang="en-US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en-US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naam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varchar,</a:t>
            </a:r>
            <a:b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adres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ROW (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   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straat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varchar,</a:t>
            </a:r>
            <a:r>
              <a:rPr lang="en-US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en-US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  </a:t>
            </a:r>
            <a:r>
              <a:rPr lang="nl-NL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nummer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integer,</a:t>
            </a:r>
            <a:b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 </a:t>
            </a:r>
            <a:r>
              <a:rPr lang="nl-NL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plaats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varchar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</a:t>
            </a: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 </a:t>
            </a:r>
            <a:r>
              <a:rPr lang="nl-NL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postcode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char</a:t>
            </a: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(10),</a:t>
            </a:r>
          </a:p>
          <a:p>
            <a:pPr lvl="2" algn="just"/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</a:t>
            </a:r>
            <a:r>
              <a:rPr lang="nl-NL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land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varchar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</a:t>
            </a:r>
          </a:p>
          <a:p>
            <a:pPr lvl="2" algn="just"/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PRIMARY KEY 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(naam) </a:t>
            </a:r>
            <a:r>
              <a:rPr lang="nl-NL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</a:t>
            </a:r>
            <a:endParaRPr lang="nl-NL" altLang="nl-BE" sz="1400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7913" y="3521481"/>
            <a:ext cx="5188515" cy="813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Eigenaar</a:t>
            </a:r>
            <a:b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(‘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KMSK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ROW(‘</a:t>
            </a:r>
            <a:r>
              <a:rPr lang="nl-BE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Regentschapstraat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2, ‘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Brussel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‘1000’, ‘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België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</a:t>
            </a:r>
            <a:endParaRPr lang="nl-B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7913" y="4503144"/>
            <a:ext cx="5188515" cy="813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Eigenaar 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(naam, </a:t>
            </a:r>
            <a:r>
              <a:rPr lang="nl-B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adres.plaats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adres.postcode, </a:t>
            </a:r>
            <a:r>
              <a:rPr lang="nl-BE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adres.land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(‘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KMSK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Brussel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‘1000’, ‘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België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</a:t>
            </a:r>
            <a:endParaRPr lang="nl-B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686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SQL:2011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SQL </a:t>
            </a:r>
            <a:r>
              <a:rPr lang="nl-BE" dirty="0" err="1" smtClean="0"/>
              <a:t>Datamanipulatietaal</a:t>
            </a:r>
            <a:endParaRPr lang="nl-BE" dirty="0" smtClean="0"/>
          </a:p>
          <a:p>
            <a:r>
              <a:rPr lang="nl-BE" sz="1400" dirty="0" smtClean="0"/>
              <a:t>Werken met gestructureerde types</a:t>
            </a:r>
          </a:p>
        </p:txBody>
      </p:sp>
      <p:pic>
        <p:nvPicPr>
          <p:cNvPr id="2050" name="Picture 2" descr="Afbeeldingsresultaat voor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03" y="5661889"/>
            <a:ext cx="2877336" cy="97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0968" y="1518931"/>
            <a:ext cx="6856044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600" b="1" dirty="0" smtClean="0">
                <a:solidFill>
                  <a:schemeClr val="accent2">
                    <a:lumMod val="75000"/>
                  </a:schemeClr>
                </a:solidFill>
              </a:rPr>
              <a:t>Werken met gestructureerde types</a:t>
            </a:r>
            <a:endParaRPr lang="nl-BE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0968" y="3063877"/>
            <a:ext cx="4219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>
                <a:solidFill>
                  <a:srgbClr val="14486B"/>
                </a:solidFill>
              </a:rPr>
              <a:t>Aanpassen van een </a:t>
            </a:r>
            <a:r>
              <a:rPr lang="nl-BE" sz="2000" dirty="0" err="1" smtClean="0">
                <a:solidFill>
                  <a:srgbClr val="14486B"/>
                </a:solidFill>
              </a:rPr>
              <a:t>tuple</a:t>
            </a:r>
            <a:endParaRPr lang="nl-BE" dirty="0">
              <a:solidFill>
                <a:srgbClr val="14486B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99328" y="2773817"/>
            <a:ext cx="2425335" cy="20516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/>
          <p:cNvSpPr/>
          <p:nvPr/>
        </p:nvSpPr>
        <p:spPr>
          <a:xfrm>
            <a:off x="5606429" y="2768317"/>
            <a:ext cx="34502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CREATE 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TABLE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Eigenaar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</a:t>
            </a:r>
            <a:r>
              <a:rPr lang="en-US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en-US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naam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varchar,</a:t>
            </a:r>
            <a:b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adres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ROW (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   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straat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varchar,</a:t>
            </a:r>
            <a:r>
              <a:rPr lang="en-US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en-US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  </a:t>
            </a:r>
            <a:r>
              <a:rPr lang="nl-NL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nummer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integer,</a:t>
            </a:r>
            <a:b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 </a:t>
            </a:r>
            <a:r>
              <a:rPr lang="nl-NL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plaats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varchar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</a:t>
            </a: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 </a:t>
            </a:r>
            <a:r>
              <a:rPr lang="nl-NL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postcode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char</a:t>
            </a:r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(10),</a:t>
            </a:r>
          </a:p>
          <a:p>
            <a:pPr lvl="2" algn="just"/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</a:t>
            </a:r>
            <a:r>
              <a:rPr lang="nl-NL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land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varchar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</a:t>
            </a:r>
          </a:p>
          <a:p>
            <a:pPr lvl="2" algn="just"/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PRIMARY KEY 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(naam) </a:t>
            </a:r>
            <a:r>
              <a:rPr lang="nl-NL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</a:t>
            </a:r>
            <a:endParaRPr lang="nl-NL" altLang="nl-BE" sz="1400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7913" y="3521481"/>
            <a:ext cx="5188515" cy="813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Eigenaar</a:t>
            </a:r>
            <a:b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nl-BE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adres.nummer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 </a:t>
            </a:r>
            <a:b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naam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KMSK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nl-B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0968" y="4538162"/>
            <a:ext cx="4219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>
                <a:solidFill>
                  <a:srgbClr val="14486B"/>
                </a:solidFill>
              </a:rPr>
              <a:t>Verwijderen van een </a:t>
            </a:r>
            <a:r>
              <a:rPr lang="nl-BE" sz="2000" dirty="0" err="1" smtClean="0">
                <a:solidFill>
                  <a:srgbClr val="14486B"/>
                </a:solidFill>
              </a:rPr>
              <a:t>tuple</a:t>
            </a:r>
            <a:endParaRPr lang="nl-BE" dirty="0">
              <a:solidFill>
                <a:srgbClr val="14486B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7913" y="4995766"/>
            <a:ext cx="5188515" cy="813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FROM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Eigenaar</a:t>
            </a:r>
            <a:b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nl-BE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adres.plaats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Brussel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nl-B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335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SQL:2011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SQL </a:t>
            </a:r>
            <a:r>
              <a:rPr lang="nl-BE" dirty="0" err="1" smtClean="0"/>
              <a:t>Datamanipulatietaal</a:t>
            </a:r>
            <a:endParaRPr lang="nl-BE" dirty="0" smtClean="0"/>
          </a:p>
          <a:p>
            <a:r>
              <a:rPr lang="nl-BE" sz="1400" dirty="0" smtClean="0"/>
              <a:t>Werken met rijtypes</a:t>
            </a:r>
          </a:p>
        </p:txBody>
      </p:sp>
      <p:pic>
        <p:nvPicPr>
          <p:cNvPr id="2050" name="Picture 2" descr="Afbeeldingsresultaat voor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03" y="5661889"/>
            <a:ext cx="2877336" cy="97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0968" y="1518931"/>
            <a:ext cx="4084580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600" b="1" dirty="0" smtClean="0">
                <a:solidFill>
                  <a:schemeClr val="accent2">
                    <a:lumMod val="75000"/>
                  </a:schemeClr>
                </a:solidFill>
              </a:rPr>
              <a:t>Werken met rijtypes</a:t>
            </a:r>
            <a:endParaRPr lang="nl-BE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7510" y="2208000"/>
            <a:ext cx="3160564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/>
          <p:cNvSpPr/>
          <p:nvPr/>
        </p:nvSpPr>
        <p:spPr>
          <a:xfrm>
            <a:off x="4675694" y="2208000"/>
            <a:ext cx="42489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CREATE 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TABLE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Eigenaar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</a:t>
            </a:r>
            <a:r>
              <a:rPr lang="en-US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en-US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naam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varchar,</a:t>
            </a:r>
            <a:b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favoriete_stijlen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varchar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ARRAY[ ]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               </a:t>
            </a:r>
            <a:endParaRPr lang="nl-NL" altLang="nl-BE" sz="1400" dirty="0" smtClean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2" algn="just"/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</a:t>
            </a:r>
            <a:r>
              <a:rPr lang="nl-NL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PRIMARY KEY 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(naam) </a:t>
            </a:r>
            <a:r>
              <a:rPr lang="nl-NL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</a:t>
            </a:r>
            <a:endParaRPr lang="nl-NL" altLang="nl-BE" sz="1400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968" y="3667193"/>
            <a:ext cx="4219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>
                <a:solidFill>
                  <a:srgbClr val="14486B"/>
                </a:solidFill>
              </a:rPr>
              <a:t>Toevoegen van een nieuw </a:t>
            </a:r>
            <a:r>
              <a:rPr lang="nl-BE" sz="2000" dirty="0" err="1" smtClean="0">
                <a:solidFill>
                  <a:srgbClr val="14486B"/>
                </a:solidFill>
              </a:rPr>
              <a:t>tuple</a:t>
            </a:r>
            <a:endParaRPr lang="nl-BE" dirty="0">
              <a:solidFill>
                <a:srgbClr val="14486B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7913" y="4124797"/>
            <a:ext cx="5549254" cy="8138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Eigenaar</a:t>
            </a:r>
            <a:b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(‘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ARRAY[‘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 Art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Impressionisme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‘Expressionisme’, ‘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Surrealisme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’])</a:t>
            </a:r>
            <a:endParaRPr lang="nl-B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62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SQL:2011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SQL </a:t>
            </a:r>
            <a:r>
              <a:rPr lang="nl-BE" dirty="0" err="1" smtClean="0"/>
              <a:t>Datamanipulatietaal</a:t>
            </a:r>
            <a:endParaRPr lang="nl-BE" dirty="0" smtClean="0"/>
          </a:p>
          <a:p>
            <a:r>
              <a:rPr lang="nl-BE" sz="1400" dirty="0" smtClean="0"/>
              <a:t>Werken met rijtypes</a:t>
            </a:r>
          </a:p>
        </p:txBody>
      </p:sp>
      <p:pic>
        <p:nvPicPr>
          <p:cNvPr id="2050" name="Picture 2" descr="Afbeeldingsresultaat voor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327" y="5421503"/>
            <a:ext cx="2877336" cy="97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0968" y="1518931"/>
            <a:ext cx="4084580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600" b="1" dirty="0" smtClean="0">
                <a:solidFill>
                  <a:schemeClr val="accent2">
                    <a:lumMod val="75000"/>
                  </a:schemeClr>
                </a:solidFill>
              </a:rPr>
              <a:t>Werken met rijtypes</a:t>
            </a:r>
            <a:endParaRPr lang="nl-BE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87510" y="2208000"/>
            <a:ext cx="3160564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/>
          <p:cNvSpPr/>
          <p:nvPr/>
        </p:nvSpPr>
        <p:spPr>
          <a:xfrm>
            <a:off x="4675694" y="2208000"/>
            <a:ext cx="42489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CREATE 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TABLE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Eigenaar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</a:t>
            </a:r>
            <a:r>
              <a:rPr lang="en-US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/>
            </a:r>
            <a:br>
              <a:rPr lang="en-US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naam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varchar,</a:t>
            </a:r>
            <a:b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favoriete_stijlen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varchar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ARRAY[ ]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               </a:t>
            </a:r>
            <a:endParaRPr lang="nl-NL" altLang="nl-BE" sz="1400" dirty="0" smtClean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2" algn="just"/>
            <a:r>
              <a:rPr lang="nl-NL" altLang="nl-BE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</a:t>
            </a:r>
            <a:r>
              <a:rPr lang="nl-NL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PRIMARY KEY 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(naam) </a:t>
            </a:r>
            <a:r>
              <a:rPr lang="nl-NL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  <a:r>
              <a:rPr lang="nl-NL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</a:t>
            </a:r>
            <a:endParaRPr lang="nl-NL" altLang="nl-BE" sz="1400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8062" y="2534521"/>
            <a:ext cx="4543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>
                <a:solidFill>
                  <a:srgbClr val="14486B"/>
                </a:solidFill>
              </a:rPr>
              <a:t>Geef de favoriete stijlen van elke eigenaar</a:t>
            </a:r>
            <a:endParaRPr lang="nl-BE" dirty="0">
              <a:solidFill>
                <a:srgbClr val="14486B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5008" y="2992125"/>
            <a:ext cx="4547504" cy="698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naam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BE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favoriete_stijlen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Eigenaar</a:t>
            </a:r>
            <a:endParaRPr lang="nl-BE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8062" y="3857977"/>
            <a:ext cx="5519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>
                <a:solidFill>
                  <a:srgbClr val="14486B"/>
                </a:solidFill>
              </a:rPr>
              <a:t>Geef het aantal favoriete stijlen van elke eigenaar</a:t>
            </a:r>
            <a:endParaRPr lang="nl-BE" dirty="0">
              <a:solidFill>
                <a:srgbClr val="14486B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7914" y="4304019"/>
            <a:ext cx="5304156" cy="6697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naam, 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CARDINALITY(</a:t>
            </a:r>
            <a:r>
              <a:rPr lang="nl-BE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favoriete_stijlen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Eigenaar</a:t>
            </a:r>
            <a:endParaRPr lang="nl-BE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8062" y="5131153"/>
            <a:ext cx="6069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>
                <a:solidFill>
                  <a:srgbClr val="14486B"/>
                </a:solidFill>
              </a:rPr>
              <a:t>Geef de eerste en laatste favoriete stijl van elke eigenaar</a:t>
            </a:r>
            <a:endParaRPr lang="nl-BE" dirty="0">
              <a:solidFill>
                <a:srgbClr val="14486B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7914" y="5598911"/>
            <a:ext cx="5304156" cy="9338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naam, </a:t>
            </a:r>
            <a:r>
              <a:rPr lang="nl-BE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favoriete_stijlen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[1], </a:t>
            </a:r>
            <a:r>
              <a:rPr lang="nl-BE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favoriete_stijlen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[CARDINALITY(</a:t>
            </a:r>
            <a:r>
              <a:rPr lang="nl-BE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favoriete_stijlen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)]</a:t>
            </a:r>
            <a:b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Eigenaar</a:t>
            </a:r>
            <a:endParaRPr lang="nl-BE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928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SQL:2011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SQL </a:t>
            </a:r>
            <a:r>
              <a:rPr lang="nl-BE" dirty="0" err="1" smtClean="0"/>
              <a:t>Datamanipulatietaal</a:t>
            </a:r>
            <a:endParaRPr lang="nl-BE" dirty="0" smtClean="0"/>
          </a:p>
          <a:p>
            <a:r>
              <a:rPr lang="nl-BE" sz="1400" dirty="0" smtClean="0"/>
              <a:t>Werken met </a:t>
            </a:r>
            <a:r>
              <a:rPr lang="nl-BE" sz="1400" dirty="0" err="1" smtClean="0"/>
              <a:t>bagtypes</a:t>
            </a:r>
            <a:endParaRPr lang="nl-BE" sz="1400" dirty="0" smtClean="0"/>
          </a:p>
        </p:txBody>
      </p:sp>
      <p:pic>
        <p:nvPicPr>
          <p:cNvPr id="2050" name="Picture 2" descr="Afbeeldingsresultaat voor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03" y="5661889"/>
            <a:ext cx="2877336" cy="97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0968" y="1518931"/>
            <a:ext cx="4502964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600" b="1" dirty="0" smtClean="0">
                <a:solidFill>
                  <a:schemeClr val="accent2">
                    <a:lumMod val="75000"/>
                  </a:schemeClr>
                </a:solidFill>
              </a:rPr>
              <a:t>Werken met </a:t>
            </a:r>
            <a:r>
              <a:rPr lang="nl-BE" sz="3600" b="1" dirty="0" err="1" smtClean="0">
                <a:solidFill>
                  <a:schemeClr val="accent2">
                    <a:lumMod val="75000"/>
                  </a:schemeClr>
                </a:solidFill>
              </a:rPr>
              <a:t>bagtypes</a:t>
            </a:r>
            <a:endParaRPr lang="nl-BE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6696" y="2102650"/>
            <a:ext cx="3786716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52330" y="3017858"/>
            <a:ext cx="4219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>
                <a:solidFill>
                  <a:srgbClr val="14486B"/>
                </a:solidFill>
              </a:rPr>
              <a:t>Toevoegen van een nieuw </a:t>
            </a:r>
            <a:r>
              <a:rPr lang="nl-BE" sz="2000" dirty="0" err="1" smtClean="0">
                <a:solidFill>
                  <a:srgbClr val="14486B"/>
                </a:solidFill>
              </a:rPr>
              <a:t>tuple</a:t>
            </a:r>
            <a:endParaRPr lang="nl-BE" dirty="0">
              <a:solidFill>
                <a:srgbClr val="14486B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52330" y="3554233"/>
            <a:ext cx="3978639" cy="18871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nl-BE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BezoekPerDag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(26/12/2016, MULTISET(</a:t>
            </a:r>
          </a:p>
          <a:p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ROW(‘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 Haag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Nederland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’),</a:t>
            </a:r>
          </a:p>
          <a:p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ROW(‘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Gent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België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’),</a:t>
            </a:r>
            <a:b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ROW(‘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Twente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nl-B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nl-BE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Nederland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’),</a:t>
            </a:r>
          </a:p>
          <a:p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ROW</a:t>
            </a:r>
            <a:r>
              <a:rPr lang="nl-B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</a:t>
            </a:r>
            <a:r>
              <a:rPr lang="nl-BE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Gent</a:t>
            </a:r>
            <a:r>
              <a:rPr lang="nl-B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‘</a:t>
            </a:r>
            <a:r>
              <a:rPr lang="nl-BE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België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’)))</a:t>
            </a:r>
            <a:endParaRPr lang="nl-B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74436" y="2102650"/>
            <a:ext cx="50650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CREATE 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TABLE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BezoekPerDag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AS (      </a:t>
            </a:r>
            <a:b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datum 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date,</a:t>
            </a:r>
          </a:p>
          <a:p>
            <a:pPr lvl="2"/>
            <a:r>
              <a:rPr lang="en-US" altLang="nl-BE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bezoekers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ROW(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stad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varchar, </a:t>
            </a:r>
            <a:b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                       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Land 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varchar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 MULTISET,</a:t>
            </a:r>
            <a:b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PRIMARY KEY(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datum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))</a:t>
            </a:r>
            <a:endParaRPr lang="nl-NL" altLang="nl-BE" sz="1400" b="1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824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SQL:2011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SQL </a:t>
            </a:r>
            <a:r>
              <a:rPr lang="nl-BE" dirty="0" err="1" smtClean="0"/>
              <a:t>Datamanipulatietaal</a:t>
            </a:r>
            <a:endParaRPr lang="nl-BE" dirty="0" smtClean="0"/>
          </a:p>
          <a:p>
            <a:r>
              <a:rPr lang="nl-BE" sz="1400" dirty="0" smtClean="0"/>
              <a:t>Werken met </a:t>
            </a:r>
            <a:r>
              <a:rPr lang="nl-BE" sz="1400" dirty="0" err="1" smtClean="0"/>
              <a:t>bagtypes</a:t>
            </a:r>
            <a:endParaRPr lang="nl-BE" sz="1400" dirty="0" smtClean="0"/>
          </a:p>
        </p:txBody>
      </p:sp>
      <p:pic>
        <p:nvPicPr>
          <p:cNvPr id="2050" name="Picture 2" descr="Afbeeldingsresultaat voor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303" y="5661889"/>
            <a:ext cx="2877336" cy="97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0968" y="1518931"/>
            <a:ext cx="4502964" cy="64633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3600" b="1" dirty="0" smtClean="0">
                <a:solidFill>
                  <a:schemeClr val="accent2">
                    <a:lumMod val="75000"/>
                  </a:schemeClr>
                </a:solidFill>
              </a:rPr>
              <a:t>Werken met </a:t>
            </a:r>
            <a:r>
              <a:rPr lang="nl-BE" sz="3600" b="1" dirty="0" err="1" smtClean="0">
                <a:solidFill>
                  <a:schemeClr val="accent2">
                    <a:lumMod val="75000"/>
                  </a:schemeClr>
                </a:solidFill>
              </a:rPr>
              <a:t>bagtypes</a:t>
            </a:r>
            <a:endParaRPr lang="nl-BE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26696" y="2102650"/>
            <a:ext cx="3786716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/>
          <p:cNvSpPr/>
          <p:nvPr/>
        </p:nvSpPr>
        <p:spPr>
          <a:xfrm>
            <a:off x="4174436" y="2102650"/>
            <a:ext cx="50650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altLang="nl-BE" sz="1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CREATE 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TABLE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BezoekPerDag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AS (      </a:t>
            </a:r>
            <a:b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datum 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date,</a:t>
            </a:r>
          </a:p>
          <a:p>
            <a:pPr lvl="2"/>
            <a:r>
              <a:rPr lang="en-US" altLang="nl-BE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bezoekers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ROW(</a:t>
            </a:r>
            <a:r>
              <a:rPr lang="en-US" altLang="nl-BE" sz="14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stad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varchar, </a:t>
            </a:r>
            <a:b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                       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Land </a:t>
            </a:r>
            <a:r>
              <a:rPr lang="en-US" altLang="nl-BE" sz="1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varchar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 MULTISET,</a:t>
            </a:r>
            <a:b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PRIMARY KEY(</a:t>
            </a:r>
            <a:r>
              <a:rPr lang="en-US" altLang="nl-BE" sz="1400" i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datum</a:t>
            </a:r>
            <a:r>
              <a:rPr lang="en-US" altLang="nl-BE" sz="1400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))</a:t>
            </a:r>
            <a:endParaRPr lang="nl-NL" altLang="nl-BE" sz="1400" b="1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8062" y="2534521"/>
            <a:ext cx="4093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>
                <a:solidFill>
                  <a:srgbClr val="14486B"/>
                </a:solidFill>
              </a:rPr>
              <a:t>Geef een overzicht van alle bezoekers</a:t>
            </a:r>
            <a:endParaRPr lang="nl-BE" dirty="0">
              <a:solidFill>
                <a:srgbClr val="14486B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5008" y="2992125"/>
            <a:ext cx="4547504" cy="6982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datum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bezoekers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l-BE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BezoekPerDag</a:t>
            </a:r>
            <a:endParaRPr lang="nl-BE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062" y="3783438"/>
            <a:ext cx="4510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>
                <a:solidFill>
                  <a:srgbClr val="14486B"/>
                </a:solidFill>
              </a:rPr>
              <a:t>Geef het aantal bezoekers op 26/12/2016</a:t>
            </a:r>
            <a:endParaRPr lang="nl-BE" dirty="0">
              <a:solidFill>
                <a:srgbClr val="14486B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5008" y="4258272"/>
            <a:ext cx="4708782" cy="85429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datum, 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CARDINALITY(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bezoekers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l-BE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BezoekPerDag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datum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26/12/12016</a:t>
            </a:r>
            <a:endParaRPr lang="nl-BE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8062" y="5170890"/>
            <a:ext cx="5475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>
                <a:solidFill>
                  <a:srgbClr val="14486B"/>
                </a:solidFill>
              </a:rPr>
              <a:t>Geef dagen met bezoek uit Amsterdam, Nederland</a:t>
            </a:r>
            <a:endParaRPr lang="nl-BE" dirty="0">
              <a:solidFill>
                <a:srgbClr val="14486B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5008" y="5606667"/>
            <a:ext cx="5304156" cy="11437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datum</a:t>
            </a:r>
            <a:b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l-BE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BezoekPerDag</a:t>
            </a: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ROW(‘Amsterdam’, ‘Nederland’) </a:t>
            </a:r>
            <a:b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BE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MEMBER OF </a:t>
            </a:r>
            <a:r>
              <a:rPr lang="nl-BE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bezoekers</a:t>
            </a:r>
            <a:endParaRPr lang="nl-BE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38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14043</TotalTime>
  <Words>385</Words>
  <Application>Microsoft Office PowerPoint</Application>
  <PresentationFormat>On-screen Show (4:3)</PresentationFormat>
  <Paragraphs>111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</vt:lpstr>
      <vt:lpstr>Courier New</vt:lpstr>
      <vt:lpstr>Times New Roman</vt:lpstr>
      <vt:lpstr>Office Theme</vt:lpstr>
      <vt:lpstr>PowerPoint Presentation</vt:lpstr>
      <vt:lpstr>SQL:2011</vt:lpstr>
      <vt:lpstr>SQL:2011</vt:lpstr>
      <vt:lpstr>SQL:2011</vt:lpstr>
      <vt:lpstr>SQL:2011</vt:lpstr>
      <vt:lpstr>SQL:2011</vt:lpstr>
      <vt:lpstr>SQL:2011</vt:lpstr>
      <vt:lpstr>SQL:2011</vt:lpstr>
      <vt:lpstr>SQL:2011</vt:lpstr>
      <vt:lpstr>SQL:2011</vt:lpstr>
      <vt:lpstr>SQL:2011</vt:lpstr>
      <vt:lpstr>SQL:2011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989</cp:revision>
  <dcterms:created xsi:type="dcterms:W3CDTF">2010-12-03T08:14:05Z</dcterms:created>
  <dcterms:modified xsi:type="dcterms:W3CDTF">2020-08-16T17:05:32Z</dcterms:modified>
</cp:coreProperties>
</file>