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94" r:id="rId2"/>
    <p:sldId id="860" r:id="rId3"/>
    <p:sldId id="776" r:id="rId4"/>
    <p:sldId id="878" r:id="rId5"/>
    <p:sldId id="861" r:id="rId6"/>
    <p:sldId id="879" r:id="rId7"/>
    <p:sldId id="880" r:id="rId8"/>
    <p:sldId id="881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26326"/>
            <a:ext cx="6192688" cy="969401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Databankontwerp</a:t>
            </a:r>
          </a:p>
        </p:txBody>
      </p:sp>
    </p:spTree>
    <p:extLst>
      <p:ext uri="{BB962C8B-B14F-4D97-AF65-F5344CB8AC3E}">
        <p14:creationId xmlns:p14="http://schemas.microsoft.com/office/powerpoint/2010/main" val="24523765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iclab.csie.chu.edu.tw/course/database-system/exam/images/compan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70" y="1247774"/>
            <a:ext cx="2414171" cy="21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>
            <a:off x="4616042" y="3520039"/>
            <a:ext cx="934399" cy="1174972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9" name="Line 65"/>
          <p:cNvSpPr>
            <a:spLocks noChangeShapeType="1"/>
          </p:cNvSpPr>
          <p:nvPr/>
        </p:nvSpPr>
        <p:spPr bwMode="auto">
          <a:xfrm flipH="1">
            <a:off x="3328613" y="3504067"/>
            <a:ext cx="938587" cy="1121451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pic>
        <p:nvPicPr>
          <p:cNvPr id="11" name="Picture 2" descr="http://www.odbms.org/img/odmgbook3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52" y="3551660"/>
            <a:ext cx="1832293" cy="228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4052" y="1733550"/>
            <a:ext cx="179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 smtClean="0">
                <a:solidFill>
                  <a:srgbClr val="14486B"/>
                </a:solidFill>
              </a:rPr>
              <a:t>EER-diagram</a:t>
            </a:r>
            <a:endParaRPr lang="nl-BE" sz="2400" b="1" dirty="0">
              <a:solidFill>
                <a:srgbClr val="14486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178" y="5838363"/>
            <a:ext cx="23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dirty="0" smtClean="0">
                <a:solidFill>
                  <a:srgbClr val="14486B"/>
                </a:solidFill>
              </a:rPr>
              <a:t>ODMG</a:t>
            </a:r>
          </a:p>
          <a:p>
            <a:pPr algn="ctr"/>
            <a:r>
              <a:rPr lang="nl-BE" sz="2400" b="1" dirty="0" smtClean="0">
                <a:solidFill>
                  <a:srgbClr val="14486B"/>
                </a:solidFill>
              </a:rPr>
              <a:t>databankschema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4052" y="5477362"/>
            <a:ext cx="2507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b="1" dirty="0" err="1" smtClean="0">
                <a:solidFill>
                  <a:srgbClr val="14486B"/>
                </a:solidFill>
              </a:rPr>
              <a:t>Objectrelationeel</a:t>
            </a:r>
            <a:endParaRPr lang="nl-BE" sz="2400" b="1" dirty="0" smtClean="0">
              <a:solidFill>
                <a:srgbClr val="14486B"/>
              </a:solidFill>
            </a:endParaRPr>
          </a:p>
          <a:p>
            <a:pPr algn="ctr"/>
            <a:r>
              <a:rPr lang="nl-BE" sz="2400" b="1" dirty="0" smtClean="0">
                <a:solidFill>
                  <a:srgbClr val="14486B"/>
                </a:solidFill>
              </a:rPr>
              <a:t>databankschema</a:t>
            </a:r>
          </a:p>
        </p:txBody>
      </p:sp>
      <p:sp>
        <p:nvSpPr>
          <p:cNvPr id="7" name="Rectangle 6"/>
          <p:cNvSpPr/>
          <p:nvPr/>
        </p:nvSpPr>
        <p:spPr>
          <a:xfrm>
            <a:off x="5834146" y="4006902"/>
            <a:ext cx="2387388" cy="1376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4000" b="1" dirty="0" smtClean="0"/>
              <a:t>SQL:2011</a:t>
            </a:r>
            <a:endParaRPr lang="nl-BE" sz="4000" b="1" dirty="0"/>
          </a:p>
        </p:txBody>
      </p:sp>
    </p:spTree>
    <p:extLst>
      <p:ext uri="{BB962C8B-B14F-4D97-AF65-F5344CB8AC3E}">
        <p14:creationId xmlns:p14="http://schemas.microsoft.com/office/powerpoint/2010/main" val="11043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 voor ODMG databanken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http://novustransform.com/wp-content/uploads/2012/07/butterfly_transform-9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" y="4551374"/>
            <a:ext cx="9144001" cy="23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04386" y="1958437"/>
            <a:ext cx="610936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000" b="0" dirty="0" smtClean="0"/>
              <a:t>1</a:t>
            </a:r>
            <a:r>
              <a:rPr lang="nl-BE" sz="2000" b="0" dirty="0"/>
              <a:t>) R</a:t>
            </a:r>
            <a:r>
              <a:rPr lang="nl-BE" sz="2000" b="0" dirty="0" smtClean="0"/>
              <a:t>eguliere </a:t>
            </a:r>
            <a:r>
              <a:rPr lang="nl-BE" sz="2000" b="0" dirty="0"/>
              <a:t>entiteittypes</a:t>
            </a:r>
          </a:p>
          <a:p>
            <a:pPr eaLnBrk="1" hangingPunct="1"/>
            <a:r>
              <a:rPr lang="nl-BE" sz="2000" b="0" dirty="0" smtClean="0"/>
              <a:t>     2</a:t>
            </a:r>
            <a:r>
              <a:rPr lang="nl-BE" sz="2000" b="0" dirty="0"/>
              <a:t>) </a:t>
            </a:r>
            <a:r>
              <a:rPr lang="nl-BE" sz="2000" b="0" dirty="0" smtClean="0"/>
              <a:t>Zwakke </a:t>
            </a:r>
            <a:r>
              <a:rPr lang="nl-BE" sz="2000" b="0" dirty="0"/>
              <a:t>entiteittypes</a:t>
            </a:r>
          </a:p>
          <a:p>
            <a:pPr eaLnBrk="1" hangingPunct="1"/>
            <a:r>
              <a:rPr lang="nl-BE" sz="2000" b="0" dirty="0" smtClean="0"/>
              <a:t>         3</a:t>
            </a:r>
            <a:r>
              <a:rPr lang="nl-BE" sz="2000" b="0" dirty="0"/>
              <a:t>) </a:t>
            </a:r>
            <a:r>
              <a:rPr lang="nl-BE" sz="2000" b="0" dirty="0" smtClean="0"/>
              <a:t>Binaire relatietypes</a:t>
            </a:r>
            <a:endParaRPr lang="nl-BE" sz="2000" b="0" dirty="0"/>
          </a:p>
          <a:p>
            <a:pPr eaLnBrk="1" hangingPunct="1"/>
            <a:r>
              <a:rPr lang="nl-BE" sz="2000" b="0" dirty="0" smtClean="0"/>
              <a:t>             4</a:t>
            </a:r>
            <a:r>
              <a:rPr lang="nl-BE" sz="2000" b="0" dirty="0"/>
              <a:t>) N-</a:t>
            </a:r>
            <a:r>
              <a:rPr lang="nl-BE" sz="2000" b="0" dirty="0" err="1"/>
              <a:t>aire</a:t>
            </a:r>
            <a:r>
              <a:rPr lang="nl-BE" sz="2000" b="0" dirty="0"/>
              <a:t> relatietypes waarbij n&gt;2 </a:t>
            </a:r>
            <a:endParaRPr lang="nl-BE" sz="2000" b="0" dirty="0" smtClean="0"/>
          </a:p>
          <a:p>
            <a:pPr eaLnBrk="1" hangingPunct="1"/>
            <a:r>
              <a:rPr lang="nl-BE" sz="2000" b="0" dirty="0"/>
              <a:t> </a:t>
            </a:r>
            <a:r>
              <a:rPr lang="nl-BE" sz="2000" b="0" dirty="0" smtClean="0"/>
              <a:t>                 5</a:t>
            </a:r>
            <a:r>
              <a:rPr lang="nl-BE" sz="2000" b="0" dirty="0"/>
              <a:t>) </a:t>
            </a:r>
            <a:r>
              <a:rPr lang="nl-BE" sz="2000" b="0" dirty="0" smtClean="0"/>
              <a:t>Categorieën</a:t>
            </a:r>
            <a:endParaRPr lang="nl-BE" sz="2000" b="0" dirty="0"/>
          </a:p>
          <a:p>
            <a:pPr eaLnBrk="1" hangingPunct="1"/>
            <a:r>
              <a:rPr lang="nl-BE" sz="2000" b="0" dirty="0" smtClean="0"/>
              <a:t>                       6</a:t>
            </a:r>
            <a:r>
              <a:rPr lang="nl-BE" sz="2000" b="0" dirty="0"/>
              <a:t>) </a:t>
            </a:r>
            <a:r>
              <a:rPr lang="nl-BE" sz="2000" b="0" dirty="0" smtClean="0"/>
              <a:t>Operatoren</a:t>
            </a:r>
            <a:endParaRPr lang="nl-BE" sz="2000" b="0" dirty="0"/>
          </a:p>
          <a:p>
            <a:pPr eaLnBrk="1" hangingPunct="1"/>
            <a:r>
              <a:rPr lang="nl-BE" sz="2000" b="0" dirty="0" smtClean="0"/>
              <a:t>                            7</a:t>
            </a:r>
            <a:r>
              <a:rPr lang="nl-BE" sz="2000" b="0" dirty="0"/>
              <a:t>) </a:t>
            </a:r>
            <a:r>
              <a:rPr lang="nl-BE" sz="2000" b="0" dirty="0" smtClean="0"/>
              <a:t>Specialisaties en generalisaties</a:t>
            </a:r>
            <a:endParaRPr lang="nl-BE" sz="2000" b="0" dirty="0"/>
          </a:p>
        </p:txBody>
      </p:sp>
      <p:sp>
        <p:nvSpPr>
          <p:cNvPr id="21" name="Line 65"/>
          <p:cNvSpPr>
            <a:spLocks noChangeShapeType="1"/>
          </p:cNvSpPr>
          <p:nvPr/>
        </p:nvSpPr>
        <p:spPr bwMode="auto">
          <a:xfrm>
            <a:off x="633743" y="2436801"/>
            <a:ext cx="1810694" cy="1768406"/>
          </a:xfrm>
          <a:prstGeom prst="line">
            <a:avLst/>
          </a:prstGeom>
          <a:noFill/>
          <a:ln w="1143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nl-BE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113751" y="811784"/>
            <a:ext cx="1641796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3800" b="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  <a:p>
            <a:pPr algn="ctr" eaLnBrk="1" hangingPunct="1"/>
            <a:r>
              <a:rPr lang="nl-BE" sz="3200" b="0" dirty="0" smtClean="0">
                <a:solidFill>
                  <a:schemeClr val="accent6">
                    <a:lumMod val="75000"/>
                  </a:schemeClr>
                </a:solidFill>
              </a:rPr>
              <a:t>stappen</a:t>
            </a:r>
            <a:endParaRPr lang="en-US" sz="32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093" y="1257519"/>
            <a:ext cx="529446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Objectgeoriënteerde </a:t>
            </a:r>
            <a:r>
              <a:rPr lang="nl-BE" sz="3200" b="1" dirty="0" err="1" smtClean="0"/>
              <a:t>mapping</a:t>
            </a:r>
            <a:endParaRPr lang="nl-BE" sz="3200" b="1" dirty="0"/>
          </a:p>
        </p:txBody>
      </p:sp>
    </p:spTree>
    <p:extLst>
      <p:ext uri="{BB962C8B-B14F-4D97-AF65-F5344CB8AC3E}">
        <p14:creationId xmlns:p14="http://schemas.microsoft.com/office/powerpoint/2010/main" val="3972169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(E)ER-diagram</a:t>
            </a:r>
          </a:p>
          <a:p>
            <a:r>
              <a:rPr lang="nl-BE" sz="1400" dirty="0" smtClean="0"/>
              <a:t>Omzettingsalgoritme voor ODMG databanken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http://novustransform.com/wp-content/uploads/2012/07/butterfly_transform-980x3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4" y="4551374"/>
            <a:ext cx="9144001" cy="23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4157" y="2129218"/>
            <a:ext cx="78745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err="1" smtClean="0"/>
              <a:t>Meerwaardige</a:t>
            </a:r>
            <a:r>
              <a:rPr lang="nl-BE" sz="2000" dirty="0" smtClean="0"/>
              <a:t> attributen worden omgezet via </a:t>
            </a:r>
            <a:r>
              <a:rPr lang="nl-BE" sz="2000" b="1" dirty="0" smtClean="0">
                <a:solidFill>
                  <a:schemeClr val="accent6">
                    <a:lumMod val="75000"/>
                  </a:schemeClr>
                </a:solidFill>
              </a:rPr>
              <a:t>collectietypes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Relatietypes worden gemodelleerd via </a:t>
            </a:r>
            <a:r>
              <a:rPr lang="nl-BE" sz="2000" b="1" dirty="0" smtClean="0">
                <a:solidFill>
                  <a:schemeClr val="accent6">
                    <a:lumMod val="75000"/>
                  </a:schemeClr>
                </a:solidFill>
              </a:rPr>
              <a:t>uni- of bi-directionele </a:t>
            </a:r>
            <a:br>
              <a:rPr lang="nl-BE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nl-BE" sz="2000" b="1" dirty="0" smtClean="0">
                <a:solidFill>
                  <a:schemeClr val="accent6">
                    <a:lumMod val="75000"/>
                  </a:schemeClr>
                </a:solidFill>
              </a:rPr>
              <a:t>binaire verwantschappen</a:t>
            </a:r>
            <a:r>
              <a:rPr lang="nl-BE" sz="2000" dirty="0" smtClean="0"/>
              <a:t> tussen klassen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Specialisaties en generalisaties worden gemodelleerd via </a:t>
            </a:r>
            <a:r>
              <a:rPr lang="nl-BE" sz="2000" b="1" dirty="0" smtClean="0">
                <a:solidFill>
                  <a:schemeClr val="accent6">
                    <a:lumMod val="75000"/>
                  </a:schemeClr>
                </a:solidFill>
              </a:rPr>
              <a:t>overerving</a:t>
            </a:r>
            <a:r>
              <a:rPr lang="nl-BE" sz="2000" dirty="0" smtClean="0"/>
              <a:t> </a:t>
            </a:r>
            <a:br>
              <a:rPr lang="nl-BE" sz="2000" dirty="0" smtClean="0"/>
            </a:br>
            <a:r>
              <a:rPr lang="nl-BE" sz="2000" dirty="0" smtClean="0"/>
              <a:t>tussen klassen en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000" dirty="0" smtClean="0"/>
              <a:t>Klasse- en interfacespecificaties laten het toe om </a:t>
            </a:r>
            <a:r>
              <a:rPr lang="nl-BE" sz="2000" b="1" dirty="0" smtClean="0">
                <a:solidFill>
                  <a:schemeClr val="accent6">
                    <a:lumMod val="75000"/>
                  </a:schemeClr>
                </a:solidFill>
              </a:rPr>
              <a:t>gedrag</a:t>
            </a:r>
            <a:r>
              <a:rPr lang="nl-BE" sz="2000" dirty="0" smtClean="0"/>
              <a:t> te modelleren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85971" y="1303592"/>
            <a:ext cx="7780143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Verschilpunten met EER-relationele </a:t>
            </a:r>
            <a:r>
              <a:rPr lang="nl-BE" sz="3200" b="1" dirty="0" err="1" smtClean="0"/>
              <a:t>mapping</a:t>
            </a:r>
            <a:endParaRPr lang="nl-BE" sz="3200" b="1" dirty="0"/>
          </a:p>
        </p:txBody>
      </p:sp>
    </p:spTree>
    <p:extLst>
      <p:ext uri="{BB962C8B-B14F-4D97-AF65-F5344CB8AC3E}">
        <p14:creationId xmlns:p14="http://schemas.microsoft.com/office/powerpoint/2010/main" val="372071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Omzetting van een (E)ER-diagram</a:t>
            </a:r>
          </a:p>
          <a:p>
            <a:r>
              <a:rPr lang="nl-BE" sz="1400" dirty="0" smtClean="0"/>
              <a:t>Omzetting voor objectrelationele databanken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2131260" y="1372048"/>
            <a:ext cx="4860241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Objectrelationele </a:t>
            </a:r>
            <a:r>
              <a:rPr lang="nl-BE" sz="3200" b="1" dirty="0" err="1" smtClean="0"/>
              <a:t>mapping</a:t>
            </a:r>
            <a:endParaRPr lang="nl-BE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28750" y="2296716"/>
            <a:ext cx="6800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Pas het </a:t>
            </a:r>
            <a:r>
              <a:rPr lang="nl-NL" altLang="nl-BE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9-stappen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 omzettingsalgoritme voor relationele databanken toe. </a:t>
            </a:r>
            <a:endParaRPr lang="nl-NL" altLang="nl-BE" dirty="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8750" y="3277791"/>
            <a:ext cx="68008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Bijkomende overwegingen. </a:t>
            </a:r>
            <a:endParaRPr lang="nl-NL" altLang="nl-BE" dirty="0">
              <a:latin typeface="Arial" charset="0"/>
              <a:ea typeface="Times New Roman" pitchFamily="18" charset="0"/>
              <a:cs typeface="Arial" charset="0"/>
            </a:endParaRPr>
          </a:p>
          <a:p>
            <a:pPr>
              <a:buFont typeface="Symbol" pitchFamily="18" charset="2"/>
              <a:buChar char=""/>
            </a:pPr>
            <a:r>
              <a:rPr lang="nl-NL" altLang="nl-BE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Samengestelde attributen: gebruik van </a:t>
            </a:r>
            <a:r>
              <a:rPr lang="nl-NL" altLang="nl-BE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gestructureerde types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.</a:t>
            </a:r>
          </a:p>
          <a:p>
            <a:pPr>
              <a:buFont typeface="Symbol" pitchFamily="18" charset="2"/>
              <a:buChar char=""/>
            </a:pPr>
            <a:r>
              <a:rPr lang="nl-NL" altLang="nl-BE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nl-NL" altLang="nl-BE" dirty="0" err="1" smtClean="0">
                <a:latin typeface="Arial" charset="0"/>
                <a:ea typeface="Times New Roman" pitchFamily="18" charset="0"/>
                <a:cs typeface="Arial" charset="0"/>
              </a:rPr>
              <a:t>Meerwaardige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 attributen: gebruik van </a:t>
            </a:r>
            <a:r>
              <a:rPr lang="nl-NL" altLang="nl-BE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collectietypes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.</a:t>
            </a:r>
            <a:endParaRPr lang="nl-NL" altLang="nl-BE" dirty="0">
              <a:latin typeface="Arial" charset="0"/>
              <a:ea typeface="Times New Roman" pitchFamily="18" charset="0"/>
              <a:cs typeface="Arial" charset="0"/>
            </a:endParaRPr>
          </a:p>
          <a:p>
            <a:pPr>
              <a:buFont typeface="Symbol" pitchFamily="18" charset="2"/>
              <a:buChar char=""/>
            </a:pPr>
            <a:r>
              <a:rPr lang="nl-NL" altLang="nl-BE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Specialisaties en generalisaties: gebruik van </a:t>
            </a:r>
            <a:r>
              <a:rPr lang="nl-NL" altLang="nl-BE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gestructureerde </a:t>
            </a:r>
            <a:br>
              <a:rPr lang="nl-NL" altLang="nl-BE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</a:br>
            <a:r>
              <a:rPr lang="nl-NL" altLang="nl-BE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   types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 en </a:t>
            </a:r>
            <a:r>
              <a:rPr lang="nl-NL" altLang="nl-BE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overerving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.</a:t>
            </a:r>
          </a:p>
          <a:p>
            <a:pPr>
              <a:buFont typeface="Symbol" pitchFamily="18" charset="2"/>
              <a:buChar char=""/>
            </a:pPr>
            <a:r>
              <a:rPr lang="nl-NL" altLang="nl-BE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Vreemde sleutels: modelleren via </a:t>
            </a:r>
            <a:r>
              <a:rPr lang="nl-NL" altLang="nl-BE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referentie attributen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.</a:t>
            </a:r>
          </a:p>
          <a:p>
            <a:pPr>
              <a:buFont typeface="Symbol" pitchFamily="18" charset="2"/>
              <a:buChar char=""/>
            </a:pPr>
            <a:r>
              <a:rPr lang="nl-NL" altLang="nl-BE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Gedragsspecificaties: modelleren via </a:t>
            </a:r>
            <a:r>
              <a:rPr lang="nl-NL" altLang="nl-BE" b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operatoren</a:t>
            </a:r>
            <a:r>
              <a:rPr lang="nl-NL" altLang="nl-BE" dirty="0" smtClean="0">
                <a:latin typeface="Arial" charset="0"/>
                <a:ea typeface="Times New Roman" pitchFamily="18" charset="0"/>
                <a:cs typeface="Arial" charset="0"/>
              </a:rPr>
              <a:t>. </a:t>
            </a:r>
            <a:endParaRPr lang="en-US" altLang="nl-BE" dirty="0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4098" name="Picture 2" descr="http://cobyfranken.files.wordpress.com/2012/11/transformat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8" y="5484855"/>
            <a:ext cx="3090111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11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uralplastic.ru/UPLOAD/user/image/4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424"/>
            <a:ext cx="2842964" cy="180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Normaliseren</a:t>
            </a:r>
            <a:endParaRPr lang="nl-BE" dirty="0"/>
          </a:p>
          <a:p>
            <a:r>
              <a:rPr lang="nl-BE" sz="1400" dirty="0" smtClean="0"/>
              <a:t>Objectrelationele databanken</a:t>
            </a:r>
            <a:endParaRPr lang="nl-BE" sz="1400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3396482" y="1376236"/>
            <a:ext cx="2497992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Normaliseren</a:t>
            </a:r>
            <a:endParaRPr lang="nl-BE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526721" y="2372411"/>
            <a:ext cx="6800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BE" sz="2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Non First </a:t>
            </a:r>
            <a:r>
              <a:rPr lang="nl-NL" altLang="nl-BE" sz="2800" b="1" dirty="0" err="1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Normal</a:t>
            </a:r>
            <a:r>
              <a:rPr lang="nl-NL" altLang="nl-BE" sz="2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 Form (NF</a:t>
            </a:r>
            <a:r>
              <a:rPr lang="nl-NL" altLang="nl-BE" sz="2800" b="1" baseline="300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nl-NL" altLang="nl-BE" sz="2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Times New Roman" pitchFamily="18" charset="0"/>
                <a:cs typeface="Arial" charset="0"/>
              </a:rPr>
              <a:t>) </a:t>
            </a:r>
            <a:endParaRPr lang="nl-NL" altLang="nl-BE" sz="2800" b="1" dirty="0">
              <a:solidFill>
                <a:schemeClr val="accent6">
                  <a:lumMod val="75000"/>
                </a:schemeClr>
              </a:solidFill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6721" y="2946477"/>
            <a:ext cx="68988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BE" sz="2800" dirty="0" smtClean="0">
                <a:latin typeface="Arial" charset="0"/>
                <a:ea typeface="Times New Roman" pitchFamily="18" charset="0"/>
                <a:cs typeface="Arial" charset="0"/>
              </a:rPr>
              <a:t>Nieuwe, zwakkere definitie voor eerste normaalvorm</a:t>
            </a:r>
            <a:br>
              <a:rPr lang="nl-NL" altLang="nl-BE" sz="2800" dirty="0" smtClean="0">
                <a:latin typeface="Arial" charset="0"/>
                <a:ea typeface="Times New Roman" pitchFamily="18" charset="0"/>
                <a:cs typeface="Arial" charset="0"/>
              </a:rPr>
            </a:br>
            <a:r>
              <a:rPr lang="nl-NL" altLang="nl-BE" sz="2800" dirty="0" smtClean="0">
                <a:latin typeface="Arial" charset="0"/>
                <a:ea typeface="Times New Roman" pitchFamily="18" charset="0"/>
                <a:cs typeface="Arial" charset="0"/>
              </a:rPr>
              <a:t>(Date, 2007) </a:t>
            </a:r>
            <a:endParaRPr lang="nl-NL" altLang="nl-BE" sz="2800" dirty="0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26" name="Picture 2" descr="Afbeeldingsresultaat voor chris d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94" y="3871861"/>
            <a:ext cx="1734692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8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Normaliseren</a:t>
            </a:r>
            <a:endParaRPr lang="nl-BE" dirty="0"/>
          </a:p>
          <a:p>
            <a:r>
              <a:rPr lang="nl-BE" sz="1400" dirty="0" smtClean="0"/>
              <a:t>Objectrelationele databanken</a:t>
            </a:r>
            <a:endParaRPr lang="nl-BE" sz="14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710292" y="2974458"/>
            <a:ext cx="72715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400" b="0" dirty="0" smtClean="0"/>
              <a:t>Een basisrelatie staat in eerste normaalvorm als en </a:t>
            </a:r>
          </a:p>
          <a:p>
            <a:pPr eaLnBrk="1" hangingPunct="1"/>
            <a:r>
              <a:rPr lang="nl-BE" sz="2400" b="0" dirty="0" smtClean="0"/>
              <a:t>slechts als ze isomorf is aan een relatie, i.e.</a:t>
            </a:r>
            <a:endParaRPr lang="en-US" sz="2400" b="0" dirty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385733" y="1258360"/>
            <a:ext cx="297068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11500" b="0" dirty="0" smtClean="0">
                <a:solidFill>
                  <a:schemeClr val="accent6">
                    <a:lumMod val="75000"/>
                  </a:schemeClr>
                </a:solidFill>
              </a:rPr>
              <a:t>1NF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3027" y="4198626"/>
            <a:ext cx="69638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De </a:t>
            </a:r>
            <a:r>
              <a:rPr lang="nl-BE" dirty="0" err="1" smtClean="0"/>
              <a:t>tuples</a:t>
            </a:r>
            <a:r>
              <a:rPr lang="nl-BE" dirty="0" smtClean="0"/>
              <a:t> van de basisrelatie zijn niet geordend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De attributen van de basisrelatie zijn niet geordend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Er komen geen dubbele </a:t>
            </a:r>
            <a:r>
              <a:rPr lang="nl-BE" dirty="0" err="1" smtClean="0"/>
              <a:t>tuples</a:t>
            </a:r>
            <a:r>
              <a:rPr lang="nl-BE" dirty="0" smtClean="0"/>
              <a:t> voor in een basisrelatie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Elke cel van de basisrelatie bevat exact één waarde van het domein </a:t>
            </a:r>
            <a:br>
              <a:rPr lang="nl-BE" dirty="0" smtClean="0"/>
            </a:br>
            <a:r>
              <a:rPr lang="nl-BE" dirty="0" smtClean="0"/>
              <a:t>van het datatype dat van toepassing is voor de cel (en niets anders)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/>
              <a:t>Alle attributen van de basisrelatie zijn reguliere attributen, i.e. </a:t>
            </a:r>
            <a:r>
              <a:rPr lang="nl-BE" dirty="0" err="1" smtClean="0"/>
              <a:t>tuples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nl-BE" dirty="0" smtClean="0"/>
              <a:t>hebben geen verborgen componenten zoals </a:t>
            </a:r>
            <a:r>
              <a:rPr lang="nl-BE" dirty="0" err="1" smtClean="0"/>
              <a:t>timestamps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542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Logisch </a:t>
            </a:r>
            <a:r>
              <a:rPr lang="nl-BE" sz="2000" b="1" dirty="0" smtClean="0"/>
              <a:t>databankontwerp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nl-BE" dirty="0"/>
              <a:t>Omzetting van een </a:t>
            </a:r>
            <a:r>
              <a:rPr lang="nl-BE" dirty="0" smtClean="0"/>
              <a:t>objecten uit </a:t>
            </a:r>
            <a:r>
              <a:rPr lang="nl-BE" dirty="0" err="1" smtClean="0"/>
              <a:t>objectgeoriënteerd</a:t>
            </a:r>
            <a:r>
              <a:rPr lang="nl-BE" dirty="0" smtClean="0"/>
              <a:t> programmeren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734291" y="1511649"/>
            <a:ext cx="7532190" cy="107721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200" b="1" dirty="0" smtClean="0"/>
              <a:t>Geautomatiseerde omzetting van objecten </a:t>
            </a:r>
          </a:p>
          <a:p>
            <a:r>
              <a:rPr lang="nl-BE" sz="3200" b="1" dirty="0" smtClean="0"/>
              <a:t>naar een relationeel databankschema</a:t>
            </a:r>
            <a:endParaRPr lang="nl-BE" sz="3200" b="1" dirty="0"/>
          </a:p>
        </p:txBody>
      </p:sp>
      <p:pic>
        <p:nvPicPr>
          <p:cNvPr id="9" name="Picture 2" descr="http://blog.orm-designer.com/wp-content/uploads/2013/07/hiberna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8" y="3066383"/>
            <a:ext cx="3336925" cy="94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docs.oracle.com/cd/E11035_01/workshop102/ormworkbench/images/reversehibernat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84" y="2819850"/>
            <a:ext cx="2895600" cy="35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django frame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18" y="4344565"/>
            <a:ext cx="2676415" cy="121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45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14012</TotalTime>
  <Words>241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Office Theme</vt:lpstr>
      <vt:lpstr>PowerPoint Presentation</vt:lpstr>
      <vt:lpstr>Logisch databankontwerp</vt:lpstr>
      <vt:lpstr>Logisch databankontwerp</vt:lpstr>
      <vt:lpstr>Logisch databankontwerp</vt:lpstr>
      <vt:lpstr>Logisch databankontwerp</vt:lpstr>
      <vt:lpstr>Logisch databankontwerp</vt:lpstr>
      <vt:lpstr>Logisch databankontwerp</vt:lpstr>
      <vt:lpstr>Logisch databankontwerp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987</cp:revision>
  <dcterms:created xsi:type="dcterms:W3CDTF">2010-12-03T08:14:05Z</dcterms:created>
  <dcterms:modified xsi:type="dcterms:W3CDTF">2020-08-16T17:06:55Z</dcterms:modified>
</cp:coreProperties>
</file>