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0" r:id="rId2"/>
    <p:sldId id="696" r:id="rId3"/>
    <p:sldId id="895" r:id="rId4"/>
    <p:sldId id="896" r:id="rId5"/>
    <p:sldId id="897" r:id="rId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3333B2"/>
    <a:srgbClr val="F0EA00"/>
    <a:srgbClr val="FFFF00"/>
    <a:srgbClr val="FF19D3"/>
    <a:srgbClr val="731361"/>
    <a:srgbClr val="14486B"/>
    <a:srgbClr val="009242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69" d="100"/>
          <a:sy n="69" d="100"/>
        </p:scale>
        <p:origin x="132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94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11/09/2020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190750"/>
            <a:ext cx="6192688" cy="1404978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Mogelijke vormen van ongeoorloofd gebruik</a:t>
            </a:r>
          </a:p>
        </p:txBody>
      </p:sp>
    </p:spTree>
    <p:extLst>
      <p:ext uri="{BB962C8B-B14F-4D97-AF65-F5344CB8AC3E}">
        <p14:creationId xmlns:p14="http://schemas.microsoft.com/office/powerpoint/2010/main" val="2708318143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Mogelijke vormen van </a:t>
            </a:r>
            <a:br>
              <a:rPr lang="nl-BE" sz="2000" b="1" dirty="0" smtClean="0"/>
            </a:br>
            <a:r>
              <a:rPr lang="nl-BE" sz="2000" b="1" dirty="0" smtClean="0"/>
              <a:t>ongeoorloofd gebruik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Situering</a:t>
            </a:r>
            <a:endParaRPr lang="nl-BE" dirty="0"/>
          </a:p>
        </p:txBody>
      </p:sp>
      <p:pic>
        <p:nvPicPr>
          <p:cNvPr id="10" name="Picture 2" descr="http://emaillewebwinkel.nl/wp-content/themes/shopperpress/thumbs/24x10-Verboden-Toegang-blauw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901" y="1749869"/>
            <a:ext cx="4431671" cy="1916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Wat is GDPR / General Data Protection Regulation?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07" y="4068252"/>
            <a:ext cx="4147726" cy="217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9804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Mogelijke vormen van </a:t>
            </a:r>
            <a:br>
              <a:rPr lang="nl-BE" sz="2000" b="1" dirty="0" smtClean="0"/>
            </a:br>
            <a:r>
              <a:rPr lang="nl-BE" sz="2000" b="1" dirty="0" smtClean="0"/>
              <a:t>ongeoorloofd gebruik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Gevaren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65724" y="1467920"/>
            <a:ext cx="32008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 smtClean="0">
                <a:solidFill>
                  <a:schemeClr val="accent1"/>
                </a:solidFill>
              </a:rPr>
              <a:t>Diefstal en fraude</a:t>
            </a:r>
            <a:endParaRPr lang="nl-BE" sz="32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45823" y="2788055"/>
            <a:ext cx="4467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 smtClean="0">
                <a:solidFill>
                  <a:schemeClr val="accent3"/>
                </a:solidFill>
              </a:rPr>
              <a:t>Schending van de privacy</a:t>
            </a:r>
            <a:endParaRPr lang="nl-BE" sz="3200" b="1" dirty="0">
              <a:solidFill>
                <a:schemeClr val="accent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3514" y="3840417"/>
            <a:ext cx="53196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 smtClean="0">
                <a:solidFill>
                  <a:schemeClr val="accent6"/>
                </a:solidFill>
              </a:rPr>
              <a:t>Beschadiging van de databank</a:t>
            </a:r>
            <a:endParaRPr lang="nl-BE" sz="3200" b="1" dirty="0">
              <a:solidFill>
                <a:schemeClr val="accent6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7424" y="4726417"/>
            <a:ext cx="665118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3200" b="1" dirty="0" smtClean="0">
                <a:solidFill>
                  <a:schemeClr val="accent4"/>
                </a:solidFill>
              </a:rPr>
              <a:t>Sabotage van het </a:t>
            </a:r>
            <a:r>
              <a:rPr lang="nl-BE" sz="3200" b="1" dirty="0" err="1" smtClean="0">
                <a:solidFill>
                  <a:schemeClr val="accent4"/>
                </a:solidFill>
              </a:rPr>
              <a:t>dbms</a:t>
            </a:r>
            <a:endParaRPr lang="nl-BE" sz="3200" b="1" dirty="0" smtClean="0">
              <a:solidFill>
                <a:schemeClr val="accent4"/>
              </a:solidFill>
            </a:endParaRPr>
          </a:p>
          <a:p>
            <a:r>
              <a:rPr lang="nl-BE" sz="2400" b="1" dirty="0" smtClean="0">
                <a:solidFill>
                  <a:schemeClr val="accent4"/>
                </a:solidFill>
              </a:rPr>
              <a:t>Ongeoorloofde toegang aan gebruikers/applicaties</a:t>
            </a:r>
            <a:br>
              <a:rPr lang="nl-BE" sz="2400" b="1" dirty="0" smtClean="0">
                <a:solidFill>
                  <a:schemeClr val="accent4"/>
                </a:solidFill>
              </a:rPr>
            </a:br>
            <a:r>
              <a:rPr lang="nl-BE" sz="2400" b="1" dirty="0" smtClean="0">
                <a:solidFill>
                  <a:schemeClr val="accent4"/>
                </a:solidFill>
              </a:rPr>
              <a:t>Verstoor/misleid lopende toepassingen</a:t>
            </a:r>
          </a:p>
          <a:p>
            <a:r>
              <a:rPr lang="nl-BE" sz="2400" b="1" dirty="0" smtClean="0">
                <a:solidFill>
                  <a:schemeClr val="accent4"/>
                </a:solidFill>
              </a:rPr>
              <a:t>Beperk de beschikbaarheid/toegankelijkheid</a:t>
            </a:r>
            <a:endParaRPr lang="nl-BE" sz="2400" b="1" dirty="0">
              <a:solidFill>
                <a:schemeClr val="accent4"/>
              </a:solidFill>
            </a:endParaRPr>
          </a:p>
        </p:txBody>
      </p:sp>
      <p:pic>
        <p:nvPicPr>
          <p:cNvPr id="1028" name="Picture 4" descr="http://www.idegem.net/sites/default/files/inbreker_3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537" y="1116417"/>
            <a:ext cx="1747926" cy="1547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rivacy carto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15" y="2269878"/>
            <a:ext cx="1819408" cy="13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img.webme.com/pic/s/servicioatupc/compmala.gif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346" y="3372830"/>
            <a:ext cx="1338823" cy="16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upload.wikimedia.org/wikipedia/commons/thumb/8/8c/SABOTAGE_CAN_OUTWEIGH_PRODUCTION_-_NARA_-_515321.tif/lossy-page1-300px-SABOTAGE_CAN_OUTWEIGH_PRODUCTION_-_NARA_-_515321.tif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316" y="4572365"/>
            <a:ext cx="1523507" cy="2000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324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Mogelijke vormen van </a:t>
            </a:r>
            <a:br>
              <a:rPr lang="nl-BE" sz="2000" b="1" dirty="0" smtClean="0"/>
            </a:br>
            <a:r>
              <a:rPr lang="nl-BE" sz="2000" b="1" dirty="0" smtClean="0"/>
              <a:t>ongeoorloofd gebruik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tot ongeoorloofd gebruik</a:t>
            </a:r>
            <a:endParaRPr lang="nl-BE" dirty="0"/>
          </a:p>
        </p:txBody>
      </p:sp>
      <p:pic>
        <p:nvPicPr>
          <p:cNvPr id="12" name="Picture 2" descr="http://4.bp.blogspot.com/-1ZSWlQJtmFU/Ttg4FJqksdI/AAAAAAAAAAM/w_eZ_75W5d4/s1600/Database-System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14" y="1176901"/>
            <a:ext cx="4914361" cy="368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5172075" y="1480647"/>
            <a:ext cx="355725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Hardware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Aftappen communicatielijnen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Moedwillige beschadiging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Extra hardware bijplaatsen</a:t>
            </a:r>
            <a:endParaRPr lang="nl-BE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Data</a:t>
            </a:r>
            <a:endParaRPr lang="nl-BE" sz="2800" dirty="0"/>
          </a:p>
          <a:p>
            <a:r>
              <a:rPr lang="nl-BE" sz="2000" dirty="0">
                <a:solidFill>
                  <a:schemeClr val="accent2"/>
                </a:solidFill>
              </a:rPr>
              <a:t>     </a:t>
            </a:r>
            <a:r>
              <a:rPr lang="nl-BE" sz="2000" dirty="0" smtClean="0">
                <a:solidFill>
                  <a:schemeClr val="accent2"/>
                </a:solidFill>
              </a:rPr>
              <a:t>Kopiëren</a:t>
            </a:r>
            <a:endParaRPr lang="nl-BE" sz="2000" dirty="0">
              <a:solidFill>
                <a:schemeClr val="accent2"/>
              </a:solidFill>
            </a:endParaRPr>
          </a:p>
          <a:p>
            <a:r>
              <a:rPr lang="nl-BE" sz="2000" dirty="0">
                <a:solidFill>
                  <a:schemeClr val="accent2"/>
                </a:solidFill>
              </a:rPr>
              <a:t>     </a:t>
            </a:r>
            <a:r>
              <a:rPr lang="nl-BE" sz="2000" dirty="0" smtClean="0">
                <a:solidFill>
                  <a:schemeClr val="accent2"/>
                </a:solidFill>
              </a:rPr>
              <a:t>Verwijderen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smtClean="0">
                <a:solidFill>
                  <a:schemeClr val="accent2"/>
                </a:solidFill>
              </a:rPr>
              <a:t>     Toevoegen</a:t>
            </a:r>
            <a:r>
              <a:rPr lang="nl-BE" sz="2000" dirty="0">
                <a:solidFill>
                  <a:schemeClr val="accent2"/>
                </a:solidFill>
              </a:rPr>
              <a:t/>
            </a:r>
            <a:br>
              <a:rPr lang="nl-BE" sz="2000" dirty="0">
                <a:solidFill>
                  <a:schemeClr val="accent2"/>
                </a:solidFill>
              </a:rPr>
            </a:br>
            <a:r>
              <a:rPr lang="nl-BE" sz="2000">
                <a:solidFill>
                  <a:schemeClr val="accent2"/>
                </a:solidFill>
              </a:rPr>
              <a:t>     </a:t>
            </a:r>
            <a:r>
              <a:rPr lang="nl-BE" sz="2000" smtClean="0">
                <a:solidFill>
                  <a:schemeClr val="accent2"/>
                </a:solidFill>
              </a:rPr>
              <a:t>Aanpassen</a:t>
            </a:r>
          </a:p>
          <a:p>
            <a:endParaRPr lang="nl-BE" sz="2800" dirty="0"/>
          </a:p>
        </p:txBody>
      </p:sp>
      <p:pic>
        <p:nvPicPr>
          <p:cNvPr id="14" name="Picture 2" descr="http://blog.mozilla.org/metrics/files/2009/07/voice_of_user2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104" y="4648200"/>
            <a:ext cx="3330371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838739" y="4281414"/>
            <a:ext cx="2397323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Software</a:t>
            </a:r>
          </a:p>
          <a:p>
            <a:r>
              <a:rPr lang="nl-BE" sz="2000" dirty="0" smtClean="0">
                <a:solidFill>
                  <a:schemeClr val="accent2"/>
                </a:solidFill>
              </a:rPr>
              <a:t>     Trojaanse paarden</a:t>
            </a:r>
          </a:p>
          <a:p>
            <a:r>
              <a:rPr lang="nl-BE" sz="2000" dirty="0">
                <a:solidFill>
                  <a:schemeClr val="accent2"/>
                </a:solidFill>
              </a:rPr>
              <a:t> </a:t>
            </a:r>
            <a:r>
              <a:rPr lang="nl-BE" sz="2000" dirty="0" smtClean="0">
                <a:solidFill>
                  <a:schemeClr val="accent2"/>
                </a:solidFill>
              </a:rPr>
              <a:t>    Virussen</a:t>
            </a:r>
            <a:br>
              <a:rPr lang="nl-BE" sz="2000" dirty="0" smtClean="0">
                <a:solidFill>
                  <a:schemeClr val="accent2"/>
                </a:solidFill>
              </a:rPr>
            </a:br>
            <a:r>
              <a:rPr lang="nl-BE" sz="2000" dirty="0" smtClean="0">
                <a:solidFill>
                  <a:schemeClr val="accent2"/>
                </a:solidFill>
              </a:rPr>
              <a:t>     Spyware</a:t>
            </a:r>
            <a:endParaRPr lang="nl-BE" sz="2800" dirty="0"/>
          </a:p>
          <a:p>
            <a:pPr marL="285750" indent="-285750">
              <a:buFont typeface="Arial" pitchFamily="34" charset="0"/>
              <a:buChar char="•"/>
            </a:pPr>
            <a:r>
              <a:rPr lang="nl-BE" sz="2800" dirty="0" smtClean="0"/>
              <a:t>Gebruikers</a:t>
            </a:r>
            <a:endParaRPr lang="nl-BE" sz="2800" dirty="0"/>
          </a:p>
          <a:p>
            <a:r>
              <a:rPr lang="nl-BE" sz="2000" dirty="0">
                <a:solidFill>
                  <a:schemeClr val="accent2"/>
                </a:solidFill>
              </a:rPr>
              <a:t>     </a:t>
            </a:r>
            <a:r>
              <a:rPr lang="nl-BE" sz="2000" dirty="0" smtClean="0">
                <a:solidFill>
                  <a:schemeClr val="accent2"/>
                </a:solidFill>
              </a:rPr>
              <a:t>Chantage</a:t>
            </a:r>
            <a:endParaRPr lang="nl-BE" sz="2000" dirty="0">
              <a:solidFill>
                <a:schemeClr val="accent2"/>
              </a:solidFill>
            </a:endParaRPr>
          </a:p>
          <a:p>
            <a:r>
              <a:rPr lang="nl-BE" sz="2000" dirty="0">
                <a:solidFill>
                  <a:schemeClr val="accent2"/>
                </a:solidFill>
              </a:rPr>
              <a:t>     </a:t>
            </a:r>
            <a:r>
              <a:rPr lang="nl-BE" sz="2000" dirty="0" smtClean="0">
                <a:solidFill>
                  <a:schemeClr val="accent2"/>
                </a:solidFill>
              </a:rPr>
              <a:t>Corruptie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96469343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allergieoplossingen.nl/wp-content/uploads/2009/06/desensibilisatie-injectie-272x3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" y="1095374"/>
            <a:ext cx="2401887" cy="2649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Mogelijke vormen van </a:t>
            </a:r>
            <a:br>
              <a:rPr lang="nl-BE" sz="2000" b="1" dirty="0" smtClean="0"/>
            </a:br>
            <a:r>
              <a:rPr lang="nl-BE" sz="2000" b="1" dirty="0" smtClean="0"/>
              <a:t>ongeoorloofd gebruik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Hulpmiddelen tot ongeoorloofd gebruik</a:t>
            </a:r>
          </a:p>
          <a:p>
            <a:r>
              <a:rPr lang="nl-BE" sz="1400" dirty="0" smtClean="0"/>
              <a:t>Code injectie</a:t>
            </a:r>
            <a:endParaRPr lang="nl-B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676650" y="1367909"/>
            <a:ext cx="50196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/>
              <a:t>Exploiteert de kwetsbaarheid van het systeem indien er </a:t>
            </a:r>
            <a:r>
              <a:rPr lang="nl-BE" sz="2000" dirty="0" smtClean="0">
                <a:solidFill>
                  <a:srgbClr val="FF0000"/>
                </a:solidFill>
              </a:rPr>
              <a:t>onvoldoende controle </a:t>
            </a:r>
            <a:r>
              <a:rPr lang="nl-BE" sz="2000" dirty="0" smtClean="0"/>
              <a:t>van de gebruikersinput is.</a:t>
            </a:r>
          </a:p>
          <a:p>
            <a:endParaRPr lang="nl-BE" sz="2000" dirty="0"/>
          </a:p>
        </p:txBody>
      </p:sp>
      <p:grpSp>
        <p:nvGrpSpPr>
          <p:cNvPr id="2048" name="Group 2047"/>
          <p:cNvGrpSpPr/>
          <p:nvPr/>
        </p:nvGrpSpPr>
        <p:grpSpPr>
          <a:xfrm>
            <a:off x="3933825" y="3883023"/>
            <a:ext cx="5094288" cy="847726"/>
            <a:chOff x="3933825" y="3883023"/>
            <a:chExt cx="5094288" cy="847726"/>
          </a:xfrm>
        </p:grpSpPr>
        <p:sp>
          <p:nvSpPr>
            <p:cNvPr id="12" name="Text Box 4"/>
            <p:cNvSpPr txBox="1">
              <a:spLocks noChangeArrowheads="1"/>
            </p:cNvSpPr>
            <p:nvPr/>
          </p:nvSpPr>
          <p:spPr bwMode="auto">
            <a:xfrm>
              <a:off x="3933825" y="4051299"/>
              <a:ext cx="50942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/>
                <a:t>SELECT * FROM users WHERE </a:t>
              </a:r>
              <a:r>
                <a:rPr lang="en-US" altLang="nl-BE" sz="1600" b="0">
                  <a:solidFill>
                    <a:schemeClr val="accent2"/>
                  </a:solidFill>
                </a:rPr>
                <a:t>name = 'a' </a:t>
              </a:r>
              <a:r>
                <a:rPr lang="en-US" altLang="nl-BE" sz="1600" b="0"/>
                <a:t>OR</a:t>
              </a:r>
              <a:r>
                <a:rPr lang="en-US" altLang="nl-BE" sz="1600" b="0">
                  <a:solidFill>
                    <a:schemeClr val="accent1"/>
                  </a:solidFill>
                </a:rPr>
                <a:t> </a:t>
              </a:r>
              <a:r>
                <a:rPr lang="en-US" altLang="nl-BE" sz="1600" b="0">
                  <a:solidFill>
                    <a:schemeClr val="accent2"/>
                  </a:solidFill>
                </a:rPr>
                <a:t>'t'='t'</a:t>
              </a:r>
              <a:r>
                <a:rPr lang="en-US" altLang="nl-BE" sz="1600" b="0"/>
                <a:t>;</a:t>
              </a:r>
              <a:endParaRPr lang="en-GB" altLang="nl-BE" sz="1600" b="0">
                <a:solidFill>
                  <a:srgbClr val="000000"/>
                </a:solidFill>
              </a:endParaRPr>
            </a:p>
          </p:txBody>
        </p:sp>
        <p:cxnSp>
          <p:nvCxnSpPr>
            <p:cNvPr id="13" name="Straight Arrow Connector 47"/>
            <p:cNvCxnSpPr>
              <a:cxnSpLocks noChangeShapeType="1"/>
            </p:cNvCxnSpPr>
            <p:nvPr/>
          </p:nvCxnSpPr>
          <p:spPr bwMode="auto">
            <a:xfrm rot="16200000" flipH="1">
              <a:off x="6934994" y="3965573"/>
              <a:ext cx="166687" cy="1587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4" name="Oval 48"/>
            <p:cNvSpPr>
              <a:spLocks noChangeArrowheads="1"/>
            </p:cNvSpPr>
            <p:nvPr/>
          </p:nvSpPr>
          <p:spPr bwMode="auto">
            <a:xfrm>
              <a:off x="8312150" y="4025899"/>
              <a:ext cx="577850" cy="396875"/>
            </a:xfrm>
            <a:prstGeom prst="ellipse">
              <a:avLst/>
            </a:prstGeom>
            <a:noFill/>
            <a:ln w="28575" algn="ctr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/>
              <a:endParaRPr lang="en-US" altLang="nl-BE" sz="1100"/>
            </a:p>
          </p:txBody>
        </p:sp>
        <p:sp>
          <p:nvSpPr>
            <p:cNvPr id="15" name="Text Box 4"/>
            <p:cNvSpPr txBox="1">
              <a:spLocks noChangeArrowheads="1"/>
            </p:cNvSpPr>
            <p:nvPr/>
          </p:nvSpPr>
          <p:spPr bwMode="auto">
            <a:xfrm>
              <a:off x="8366125" y="4392612"/>
              <a:ext cx="5984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>
                  <a:solidFill>
                    <a:srgbClr val="FF0000"/>
                  </a:solidFill>
                </a:rPr>
                <a:t>True</a:t>
              </a:r>
              <a:endParaRPr lang="en-GB" altLang="nl-BE" sz="1600" b="0">
                <a:solidFill>
                  <a:srgbClr val="FF0000"/>
                </a:solidFill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617324" y="2572821"/>
            <a:ext cx="5419880" cy="1046440"/>
            <a:chOff x="2617324" y="2572821"/>
            <a:chExt cx="5419880" cy="1046440"/>
          </a:xfrm>
        </p:grpSpPr>
        <p:sp>
          <p:nvSpPr>
            <p:cNvPr id="6" name="TextBox 5"/>
            <p:cNvSpPr txBox="1"/>
            <p:nvPr/>
          </p:nvSpPr>
          <p:spPr>
            <a:xfrm>
              <a:off x="2617324" y="2572821"/>
              <a:ext cx="41310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chemeClr val="accent6"/>
                  </a:solidFill>
                </a:rPr>
                <a:t>bij opbouw van karakterstrings</a:t>
              </a:r>
              <a:endParaRPr lang="nl-BE" sz="2400" b="1" dirty="0">
                <a:solidFill>
                  <a:schemeClr val="accent6"/>
                </a:solidFill>
              </a:endParaRPr>
            </a:p>
          </p:txBody>
        </p:sp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670029" y="3034486"/>
              <a:ext cx="536717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/>
                <a:t>statement := "SELECT * FROM users </a:t>
              </a:r>
              <a:r>
                <a:rPr lang="en-US" altLang="nl-BE" sz="1600" b="0" dirty="0" smtClean="0"/>
                <a:t/>
              </a:r>
              <a:br>
                <a:rPr lang="en-US" altLang="nl-BE" sz="1600" b="0" dirty="0" smtClean="0"/>
              </a:br>
              <a:r>
                <a:rPr lang="en-US" altLang="nl-BE" sz="1600" b="0" dirty="0" smtClean="0"/>
                <a:t>                              WHERE </a:t>
              </a:r>
              <a:r>
                <a:rPr lang="en-US" altLang="nl-BE" sz="1600" b="0" dirty="0"/>
                <a:t>name = </a:t>
              </a:r>
              <a:r>
                <a:rPr lang="en-US" altLang="nl-BE" sz="1600" b="0" dirty="0">
                  <a:solidFill>
                    <a:srgbClr val="FF0000"/>
                  </a:solidFill>
                </a:rPr>
                <a:t>'</a:t>
              </a:r>
              <a:r>
                <a:rPr lang="en-US" altLang="nl-BE" sz="1600" b="0" dirty="0"/>
                <a:t> " + </a:t>
              </a:r>
              <a:r>
                <a:rPr lang="en-US" altLang="nl-BE" sz="1600" b="0" dirty="0" err="1"/>
                <a:t>userName</a:t>
              </a:r>
              <a:r>
                <a:rPr lang="en-US" altLang="nl-BE" sz="1600" b="0" dirty="0"/>
                <a:t> + " </a:t>
              </a:r>
              <a:r>
                <a:rPr lang="en-US" altLang="nl-BE" sz="1600" b="0" dirty="0">
                  <a:solidFill>
                    <a:srgbClr val="FF0000"/>
                  </a:solidFill>
                </a:rPr>
                <a:t>'</a:t>
              </a:r>
              <a:r>
                <a:rPr lang="en-US" altLang="nl-BE" sz="1600" b="0" dirty="0"/>
                <a:t>;"</a:t>
              </a:r>
              <a:endParaRPr lang="en-GB" altLang="nl-BE" sz="16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9" name="Straight Connector 39"/>
            <p:cNvCxnSpPr>
              <a:cxnSpLocks noChangeShapeType="1"/>
            </p:cNvCxnSpPr>
            <p:nvPr/>
          </p:nvCxnSpPr>
          <p:spPr bwMode="auto">
            <a:xfrm flipV="1">
              <a:off x="6295562" y="3557587"/>
              <a:ext cx="1060450" cy="0"/>
            </a:xfrm>
            <a:prstGeom prst="line">
              <a:avLst/>
            </a:prstGeom>
            <a:noFill/>
            <a:ln w="28575" algn="ctr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/>
          <p:cNvGrpSpPr/>
          <p:nvPr/>
        </p:nvGrpSpPr>
        <p:grpSpPr>
          <a:xfrm>
            <a:off x="4631454" y="2677801"/>
            <a:ext cx="3168727" cy="1304065"/>
            <a:chOff x="4631454" y="2677801"/>
            <a:chExt cx="3168727" cy="1304065"/>
          </a:xfrm>
        </p:grpSpPr>
        <p:pic>
          <p:nvPicPr>
            <p:cNvPr id="1028" name="Picture 4" descr="http://www.qualitycare.nl/portals/0/images/Injectie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25481" y="2677801"/>
              <a:ext cx="774700" cy="7133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43"/>
            <p:cNvCxnSpPr>
              <a:cxnSpLocks noChangeShapeType="1"/>
            </p:cNvCxnSpPr>
            <p:nvPr/>
          </p:nvCxnSpPr>
          <p:spPr bwMode="auto">
            <a:xfrm>
              <a:off x="7005174" y="3557587"/>
              <a:ext cx="1" cy="138112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6398749" y="3643312"/>
              <a:ext cx="1111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>
                  <a:solidFill>
                    <a:srgbClr val="14486B"/>
                  </a:solidFill>
                </a:rPr>
                <a:t>a' OR 't'='t</a:t>
              </a:r>
              <a:endParaRPr lang="en-GB" altLang="nl-BE" sz="1600" b="0" dirty="0">
                <a:solidFill>
                  <a:srgbClr val="14486B"/>
                </a:solidFill>
              </a:endParaRPr>
            </a:p>
          </p:txBody>
        </p:sp>
        <p:sp>
          <p:nvSpPr>
            <p:cNvPr id="16" name="Text Box 4"/>
            <p:cNvSpPr txBox="1">
              <a:spLocks noChangeArrowheads="1"/>
            </p:cNvSpPr>
            <p:nvPr/>
          </p:nvSpPr>
          <p:spPr bwMode="auto">
            <a:xfrm>
              <a:off x="4631454" y="3643312"/>
              <a:ext cx="181492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 smtClean="0">
                  <a:solidFill>
                    <a:srgbClr val="FF0000"/>
                  </a:solidFill>
                </a:rPr>
                <a:t>code injection   →</a:t>
              </a:r>
              <a:endParaRPr lang="en-GB" altLang="nl-BE" sz="1600" b="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053" name="Group 2052"/>
          <p:cNvGrpSpPr/>
          <p:nvPr/>
        </p:nvGrpSpPr>
        <p:grpSpPr>
          <a:xfrm>
            <a:off x="3370263" y="6042025"/>
            <a:ext cx="5729287" cy="442913"/>
            <a:chOff x="3370263" y="6042025"/>
            <a:chExt cx="5729287" cy="442913"/>
          </a:xfrm>
        </p:grpSpPr>
        <p:sp>
          <p:nvSpPr>
            <p:cNvPr id="21" name="Text Box 4"/>
            <p:cNvSpPr txBox="1">
              <a:spLocks noChangeArrowheads="1"/>
            </p:cNvSpPr>
            <p:nvPr/>
          </p:nvSpPr>
          <p:spPr bwMode="auto">
            <a:xfrm>
              <a:off x="3370263" y="6146800"/>
              <a:ext cx="57292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/>
                <a:t>SELECT * FROM data WHERE </a:t>
              </a:r>
              <a:r>
                <a:rPr lang="en-US" altLang="nl-BE" sz="1600" b="0" dirty="0">
                  <a:solidFill>
                    <a:schemeClr val="accent2"/>
                  </a:solidFill>
                </a:rPr>
                <a:t>id = 1; DROP TABLE data</a:t>
              </a:r>
              <a:r>
                <a:rPr lang="en-US" altLang="nl-BE" sz="1600" b="0" dirty="0"/>
                <a:t>;</a:t>
              </a:r>
              <a:endParaRPr lang="en-GB" altLang="nl-BE" sz="1600" b="0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Straight Arrow Connector 59"/>
            <p:cNvCxnSpPr>
              <a:cxnSpLocks noChangeShapeType="1"/>
            </p:cNvCxnSpPr>
            <p:nvPr/>
          </p:nvCxnSpPr>
          <p:spPr bwMode="auto">
            <a:xfrm rot="16200000" flipH="1">
              <a:off x="7491413" y="6124575"/>
              <a:ext cx="166688" cy="1587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049" name="Group 2048"/>
          <p:cNvGrpSpPr/>
          <p:nvPr/>
        </p:nvGrpSpPr>
        <p:grpSpPr>
          <a:xfrm>
            <a:off x="2087563" y="4897691"/>
            <a:ext cx="6654800" cy="822072"/>
            <a:chOff x="2087563" y="4897691"/>
            <a:chExt cx="6654800" cy="822072"/>
          </a:xfrm>
        </p:grpSpPr>
        <p:sp>
          <p:nvSpPr>
            <p:cNvPr id="7" name="TextBox 6"/>
            <p:cNvSpPr txBox="1"/>
            <p:nvPr/>
          </p:nvSpPr>
          <p:spPr>
            <a:xfrm>
              <a:off x="2617324" y="4897691"/>
              <a:ext cx="39610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400" b="1" dirty="0" smtClean="0">
                  <a:solidFill>
                    <a:schemeClr val="accent6"/>
                  </a:solidFill>
                </a:rPr>
                <a:t>bij opbouw van zoekcondities</a:t>
              </a:r>
              <a:endParaRPr lang="nl-BE" sz="2400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18" name="Straight Connector 55"/>
            <p:cNvCxnSpPr>
              <a:cxnSpLocks noChangeShapeType="1"/>
            </p:cNvCxnSpPr>
            <p:nvPr/>
          </p:nvCxnSpPr>
          <p:spPr bwMode="auto">
            <a:xfrm flipV="1">
              <a:off x="6980238" y="5691188"/>
              <a:ext cx="1062037" cy="0"/>
            </a:xfrm>
            <a:prstGeom prst="line">
              <a:avLst/>
            </a:prstGeom>
            <a:noFill/>
            <a:ln w="28575" algn="ctr">
              <a:solidFill>
                <a:srgbClr val="14486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087563" y="5381625"/>
              <a:ext cx="6654800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/>
                <a:t>statement := "SELECT * FROM data WHERE id = " + </a:t>
              </a:r>
              <a:r>
                <a:rPr lang="en-US" altLang="nl-BE" sz="1600" b="0" dirty="0" err="1"/>
                <a:t>a_variable</a:t>
              </a:r>
              <a:r>
                <a:rPr lang="en-US" altLang="nl-BE" sz="1600" b="0" dirty="0"/>
                <a:t> + ";"</a:t>
              </a:r>
              <a:endParaRPr lang="en-GB" altLang="nl-BE" sz="1600" b="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52" name="Group 2051"/>
          <p:cNvGrpSpPr/>
          <p:nvPr/>
        </p:nvGrpSpPr>
        <p:grpSpPr>
          <a:xfrm>
            <a:off x="4894263" y="4672513"/>
            <a:ext cx="3898900" cy="1442537"/>
            <a:chOff x="4894263" y="4672513"/>
            <a:chExt cx="3898900" cy="1442537"/>
          </a:xfrm>
        </p:grpSpPr>
        <p:pic>
          <p:nvPicPr>
            <p:cNvPr id="1030" name="Picture 6" descr="http://www.qualitycare.nl/portals/0/images/Injectie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67030" y="4672513"/>
              <a:ext cx="866302" cy="7977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56"/>
            <p:cNvCxnSpPr>
              <a:cxnSpLocks noChangeShapeType="1"/>
            </p:cNvCxnSpPr>
            <p:nvPr/>
          </p:nvCxnSpPr>
          <p:spPr bwMode="auto">
            <a:xfrm rot="16200000" flipH="1">
              <a:off x="7463632" y="5758656"/>
              <a:ext cx="171450" cy="7937"/>
            </a:xfrm>
            <a:prstGeom prst="straightConnector1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0" name="Text Box 4"/>
            <p:cNvSpPr txBox="1">
              <a:spLocks noChangeArrowheads="1"/>
            </p:cNvSpPr>
            <p:nvPr/>
          </p:nvSpPr>
          <p:spPr bwMode="auto">
            <a:xfrm>
              <a:off x="6648450" y="5775325"/>
              <a:ext cx="2144713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>
                  <a:solidFill>
                    <a:srgbClr val="14486B"/>
                  </a:solidFill>
                </a:rPr>
                <a:t>1; DROP TABLE data</a:t>
              </a:r>
              <a:endParaRPr lang="en-GB" altLang="nl-BE" sz="1600" b="0" dirty="0">
                <a:solidFill>
                  <a:srgbClr val="14486B"/>
                </a:solidFill>
              </a:endParaRPr>
            </a:p>
          </p:txBody>
        </p:sp>
        <p:sp>
          <p:nvSpPr>
            <p:cNvPr id="23" name="Text Box 4"/>
            <p:cNvSpPr txBox="1">
              <a:spLocks noChangeArrowheads="1"/>
            </p:cNvSpPr>
            <p:nvPr/>
          </p:nvSpPr>
          <p:spPr bwMode="auto">
            <a:xfrm>
              <a:off x="4894263" y="5773738"/>
              <a:ext cx="1757362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nl-BE" sz="1600" b="0" dirty="0">
                  <a:solidFill>
                    <a:srgbClr val="FF0000"/>
                  </a:solidFill>
                </a:rPr>
                <a:t>code injection → </a:t>
              </a:r>
              <a:endParaRPr lang="en-GB" altLang="nl-BE" sz="1600" b="0" dirty="0">
                <a:solidFill>
                  <a:srgbClr val="FF0000"/>
                </a:solidFill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20482590">
            <a:off x="732105" y="1247835"/>
            <a:ext cx="753732" cy="523220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2800" b="1" dirty="0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endParaRPr lang="nl-BE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4864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16329</TotalTime>
  <Words>152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PowerPoint Presentation</vt:lpstr>
      <vt:lpstr>Mogelijke vormen van  ongeoorloofd gebruik</vt:lpstr>
      <vt:lpstr>Mogelijke vormen van  ongeoorloofd gebruik</vt:lpstr>
      <vt:lpstr>Mogelijke vormen van  ongeoorloofd gebruik</vt:lpstr>
      <vt:lpstr>Mogelijke vormen van  ongeoorloofd gebruik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1112</cp:revision>
  <dcterms:created xsi:type="dcterms:W3CDTF">2010-12-03T08:14:05Z</dcterms:created>
  <dcterms:modified xsi:type="dcterms:W3CDTF">2020-09-11T16:46:40Z</dcterms:modified>
</cp:coreProperties>
</file>