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908" r:id="rId2"/>
    <p:sldId id="953" r:id="rId3"/>
    <p:sldId id="954" r:id="rId4"/>
    <p:sldId id="955" r:id="rId5"/>
    <p:sldId id="957" r:id="rId6"/>
    <p:sldId id="956" r:id="rId7"/>
    <p:sldId id="958" r:id="rId8"/>
    <p:sldId id="959" r:id="rId9"/>
    <p:sldId id="909" r:id="rId10"/>
    <p:sldId id="960" r:id="rId11"/>
    <p:sldId id="961" r:id="rId12"/>
    <p:sldId id="963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3333B2"/>
    <a:srgbClr val="F0EA00"/>
    <a:srgbClr val="FFFF00"/>
    <a:srgbClr val="FF19D3"/>
    <a:srgbClr val="731361"/>
    <a:srgbClr val="14486B"/>
    <a:srgbClr val="00924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Versleutelen van data</a:t>
            </a:r>
          </a:p>
        </p:txBody>
      </p:sp>
    </p:spTree>
    <p:extLst>
      <p:ext uri="{BB962C8B-B14F-4D97-AF65-F5344CB8AC3E}">
        <p14:creationId xmlns:p14="http://schemas.microsoft.com/office/powerpoint/2010/main" val="132834870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19" y="1036449"/>
            <a:ext cx="3745881" cy="14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 via views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583175">
            <a:off x="399702" y="2579197"/>
            <a:ext cx="4801314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Beveiliging via views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sp>
        <p:nvSpPr>
          <p:cNvPr id="29" name="Text Box 116"/>
          <p:cNvSpPr txBox="1">
            <a:spLocks noChangeArrowheads="1"/>
          </p:cNvSpPr>
          <p:nvPr/>
        </p:nvSpPr>
        <p:spPr bwMode="auto">
          <a:xfrm>
            <a:off x="1905484" y="4112884"/>
            <a:ext cx="64171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Op een transparante manier verhinderen van 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rechtstreekse databanktoegang.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71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19" y="1036449"/>
            <a:ext cx="3745881" cy="14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 via views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10612" y="2476489"/>
            <a:ext cx="4587507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Voorbeeld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2198" y="5146458"/>
            <a:ext cx="5628657" cy="113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/>
          <p:cNvSpPr/>
          <p:nvPr/>
        </p:nvSpPr>
        <p:spPr>
          <a:xfrm>
            <a:off x="124744" y="5313555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SELECT 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Artiesten_uit_Boijmans</a:t>
            </a:r>
            <a:endParaRPr lang="nl-NL" altLang="nl-BE" sz="1600" i="1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199" y="3487998"/>
            <a:ext cx="5613161" cy="1377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09249" y="3661216"/>
            <a:ext cx="63561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VIEW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Artiesten_uit_Boijmans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SELECT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A.Naam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AS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S.Periode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 S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 A</a:t>
            </a: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S.Eigenaar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= ‘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Boijmans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’ 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582399" y="4482688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 smtClean="0"/>
              <a:t>Definitie view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6542349" y="5907643"/>
            <a:ext cx="228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 smtClean="0"/>
              <a:t>Toekenning privilege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017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119" y="1036449"/>
            <a:ext cx="3745881" cy="14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Beveiliging via views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52198" y="1427687"/>
            <a:ext cx="7978021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Views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alternatief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het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afdwingen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contextafhankelijke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privileges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2199" y="3307023"/>
            <a:ext cx="5613161" cy="17888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09249" y="3480241"/>
            <a:ext cx="635611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CREATE VIEW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Artiesten_uit_Boijmans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AS SELECT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A.Naam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AS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Artiestnaam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S.Periode</a:t>
            </a:r>
            <a:endParaRPr lang="nl-NL" altLang="nl-BE" sz="160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 S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6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 A</a:t>
            </a:r>
          </a:p>
          <a:p>
            <a:pPr lvl="2"/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WHERE 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S.Eigenaar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= ‘</a:t>
            </a:r>
            <a:r>
              <a:rPr lang="nl-NL" altLang="nl-BE" sz="160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Boijmans</a:t>
            </a:r>
            <a:r>
              <a:rPr lang="nl-NL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’ </a:t>
            </a:r>
            <a:endParaRPr lang="nl-NL" altLang="nl-BE" sz="1600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AND CURRENT_TIME() &gt;= TIME ‘09:00:00’</a:t>
            </a:r>
          </a:p>
          <a:p>
            <a:pPr lvl="2"/>
            <a:r>
              <a:rPr lang="en-GB" altLang="nl-BE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AND CURRENT_TIME() &lt;= TIME ‘17:00:00’</a:t>
            </a:r>
            <a:endParaRPr lang="en-US" altLang="nl-BE" sz="16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/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6582399" y="4816063"/>
            <a:ext cx="1544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 smtClean="0"/>
              <a:t>Definitie view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52198" y="5375058"/>
            <a:ext cx="5628657" cy="11305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542349" y="6136243"/>
            <a:ext cx="2287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nl-BE" altLang="nl-BE" sz="1800" dirty="0" smtClean="0"/>
              <a:t>Toekenning privilege</a:t>
            </a:r>
            <a:endParaRPr lang="en-US" altLang="nl-BE" sz="18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219" y="5570730"/>
            <a:ext cx="63561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GRANT SELECT  </a:t>
            </a:r>
            <a:b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</a:b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ON </a:t>
            </a:r>
            <a:r>
              <a:rPr lang="nl-NL" altLang="nl-BE" sz="1600" i="1" dirty="0" err="1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Artiesten_uit_Boijmans</a:t>
            </a:r>
            <a:endParaRPr lang="nl-NL" altLang="nl-BE" sz="1600" i="1" dirty="0" smtClean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pPr lvl="2">
              <a:lnSpc>
                <a:spcPct val="100000"/>
              </a:lnSpc>
            </a:pPr>
            <a:r>
              <a:rPr lang="nl-NL" altLang="nl-BE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nl-NL" altLang="nl-BE" sz="1600" i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Yana</a:t>
            </a:r>
            <a:endParaRPr lang="nl-NL" altLang="nl-BE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615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Algemene methode</a:t>
            </a:r>
            <a:endParaRPr lang="nl-BE" dirty="0"/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583175">
            <a:off x="348306" y="1921972"/>
            <a:ext cx="4904099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Versleutelen van data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74" y="1531292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968375" y="4782344"/>
            <a:ext cx="1331913" cy="51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2419350" y="4545806"/>
            <a:ext cx="1625600" cy="41910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Text Box 24"/>
          <p:cNvSpPr txBox="1">
            <a:spLocks noChangeArrowheads="1"/>
          </p:cNvSpPr>
          <p:nvPr/>
        </p:nvSpPr>
        <p:spPr bwMode="auto">
          <a:xfrm>
            <a:off x="2098675" y="3845719"/>
            <a:ext cx="17399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>
                <a:solidFill>
                  <a:schemeClr val="tx2"/>
                </a:solidFill>
              </a:rPr>
              <a:t>+ codeersleutel</a:t>
            </a:r>
            <a:endParaRPr lang="nl-NL" altLang="nl-BE" sz="1800" b="0">
              <a:solidFill>
                <a:schemeClr val="tx2"/>
              </a:solidFill>
            </a:endParaRPr>
          </a:p>
        </p:txBody>
      </p:sp>
      <p:sp>
        <p:nvSpPr>
          <p:cNvPr id="14" name="Line 25"/>
          <p:cNvSpPr>
            <a:spLocks noChangeShapeType="1"/>
          </p:cNvSpPr>
          <p:nvPr/>
        </p:nvSpPr>
        <p:spPr bwMode="auto">
          <a:xfrm>
            <a:off x="5734050" y="4545806"/>
            <a:ext cx="1549400" cy="39370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7381875" y="4782344"/>
            <a:ext cx="1331913" cy="5111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b" anchorCtr="1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17" name="Text Box 27"/>
          <p:cNvSpPr txBox="1">
            <a:spLocks noChangeArrowheads="1"/>
          </p:cNvSpPr>
          <p:nvPr/>
        </p:nvSpPr>
        <p:spPr bwMode="auto">
          <a:xfrm>
            <a:off x="7343775" y="4849019"/>
            <a:ext cx="1393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 i="1">
                <a:solidFill>
                  <a:srgbClr val="000000"/>
                </a:solidFill>
              </a:rPr>
              <a:t>X°12a§q*sg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18" name="Text Box 28"/>
          <p:cNvSpPr txBox="1">
            <a:spLocks noChangeArrowheads="1"/>
          </p:cNvSpPr>
          <p:nvPr/>
        </p:nvSpPr>
        <p:spPr bwMode="auto">
          <a:xfrm>
            <a:off x="955675" y="4849019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 i="1">
                <a:solidFill>
                  <a:srgbClr val="000000"/>
                </a:solidFill>
              </a:rPr>
              <a:t>75.000.000</a:t>
            </a:r>
            <a:endParaRPr lang="nl-NL" altLang="nl-BE" sz="1800" b="0" i="1">
              <a:solidFill>
                <a:srgbClr val="000000"/>
              </a:solidFill>
            </a:endParaRP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4079875" y="4401344"/>
            <a:ext cx="1585913" cy="1235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2098675" y="4110831"/>
            <a:ext cx="19097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>
                <a:solidFill>
                  <a:srgbClr val="000000"/>
                </a:solidFill>
              </a:rPr>
              <a:t>abc1223dezef2567</a:t>
            </a:r>
            <a:endParaRPr lang="nl-NL" altLang="nl-BE" sz="1600" b="0">
              <a:solidFill>
                <a:srgbClr val="000000"/>
              </a:solidFill>
            </a:endParaRP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4113213" y="4636294"/>
            <a:ext cx="1481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>
                <a:solidFill>
                  <a:srgbClr val="000000"/>
                </a:solidFill>
              </a:rPr>
              <a:t>versleutel-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>
                <a:solidFill>
                  <a:srgbClr val="000000"/>
                </a:solidFill>
              </a:rPr>
              <a:t>algoritme</a:t>
            </a:r>
            <a:r>
              <a:rPr lang="nl-BE" altLang="nl-BE" sz="1400" b="0">
                <a:solidFill>
                  <a:srgbClr val="000000"/>
                </a:solidFill>
              </a:rPr>
              <a:t> 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2" name="Text Box 32"/>
          <p:cNvSpPr txBox="1">
            <a:spLocks noChangeArrowheads="1"/>
          </p:cNvSpPr>
          <p:nvPr/>
        </p:nvSpPr>
        <p:spPr bwMode="auto">
          <a:xfrm>
            <a:off x="7254875" y="4150519"/>
            <a:ext cx="1416050" cy="64135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 i="1">
                <a:solidFill>
                  <a:schemeClr val="tx2"/>
                </a:solidFill>
              </a:rPr>
              <a:t>versleutelde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 i="1">
                <a:solidFill>
                  <a:schemeClr val="tx2"/>
                </a:solidFill>
              </a:rPr>
              <a:t>waarde</a:t>
            </a:r>
            <a:endParaRPr lang="nl-NL" altLang="nl-BE" sz="1800" b="0" i="1">
              <a:solidFill>
                <a:schemeClr val="tx2"/>
              </a:solidFill>
            </a:endParaRPr>
          </a:p>
        </p:txBody>
      </p:sp>
      <p:sp>
        <p:nvSpPr>
          <p:cNvPr id="23" name="Line 33"/>
          <p:cNvSpPr>
            <a:spLocks noChangeShapeType="1"/>
          </p:cNvSpPr>
          <p:nvPr/>
        </p:nvSpPr>
        <p:spPr bwMode="auto">
          <a:xfrm flipH="1" flipV="1">
            <a:off x="2432050" y="5130006"/>
            <a:ext cx="1485900" cy="27940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Text Box 34"/>
          <p:cNvSpPr txBox="1">
            <a:spLocks noChangeArrowheads="1"/>
          </p:cNvSpPr>
          <p:nvPr/>
        </p:nvSpPr>
        <p:spPr bwMode="auto">
          <a:xfrm>
            <a:off x="904875" y="4429919"/>
            <a:ext cx="93345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 dirty="0">
                <a:solidFill>
                  <a:schemeClr val="tx2"/>
                </a:solidFill>
              </a:rPr>
              <a:t>waarde</a:t>
            </a:r>
            <a:endParaRPr lang="nl-NL" altLang="nl-BE" sz="1800" b="0" dirty="0">
              <a:solidFill>
                <a:schemeClr val="tx2"/>
              </a:solidFill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 flipH="1">
            <a:off x="5734050" y="5130006"/>
            <a:ext cx="1498600" cy="279400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6010275" y="5357019"/>
            <a:ext cx="1993900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800" b="0">
                <a:solidFill>
                  <a:schemeClr val="tx2"/>
                </a:solidFill>
              </a:rPr>
              <a:t>+ decodeersleutel</a:t>
            </a:r>
            <a:endParaRPr lang="nl-NL" altLang="nl-BE" sz="1800" b="0">
              <a:solidFill>
                <a:schemeClr val="tx2"/>
              </a:solidFill>
            </a:endParaRPr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6010275" y="5622131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>
                <a:solidFill>
                  <a:srgbClr val="000000"/>
                </a:solidFill>
              </a:rPr>
              <a:t>xyz35235tzat12</a:t>
            </a:r>
            <a:endParaRPr lang="nl-NL" altLang="nl-BE" sz="16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407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  <a:endParaRPr lang="nl-BE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74" y="1531292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670293" y="3261867"/>
            <a:ext cx="4111255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Welke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data?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70293" y="4169870"/>
            <a:ext cx="5987682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Enkel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meest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gevoelige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data.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Verschillende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codeer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/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decodeersleutels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gebruiken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9605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</a:p>
          <a:p>
            <a:r>
              <a:rPr lang="nl-BE" sz="1400" dirty="0" smtClean="0"/>
              <a:t>Symmetrische sleutels</a:t>
            </a:r>
            <a:endParaRPr lang="nl-BE" sz="1400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74" y="1531292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55990" y="2381697"/>
            <a:ext cx="4587507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Welk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versleutelalgoritme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55990" y="3136258"/>
            <a:ext cx="5987682" cy="7227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Symmetrische</a:t>
            </a:r>
            <a:r>
              <a:rPr lang="en-GB" altLang="nl-BE" sz="28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8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sleutels</a:t>
            </a:r>
            <a:r>
              <a:rPr lang="en-GB" altLang="nl-BE" sz="28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6465" y="3545239"/>
            <a:ext cx="7006860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Codering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en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decodering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gebeurt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met </a:t>
            </a:r>
            <a:r>
              <a:rPr lang="en-GB" altLang="nl-BE" sz="2400" b="1" dirty="0" err="1" smtClean="0">
                <a:solidFill>
                  <a:srgbClr val="FF0000"/>
                </a:solidFill>
                <a:effectLst/>
                <a:latin typeface="+mn-lt"/>
              </a:rPr>
              <a:t>dezelfde</a:t>
            </a:r>
            <a:r>
              <a:rPr lang="en-GB" altLang="nl-BE" sz="2400" b="1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400" b="1" dirty="0" err="1" smtClean="0">
                <a:solidFill>
                  <a:srgbClr val="FF0000"/>
                </a:solidFill>
                <a:effectLst/>
                <a:latin typeface="+mn-lt"/>
              </a:rPr>
              <a:t>sleutel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3354568" y="4508958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768655" y="4279855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801993" y="4265569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 dirty="0" smtClean="0">
                <a:solidFill>
                  <a:srgbClr val="000000"/>
                </a:solidFill>
              </a:rPr>
              <a:t>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3877422" y="4203343"/>
            <a:ext cx="14830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 dirty="0" smtClean="0">
                <a:solidFill>
                  <a:srgbClr val="000000"/>
                </a:solidFill>
              </a:rPr>
              <a:t>Xy$z35^235tz</a:t>
            </a:r>
            <a:br>
              <a:rPr lang="nl-BE" altLang="nl-BE" sz="1600" b="0" dirty="0" smtClean="0">
                <a:solidFill>
                  <a:srgbClr val="000000"/>
                </a:solidFill>
              </a:rPr>
            </a:br>
            <a:r>
              <a:rPr lang="nl-BE" altLang="nl-BE" sz="1600" b="0" dirty="0" err="1" smtClean="0">
                <a:solidFill>
                  <a:srgbClr val="000000"/>
                </a:solidFill>
              </a:rPr>
              <a:t>D</a:t>
            </a:r>
            <a:r>
              <a:rPr lang="nl-BE" altLang="nl-BE" sz="1600" dirty="0" err="1" smtClean="0">
                <a:solidFill>
                  <a:srgbClr val="000000"/>
                </a:solidFill>
              </a:rPr>
              <a:t>d</a:t>
            </a:r>
            <a:r>
              <a:rPr lang="nl-BE" altLang="nl-BE" sz="1600" dirty="0" smtClean="0">
                <a:solidFill>
                  <a:srgbClr val="000000"/>
                </a:solidFill>
              </a:rPr>
              <a:t>;:lkio$k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at12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340874" y="4498639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900737" y="4295060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929312" y="4295060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dirty="0" smtClean="0">
                <a:solidFill>
                  <a:srgbClr val="000000"/>
                </a:solidFill>
              </a:rPr>
              <a:t>de</a:t>
            </a:r>
            <a:r>
              <a:rPr lang="nl-BE" altLang="nl-BE" sz="2000" b="0" dirty="0" smtClean="0">
                <a:solidFill>
                  <a:srgbClr val="000000"/>
                </a:solidFill>
              </a:rPr>
              <a:t>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6465" y="4265569"/>
            <a:ext cx="10642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DES</a:t>
            </a:r>
            <a:br>
              <a:rPr lang="nl-BE" dirty="0" smtClean="0"/>
            </a:br>
            <a:r>
              <a:rPr lang="nl-BE" dirty="0" err="1" smtClean="0"/>
              <a:t>TripleDES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smtClean="0"/>
              <a:t>AES</a:t>
            </a:r>
            <a:br>
              <a:rPr lang="nl-BE" dirty="0" smtClean="0"/>
            </a:br>
            <a:r>
              <a:rPr lang="nl-BE" dirty="0" smtClean="0"/>
              <a:t>RC5</a:t>
            </a:r>
            <a:endParaRPr lang="nl-B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951" y="4782344"/>
            <a:ext cx="655320" cy="65227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15" y="4782344"/>
            <a:ext cx="655320" cy="652272"/>
          </a:xfrm>
          <a:prstGeom prst="rect">
            <a:avLst/>
          </a:prstGeom>
        </p:spPr>
      </p:pic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909219" y="5774089"/>
            <a:ext cx="7006860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Snel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maar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niet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zo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veilig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De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sleutel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moet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minstens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bestaan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uit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128 bits.</a:t>
            </a:r>
          </a:p>
        </p:txBody>
      </p:sp>
    </p:spTree>
    <p:extLst>
      <p:ext uri="{BB962C8B-B14F-4D97-AF65-F5344CB8AC3E}">
        <p14:creationId xmlns:p14="http://schemas.microsoft.com/office/powerpoint/2010/main" val="3304971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</a:p>
          <a:p>
            <a:r>
              <a:rPr lang="nl-BE" sz="1400" dirty="0" smtClean="0"/>
              <a:t>Asymmetrische sleutels</a:t>
            </a:r>
            <a:endParaRPr lang="nl-BE" sz="1400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05" y="1169936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55990" y="1943547"/>
            <a:ext cx="4587507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Welk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versleutelalgoritme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55990" y="2698108"/>
            <a:ext cx="5987682" cy="72271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Asymmetrische</a:t>
            </a:r>
            <a:r>
              <a:rPr lang="en-GB" altLang="nl-BE" sz="28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8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sleutels</a:t>
            </a:r>
            <a:r>
              <a:rPr lang="en-GB" altLang="nl-BE" sz="2800" b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46465" y="3107089"/>
            <a:ext cx="7692660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Codering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gebeurt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met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b="1" dirty="0" err="1" smtClean="0">
                <a:solidFill>
                  <a:srgbClr val="FF0000"/>
                </a:solidFill>
                <a:effectLst/>
                <a:latin typeface="+mn-lt"/>
              </a:rPr>
              <a:t>publieke</a:t>
            </a:r>
            <a:r>
              <a:rPr lang="en-GB" altLang="nl-BE" sz="2400" dirty="0" smtClean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en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b="1" dirty="0" smtClean="0">
                <a:solidFill>
                  <a:srgbClr val="FF0000"/>
                </a:solidFill>
                <a:effectLst/>
                <a:latin typeface="+mn-lt"/>
              </a:rPr>
              <a:t>private </a:t>
            </a:r>
            <a:r>
              <a:rPr lang="en-GB" altLang="nl-BE" sz="2400" b="1" dirty="0" err="1" smtClean="0">
                <a:solidFill>
                  <a:srgbClr val="FF0000"/>
                </a:solidFill>
                <a:effectLst/>
                <a:latin typeface="+mn-lt"/>
              </a:rPr>
              <a:t>sleutel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12" name="Line 25"/>
          <p:cNvSpPr>
            <a:spLocks noChangeShapeType="1"/>
          </p:cNvSpPr>
          <p:nvPr/>
        </p:nvSpPr>
        <p:spPr bwMode="auto">
          <a:xfrm>
            <a:off x="3354568" y="4098086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" name="Rectangle 29"/>
          <p:cNvSpPr>
            <a:spLocks noChangeArrowheads="1"/>
          </p:cNvSpPr>
          <p:nvPr/>
        </p:nvSpPr>
        <p:spPr bwMode="auto">
          <a:xfrm>
            <a:off x="1768655" y="3898855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1801993" y="3884569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 dirty="0" smtClean="0">
                <a:solidFill>
                  <a:srgbClr val="000000"/>
                </a:solidFill>
              </a:rPr>
              <a:t>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3937521" y="3816569"/>
            <a:ext cx="15408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 dirty="0" smtClean="0">
                <a:solidFill>
                  <a:srgbClr val="000000"/>
                </a:solidFill>
              </a:rPr>
              <a:t>Xy$z35^235tz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dirty="0" err="1" smtClean="0">
                <a:solidFill>
                  <a:srgbClr val="000000"/>
                </a:solidFill>
              </a:rPr>
              <a:t>Dd</a:t>
            </a:r>
            <a:r>
              <a:rPr lang="nl-BE" altLang="nl-BE" sz="1600" dirty="0" smtClean="0">
                <a:solidFill>
                  <a:srgbClr val="000000"/>
                </a:solidFill>
              </a:rPr>
              <a:t>;:lkio$k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at12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340874" y="4108956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5900737" y="3914060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5929312" y="3914060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dirty="0" smtClean="0">
                <a:solidFill>
                  <a:srgbClr val="000000"/>
                </a:solidFill>
              </a:rPr>
              <a:t>de</a:t>
            </a:r>
            <a:r>
              <a:rPr lang="nl-BE" altLang="nl-BE" sz="2000" b="0" dirty="0" smtClean="0">
                <a:solidFill>
                  <a:srgbClr val="000000"/>
                </a:solidFill>
              </a:rPr>
              <a:t>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102" y="4427752"/>
            <a:ext cx="13761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/>
              <a:t>RSA</a:t>
            </a:r>
          </a:p>
          <a:p>
            <a:r>
              <a:rPr lang="nl-BE" dirty="0" err="1" smtClean="0"/>
              <a:t>Elliptic</a:t>
            </a:r>
            <a:r>
              <a:rPr lang="nl-BE" dirty="0" smtClean="0"/>
              <a:t> curve</a:t>
            </a:r>
            <a:endParaRPr lang="nl-BE" dirty="0"/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887175" y="5860564"/>
            <a:ext cx="7006860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Veel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trager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, maar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beste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beveiliging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Niet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ondersteund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door de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meeste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DBMSsen</a:t>
            </a:r>
            <a:r>
              <a:rPr lang="en-GB" altLang="nl-BE" sz="24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427" y="4401344"/>
            <a:ext cx="658368" cy="655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033" y="4401344"/>
            <a:ext cx="655320" cy="655320"/>
          </a:xfrm>
          <a:prstGeom prst="rect">
            <a:avLst/>
          </a:prstGeom>
        </p:spPr>
      </p:pic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6640353" y="4776629"/>
            <a:ext cx="1481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dirty="0" smtClean="0">
                <a:solidFill>
                  <a:schemeClr val="accent1"/>
                </a:solidFill>
              </a:rPr>
              <a:t>Publiek</a:t>
            </a:r>
            <a:endParaRPr lang="nl-NL" altLang="nl-BE" sz="1100" b="0" dirty="0">
              <a:solidFill>
                <a:schemeClr val="accent1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2504462" y="4772512"/>
            <a:ext cx="14811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dirty="0" smtClean="0">
                <a:solidFill>
                  <a:schemeClr val="accent3">
                    <a:lumMod val="50000"/>
                  </a:schemeClr>
                </a:solidFill>
              </a:rPr>
              <a:t>Privaat</a:t>
            </a:r>
            <a:endParaRPr lang="nl-NL" altLang="nl-BE" sz="1100" b="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Line 25"/>
          <p:cNvSpPr>
            <a:spLocks noChangeShapeType="1"/>
          </p:cNvSpPr>
          <p:nvPr/>
        </p:nvSpPr>
        <p:spPr bwMode="auto">
          <a:xfrm>
            <a:off x="3345043" y="5336336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1759130" y="5137105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1811518" y="5122819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 dirty="0" smtClean="0">
                <a:solidFill>
                  <a:srgbClr val="000000"/>
                </a:solidFill>
              </a:rPr>
              <a:t>decodering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35" name="Text Box 37"/>
          <p:cNvSpPr txBox="1">
            <a:spLocks noChangeArrowheads="1"/>
          </p:cNvSpPr>
          <p:nvPr/>
        </p:nvSpPr>
        <p:spPr bwMode="auto">
          <a:xfrm>
            <a:off x="3927996" y="5054819"/>
            <a:ext cx="15905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b="0" dirty="0" err="1" smtClean="0">
                <a:solidFill>
                  <a:srgbClr val="000000"/>
                </a:solidFill>
              </a:rPr>
              <a:t>Ado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$^</a:t>
            </a:r>
            <a:r>
              <a:rPr lang="nl-BE" altLang="nl-BE" sz="1600" b="0" dirty="0" err="1" smtClean="0">
                <a:solidFill>
                  <a:srgbClr val="000000"/>
                </a:solidFill>
              </a:rPr>
              <a:t>ùd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:;dsi34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600" dirty="0" smtClean="0">
                <a:solidFill>
                  <a:srgbClr val="000000"/>
                </a:solidFill>
              </a:rPr>
              <a:t>Fda!dijq.qpt56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5331349" y="5347206"/>
            <a:ext cx="541157" cy="10319"/>
          </a:xfrm>
          <a:prstGeom prst="line">
            <a:avLst/>
          </a:prstGeom>
          <a:noFill/>
          <a:ln w="76200">
            <a:solidFill>
              <a:schemeClr val="accent6">
                <a:lumMod val="75000"/>
              </a:schemeClr>
            </a:solidFill>
            <a:round/>
            <a:headEnd type="triangle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5891212" y="5152310"/>
            <a:ext cx="1585913" cy="41910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nl-BE" sz="1800">
              <a:solidFill>
                <a:schemeClr val="tx1"/>
              </a:solidFill>
            </a:endParaRP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919787" y="5152310"/>
            <a:ext cx="14811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2000" b="0" dirty="0" smtClean="0">
                <a:solidFill>
                  <a:srgbClr val="000000"/>
                </a:solidFill>
              </a:rPr>
              <a:t>codering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448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</a:p>
          <a:p>
            <a:r>
              <a:rPr lang="nl-BE" sz="1400" dirty="0" smtClean="0"/>
              <a:t>Asymmetrische sleutels</a:t>
            </a:r>
            <a:endParaRPr lang="nl-BE" sz="1400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705" y="1169936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555990" y="1582191"/>
            <a:ext cx="4587507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Voorbeeld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: RSA</a:t>
            </a:r>
            <a:b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                        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Rivest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Shamir and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Adleman</a:t>
            </a:r>
            <a:endParaRPr lang="en-GB" altLang="nl-BE" sz="20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555989" y="2746922"/>
            <a:ext cx="8349885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Kies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twee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grote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priemgetallen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en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r>
              <a:rPr lang="en-GB" altLang="nl-BE" sz="2000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;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=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.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endParaRPr lang="en-GB" altLang="nl-BE" sz="2000" i="1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i="1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i="1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Kies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publiek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getal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bereken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zodat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</a:b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.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</a:t>
            </a:r>
            <a:r>
              <a:rPr lang="en-GB" altLang="nl-BE" sz="2000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m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od (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-1)(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-1) = 1      :   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.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gedeeld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door (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-1)(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-1)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levert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rest 1</a:t>
            </a:r>
            <a: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/>
            </a:r>
            <a:b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</a:br>
            <a:endParaRPr lang="en-GB" altLang="nl-BE" sz="400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(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n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,</a:t>
            </a:r>
            <a:r>
              <a:rPr lang="en-GB" altLang="nl-BE" sz="2000" i="1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) is de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publieke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sleutel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de private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sleutel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en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blijven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geheim</a:t>
            </a:r>
            <a:endParaRPr lang="en-GB" altLang="nl-BE" sz="20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400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Coderen</a:t>
            </a:r>
            <a:r>
              <a:rPr lang="en-GB" altLang="nl-BE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van </a:t>
            </a:r>
            <a:r>
              <a:rPr lang="en-GB" altLang="nl-BE" sz="24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</a:t>
            </a:r>
            <a:r>
              <a:rPr lang="en-GB" altLang="nl-BE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</a:t>
            </a:r>
            <a:r>
              <a:rPr lang="en-GB" altLang="nl-BE" sz="24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   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c</a:t>
            </a:r>
            <a: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=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m</a:t>
            </a:r>
            <a:r>
              <a:rPr lang="en-GB" altLang="nl-BE" sz="2400" i="1" baseline="30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e</a:t>
            </a:r>
            <a: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mod 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n</a:t>
            </a:r>
            <a:b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</a:br>
            <a:r>
              <a:rPr lang="en-GB" altLang="nl-BE" sz="2400" b="1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Decoderen</a:t>
            </a:r>
            <a:r>
              <a:rPr lang="en-GB" altLang="nl-BE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van </a:t>
            </a:r>
            <a:r>
              <a:rPr lang="en-GB" altLang="nl-BE" sz="2400" b="1" i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</a:t>
            </a:r>
            <a:r>
              <a:rPr lang="en-GB" altLang="nl-BE" sz="24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:   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m</a:t>
            </a:r>
            <a: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=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c</a:t>
            </a:r>
            <a:r>
              <a:rPr lang="en-GB" altLang="nl-BE" sz="2400" i="1" baseline="30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</a:t>
            </a:r>
            <a:r>
              <a:rPr lang="en-GB" altLang="nl-BE" sz="24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mod </a:t>
            </a:r>
            <a:r>
              <a:rPr lang="en-GB" altLang="nl-BE" sz="24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400" i="1" dirty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 smtClean="0">
              <a:solidFill>
                <a:schemeClr val="accent5">
                  <a:lumMod val="50000"/>
                </a:schemeClr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Kraken van RSA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impliceert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p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en </a:t>
            </a:r>
            <a:r>
              <a:rPr lang="en-GB" altLang="nl-BE" sz="2000" i="1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q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moeten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achterhaald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wat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zeer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rekenintensief</a:t>
            </a:r>
            <a:r>
              <a:rPr lang="en-GB" altLang="nl-BE" sz="2000" dirty="0" smtClean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</a:rPr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6912560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  <a:endParaRPr lang="nl-BE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74" y="1531292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670293" y="2709417"/>
            <a:ext cx="4111255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Door DBMS of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externe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software?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70293" y="4169870"/>
            <a:ext cx="5987682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Versleuteling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kost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resources.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Externe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software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ontlast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DBMS maar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vereist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extra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communicatie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17088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Versleutelen van data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Relevante vragen</a:t>
            </a:r>
            <a:endParaRPr lang="nl-BE" dirty="0"/>
          </a:p>
        </p:txBody>
      </p:sp>
      <p:pic>
        <p:nvPicPr>
          <p:cNvPr id="9218" name="Picture 2" descr="http://www.extremetech.com/wp-content/uploads/2013/08/Quantum-Encryption-640x35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874" y="1531292"/>
            <a:ext cx="3565001" cy="19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670293" y="2709417"/>
            <a:ext cx="4111255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Wie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heeft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toegang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tot de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decodeersleutels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670293" y="4169870"/>
            <a:ext cx="5987682" cy="72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Scherm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sleutels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af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DBA’s.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Sleutelbeheer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complex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007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Beveiliging via views</a:t>
            </a:r>
          </a:p>
        </p:txBody>
      </p:sp>
    </p:spTree>
    <p:extLst>
      <p:ext uri="{BB962C8B-B14F-4D97-AF65-F5344CB8AC3E}">
        <p14:creationId xmlns:p14="http://schemas.microsoft.com/office/powerpoint/2010/main" val="327433297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16322</TotalTime>
  <Words>300</Words>
  <Application>Microsoft Office PowerPoint</Application>
  <PresentationFormat>On-screen Show (4:3)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Versleutelen van data</vt:lpstr>
      <vt:lpstr>Versleutelen van data</vt:lpstr>
      <vt:lpstr>Versleutelen van data</vt:lpstr>
      <vt:lpstr>Versleutelen van data</vt:lpstr>
      <vt:lpstr>Versleutelen van data</vt:lpstr>
      <vt:lpstr>Versleutelen van data</vt:lpstr>
      <vt:lpstr>Versleutelen van data</vt:lpstr>
      <vt:lpstr>PowerPoint Presentation</vt:lpstr>
      <vt:lpstr>Beveiliging via views</vt:lpstr>
      <vt:lpstr>Beveiliging via views</vt:lpstr>
      <vt:lpstr>Beveiliging via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1111</cp:revision>
  <dcterms:created xsi:type="dcterms:W3CDTF">2010-12-03T08:14:05Z</dcterms:created>
  <dcterms:modified xsi:type="dcterms:W3CDTF">2020-08-16T17:44:00Z</dcterms:modified>
</cp:coreProperties>
</file>