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6" r:id="rId5"/>
    <p:sldId id="257" r:id="rId6"/>
    <p:sldId id="285" r:id="rId7"/>
    <p:sldId id="286" r:id="rId8"/>
    <p:sldId id="287" r:id="rId9"/>
    <p:sldId id="288" r:id="rId10"/>
  </p:sldIdLst>
  <p:sldSz cx="9144000" cy="6858000" type="screen4x3"/>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37" autoAdjust="0"/>
  </p:normalViewPr>
  <p:slideViewPr>
    <p:cSldViewPr snapToGrid="0">
      <p:cViewPr varScale="1">
        <p:scale>
          <a:sx n="77" d="100"/>
          <a:sy n="77" d="100"/>
        </p:scale>
        <p:origin x="13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4CB81572-0501-4B64-A79C-38FB8B090773}" type="datetimeFigureOut">
              <a:rPr lang="fr-BE" smtClean="0"/>
              <a:t>31-12-23</a:t>
            </a:fld>
            <a:endParaRPr lang="fr-BE"/>
          </a:p>
        </p:txBody>
      </p:sp>
      <p:sp>
        <p:nvSpPr>
          <p:cNvPr id="4" name="Slide Image Placeholder 3"/>
          <p:cNvSpPr>
            <a:spLocks noGrp="1" noRot="1" noChangeAspect="1"/>
          </p:cNvSpPr>
          <p:nvPr>
            <p:ph type="sldImg" idx="2"/>
          </p:nvPr>
        </p:nvSpPr>
        <p:spPr>
          <a:xfrm>
            <a:off x="3394075" y="857250"/>
            <a:ext cx="3086100"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Eerste stap van het ontwerpproces,</a:t>
            </a:r>
            <a:r>
              <a:rPr lang="en-BE" baseline="0" dirty="0"/>
              <a:t> nog geen databankkennis vereist</a:t>
            </a:r>
          </a:p>
          <a:p>
            <a:pPr marL="228600" indent="-228600">
              <a:buAutoNum type="arabicPeriod"/>
            </a:pPr>
            <a:r>
              <a:rPr lang="en-BE" baseline="0" dirty="0"/>
              <a:t>Aanvulling op de theorielessen</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a:t>
            </a:fld>
            <a:endParaRPr lang="fr-BE"/>
          </a:p>
        </p:txBody>
      </p:sp>
    </p:spTree>
    <p:extLst>
      <p:ext uri="{BB962C8B-B14F-4D97-AF65-F5344CB8AC3E}">
        <p14:creationId xmlns:p14="http://schemas.microsoft.com/office/powerpoint/2010/main" val="30897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Inleidende</a:t>
            </a:r>
            <a:r>
              <a:rPr lang="en-BE" baseline="0"/>
              <a:t> probleemstelling: korte schets van waaruit we vertrekken en wat we hiermee willen bereiken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299931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Algemeen</a:t>
            </a:r>
            <a:r>
              <a:rPr lang="en-BE" baseline="0"/>
              <a:t> overzicht van de verschillende fases van het databankontwerpproces, hierna gaan we dieper in op elke fase en bekijken we het resultaat van elke 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4042088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Tijdens</a:t>
            </a:r>
            <a:r>
              <a:rPr lang="en-BE" baseline="0"/>
              <a:t> de informatievergaring wil je zoveel mogelijk wensen van de klant in kaart brengen. Dit resulteert in 3 zaken:</a:t>
            </a:r>
          </a:p>
          <a:p>
            <a:pPr marL="171450" indent="-171450">
              <a:buFont typeface="Arial" panose="020B0604020202020204" pitchFamily="34" charset="0"/>
              <a:buChar char="•"/>
            </a:pPr>
            <a:r>
              <a:rPr lang="en-BE" baseline="0"/>
              <a:t>domeinanalyse: betekenis en context van de data, kennis van het probleemdomein</a:t>
            </a:r>
          </a:p>
          <a:p>
            <a:pPr marL="171450" indent="-171450">
              <a:buFont typeface="Arial" panose="020B0604020202020204" pitchFamily="34" charset="0"/>
              <a:buChar char="•"/>
            </a:pPr>
            <a:r>
              <a:rPr lang="en-BE" baseline="0"/>
              <a:t>functionele analyse: welke functies moeten er mogelijk zijn, herkomst en verwerking van data</a:t>
            </a:r>
          </a:p>
          <a:p>
            <a:pPr marL="171450" indent="-171450">
              <a:buFont typeface="Arial" panose="020B0604020202020204" pitchFamily="34" charset="0"/>
              <a:buChar char="•"/>
            </a:pPr>
            <a:r>
              <a:rPr lang="en-BE" baseline="0"/>
              <a:t>behoefteanalyse: hoe zal de database gebruikt worden (applicaties, gebruikers,...)</a:t>
            </a:r>
          </a:p>
          <a:p>
            <a:pPr marL="171450" indent="-171450">
              <a:buFont typeface="Arial" panose="020B0604020202020204" pitchFamily="34" charset="0"/>
              <a:buChar char="•"/>
            </a:pPr>
            <a:endParaRPr lang="en-BE" baseline="0"/>
          </a:p>
          <a:p>
            <a:pPr marL="0" indent="0">
              <a:buFont typeface="Arial" panose="020B0604020202020204" pitchFamily="34" charset="0"/>
              <a:buNone/>
            </a:pPr>
            <a:r>
              <a:rPr lang="en-BE" baseline="0"/>
              <a:t>Meestal samengevat in 1 tekst van waaruit we vertrekken</a:t>
            </a:r>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276505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Voorbeeld van het resultaat</a:t>
            </a:r>
            <a:r>
              <a:rPr lang="en-BE" baseline="0"/>
              <a:t> van de</a:t>
            </a:r>
            <a:r>
              <a:rPr lang="en-BE"/>
              <a:t> informatievergaringsfase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1909225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Tijdens het</a:t>
            </a:r>
            <a:r>
              <a:rPr lang="en-BE" baseline="0"/>
              <a:t> conceptuele ontwerp: abstractie van de vereisten door middel van een EER-diagram dat onafhankelijk is van een databasemodel.</a:t>
            </a:r>
          </a:p>
          <a:p>
            <a:r>
              <a:rPr lang="en-BE" baseline="0"/>
              <a:t>Zo weinig mogelijk, liefst geen, informatie verloren laten gaan.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233208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DB0F90-EA97-4F9A-90DA-1971C1188109}"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Eerste stappen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223544-E4A8-4C5C-AC60-A7831166A56A}"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Eerste stappen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445D92-B9CD-43DC-926E-D8DCD8627446}"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Eerste stappen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52CB22-218F-43D5-9E54-AE56E3176D45}"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Eerste stappen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980D2-6487-4FA8-94EB-39B21A457749}"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Eerste stappen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C522E7-1B55-45C5-8679-39C2913E4402}"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Eerste stappen</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94709D-D85E-45E6-AFF2-8CFC9E115DC3}" type="datetime1">
              <a:rPr lang="en-US" smtClean="0"/>
              <a:t>12/31/2023</a:t>
            </a:fld>
            <a:endParaRPr lang="fr-BE"/>
          </a:p>
        </p:txBody>
      </p:sp>
      <p:sp>
        <p:nvSpPr>
          <p:cNvPr id="8" name="Footer Placeholder 7"/>
          <p:cNvSpPr>
            <a:spLocks noGrp="1"/>
          </p:cNvSpPr>
          <p:nvPr>
            <p:ph type="ftr" sz="quarter" idx="11"/>
          </p:nvPr>
        </p:nvSpPr>
        <p:spPr/>
        <p:txBody>
          <a:bodyPr/>
          <a:lstStyle/>
          <a:p>
            <a:r>
              <a:rPr lang="fr-BE"/>
              <a:t>Conceptueel ontwerp - Eerste stappen</a:t>
            </a:r>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E7C4DC-69B5-468E-BB83-31E9D22F1CAC}" type="datetime1">
              <a:rPr lang="en-US" smtClean="0"/>
              <a:t>12/31/2023</a:t>
            </a:fld>
            <a:endParaRPr lang="fr-BE"/>
          </a:p>
        </p:txBody>
      </p:sp>
      <p:sp>
        <p:nvSpPr>
          <p:cNvPr id="4" name="Footer Placeholder 3"/>
          <p:cNvSpPr>
            <a:spLocks noGrp="1"/>
          </p:cNvSpPr>
          <p:nvPr>
            <p:ph type="ftr" sz="quarter" idx="11"/>
          </p:nvPr>
        </p:nvSpPr>
        <p:spPr/>
        <p:txBody>
          <a:bodyPr/>
          <a:lstStyle/>
          <a:p>
            <a:r>
              <a:rPr lang="fr-BE"/>
              <a:t>Conceptueel ontwerp - Eerste stappen</a:t>
            </a:r>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347C5-C497-4D60-8779-0FF44A101387}" type="datetime1">
              <a:rPr lang="en-US" smtClean="0"/>
              <a:t>12/31/2023</a:t>
            </a:fld>
            <a:endParaRPr lang="fr-BE"/>
          </a:p>
        </p:txBody>
      </p:sp>
      <p:sp>
        <p:nvSpPr>
          <p:cNvPr id="3" name="Footer Placeholder 2"/>
          <p:cNvSpPr>
            <a:spLocks noGrp="1"/>
          </p:cNvSpPr>
          <p:nvPr>
            <p:ph type="ftr" sz="quarter" idx="11"/>
          </p:nvPr>
        </p:nvSpPr>
        <p:spPr/>
        <p:txBody>
          <a:bodyPr/>
          <a:lstStyle/>
          <a:p>
            <a:r>
              <a:rPr lang="fr-BE"/>
              <a:t>Conceptueel ontwerp - Eerste stappen</a:t>
            </a:r>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4415A66-4870-48A0-8F79-D29DA85F9FAE}"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Eerste stappen</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B7EA03-4400-41FE-ADE4-4F4AB96B6493}"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Eerste stappen</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853F40-FA44-4071-9FCB-68D01C98ED71}" type="datetime1">
              <a:rPr lang="en-US" smtClean="0"/>
              <a:t>12/31/2023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Conceptueel ontwerp - Eerste stappen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ontwerp – Eerste stappen</a:t>
            </a:r>
            <a:endParaRPr lang="fr-BE"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a:t>Conceptueel ontwerp - Eerste stappen</a:t>
            </a:r>
            <a:endParaRPr lang="fr-BE" dirty="0"/>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a:t>Probleemstelling</a:t>
            </a:r>
            <a:endParaRPr lang="fr-BE"/>
          </a:p>
        </p:txBody>
      </p:sp>
      <p:sp>
        <p:nvSpPr>
          <p:cNvPr id="3" name="TextBox 2"/>
          <p:cNvSpPr txBox="1"/>
          <p:nvPr/>
        </p:nvSpPr>
        <p:spPr>
          <a:xfrm>
            <a:off x="1549014" y="3033919"/>
            <a:ext cx="6045973" cy="707886"/>
          </a:xfrm>
          <a:prstGeom prst="rect">
            <a:avLst/>
          </a:prstGeom>
          <a:noFill/>
        </p:spPr>
        <p:txBody>
          <a:bodyPr wrap="square" rtlCol="0">
            <a:spAutoFit/>
          </a:bodyPr>
          <a:lstStyle/>
          <a:p>
            <a:pPr algn="ctr"/>
            <a:r>
              <a:rPr lang="en-BE" sz="2000"/>
              <a:t>Een jeugdvereniging wil een digitaal systeem voor haar ledenadministratie en functioneren</a:t>
            </a:r>
            <a:endParaRPr lang="fr-BE" sz="2000"/>
          </a:p>
        </p:txBody>
      </p:sp>
      <p:sp>
        <p:nvSpPr>
          <p:cNvPr id="4" name="Footer Placeholder 3">
            <a:extLst>
              <a:ext uri="{FF2B5EF4-FFF2-40B4-BE49-F238E27FC236}">
                <a16:creationId xmlns:a16="http://schemas.microsoft.com/office/drawing/2014/main" id="{E22C2946-FAD6-EC47-82C9-30CE1F0C7D47}"/>
              </a:ext>
            </a:extLst>
          </p:cNvPr>
          <p:cNvSpPr>
            <a:spLocks noGrp="1"/>
          </p:cNvSpPr>
          <p:nvPr>
            <p:ph type="ftr" sz="quarter" idx="11"/>
          </p:nvPr>
        </p:nvSpPr>
        <p:spPr/>
        <p:txBody>
          <a:bodyPr/>
          <a:lstStyle/>
          <a:p>
            <a:r>
              <a:rPr lang="fr-BE"/>
              <a:t>Conceptueel ontwerp - Eerste stappen</a:t>
            </a:r>
          </a:p>
        </p:txBody>
      </p:sp>
      <p:sp>
        <p:nvSpPr>
          <p:cNvPr id="5" name="Slide Number Placeholder 4"/>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67032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a:t>Het databankontwerpproces</a:t>
            </a:r>
            <a:endParaRPr lang="fr-BE"/>
          </a:p>
        </p:txBody>
      </p:sp>
      <p:sp>
        <p:nvSpPr>
          <p:cNvPr id="3" name="TextBox 2"/>
          <p:cNvSpPr txBox="1"/>
          <p:nvPr/>
        </p:nvSpPr>
        <p:spPr>
          <a:xfrm>
            <a:off x="3227421" y="2185159"/>
            <a:ext cx="1580946" cy="300082"/>
          </a:xfrm>
          <a:prstGeom prst="rect">
            <a:avLst/>
          </a:prstGeom>
          <a:no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no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5" y="4385732"/>
            <a:ext cx="203946" cy="627999"/>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03947"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10569"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conceptueel model (bv. EER-diagram)</a:t>
            </a:r>
          </a:p>
          <a:p>
            <a:pPr marL="214313" indent="-214313">
              <a:buFont typeface="Arial" panose="020B0604020202020204" pitchFamily="34" charset="0"/>
              <a:buChar char="•"/>
            </a:pPr>
            <a:r>
              <a:rPr lang="en-BE" sz="975" dirty="0"/>
              <a:t>functionele beschrijving</a:t>
            </a:r>
            <a:endParaRPr lang="fr-BE" sz="975"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(bv. 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a:t>databankmodel-</a:t>
            </a:r>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62282549-AF7B-EF4A-AB9C-B46AD7C0E6C6}"/>
              </a:ext>
            </a:extLst>
          </p:cNvPr>
          <p:cNvSpPr>
            <a:spLocks noGrp="1"/>
          </p:cNvSpPr>
          <p:nvPr>
            <p:ph type="ftr" sz="quarter" idx="11"/>
          </p:nvPr>
        </p:nvSpPr>
        <p:spPr/>
        <p:txBody>
          <a:bodyPr/>
          <a:lstStyle/>
          <a:p>
            <a:r>
              <a:rPr lang="fr-BE"/>
              <a:t>Conceptueel ontwerp - Eerste stappen</a:t>
            </a:r>
          </a:p>
        </p:txBody>
      </p:sp>
      <p:sp>
        <p:nvSpPr>
          <p:cNvPr id="16" name="Slide Number Placeholder 15"/>
          <p:cNvSpPr>
            <a:spLocks noGrp="1"/>
          </p:cNvSpPr>
          <p:nvPr>
            <p:ph type="sldNum" sz="quarter" idx="12"/>
          </p:nvPr>
        </p:nvSpPr>
        <p:spPr/>
        <p:txBody>
          <a:bodyPr/>
          <a:lstStyle/>
          <a:p>
            <a:fld id="{4552FF5A-A0C4-4C40-8618-DBA896236EBF}" type="slidenum">
              <a:rPr lang="fr-BE" smtClean="0"/>
              <a:t>3</a:t>
            </a:fld>
            <a:endParaRPr lang="fr-BE"/>
          </a:p>
        </p:txBody>
      </p:sp>
    </p:spTree>
    <p:extLst>
      <p:ext uri="{BB962C8B-B14F-4D97-AF65-F5344CB8AC3E}">
        <p14:creationId xmlns:p14="http://schemas.microsoft.com/office/powerpoint/2010/main" val="194679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a:cs typeface="Calibri Light"/>
              </a:rPr>
              <a:t>Informatievergaring</a:t>
            </a:r>
          </a:p>
        </p:txBody>
      </p:sp>
      <p:sp>
        <p:nvSpPr>
          <p:cNvPr id="3" name="TextBox 2"/>
          <p:cNvSpPr txBox="1"/>
          <p:nvPr/>
        </p:nvSpPr>
        <p:spPr>
          <a:xfrm>
            <a:off x="3227421" y="2185159"/>
            <a:ext cx="1580946"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no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5" y="2462158"/>
            <a:ext cx="214685" cy="665858"/>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416093" cy="542456"/>
          </a:xfrm>
          <a:prstGeom prst="rect">
            <a:avLst/>
          </a:prstGeom>
          <a:noFill/>
        </p:spPr>
        <p:txBody>
          <a:bodyPr wrap="none" rtlCol="0">
            <a:spAutoFit/>
          </a:bodyPr>
          <a:lstStyle/>
          <a:p>
            <a:pPr marL="214313" indent="-214313">
              <a:buFont typeface="Arial" panose="020B0604020202020204" pitchFamily="34" charset="0"/>
              <a:buChar char="•"/>
            </a:pPr>
            <a:r>
              <a:rPr lang="en-BE" sz="975" b="1"/>
              <a:t>domeinanalyse</a:t>
            </a:r>
          </a:p>
          <a:p>
            <a:pPr marL="214313" indent="-214313">
              <a:buFont typeface="Arial" panose="020B0604020202020204" pitchFamily="34" charset="0"/>
              <a:buChar char="•"/>
            </a:pPr>
            <a:r>
              <a:rPr lang="en-BE" sz="975" b="1"/>
              <a:t>functionele analyse</a:t>
            </a:r>
          </a:p>
          <a:p>
            <a:pPr marL="214313" indent="-214313">
              <a:buFont typeface="Arial" panose="020B0604020202020204" pitchFamily="34" charset="0"/>
              <a:buChar char="•"/>
            </a:pPr>
            <a:r>
              <a:rPr lang="en-BE" sz="975" b="1"/>
              <a:t>behoefteanalyse</a:t>
            </a:r>
            <a:endParaRPr lang="fr-BE" sz="975" b="1"/>
          </a:p>
        </p:txBody>
      </p:sp>
      <p:sp>
        <p:nvSpPr>
          <p:cNvPr id="13" name="TextBox 12"/>
          <p:cNvSpPr txBox="1"/>
          <p:nvPr/>
        </p:nvSpPr>
        <p:spPr>
          <a:xfrm>
            <a:off x="4282658" y="3553279"/>
            <a:ext cx="2310569"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conceptueel model (bv. EER-diagram)</a:t>
            </a:r>
          </a:p>
          <a:p>
            <a:pPr marL="214313" indent="-214313">
              <a:buFont typeface="Arial" panose="020B0604020202020204" pitchFamily="34" charset="0"/>
              <a:buChar char="•"/>
            </a:pPr>
            <a:r>
              <a:rPr lang="en-BE" sz="975" dirty="0"/>
              <a:t>functionele beschrijving</a:t>
            </a:r>
            <a:endParaRPr lang="fr-BE" sz="975"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(bv. 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a:t>databankmodel-</a:t>
            </a:r>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DF5FD989-0303-7140-8895-8BB67C592B68}"/>
              </a:ext>
            </a:extLst>
          </p:cNvPr>
          <p:cNvSpPr>
            <a:spLocks noGrp="1"/>
          </p:cNvSpPr>
          <p:nvPr>
            <p:ph type="ftr" sz="quarter" idx="11"/>
          </p:nvPr>
        </p:nvSpPr>
        <p:spPr/>
        <p:txBody>
          <a:bodyPr/>
          <a:lstStyle/>
          <a:p>
            <a:r>
              <a:rPr lang="fr-BE"/>
              <a:t>Conceptueel ontwerp - Eerste stappen</a:t>
            </a:r>
          </a:p>
        </p:txBody>
      </p:sp>
      <p:sp>
        <p:nvSpPr>
          <p:cNvPr id="16" name="Slide Number Placeholder 15"/>
          <p:cNvSpPr>
            <a:spLocks noGrp="1"/>
          </p:cNvSpPr>
          <p:nvPr>
            <p:ph type="sldNum" sz="quarter" idx="12"/>
          </p:nvPr>
        </p:nvSpPr>
        <p:spPr/>
        <p:txBody>
          <a:bodyPr/>
          <a:lstStyle/>
          <a:p>
            <a:fld id="{4552FF5A-A0C4-4C40-8618-DBA896236EBF}" type="slidenum">
              <a:rPr lang="fr-BE" smtClean="0"/>
              <a:t>4</a:t>
            </a:fld>
            <a:endParaRPr lang="fr-BE"/>
          </a:p>
        </p:txBody>
      </p:sp>
    </p:spTree>
    <p:extLst>
      <p:ext uri="{BB962C8B-B14F-4D97-AF65-F5344CB8AC3E}">
        <p14:creationId xmlns:p14="http://schemas.microsoft.com/office/powerpoint/2010/main" val="243804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490" y="732234"/>
            <a:ext cx="8230870" cy="5016758"/>
          </a:xfrm>
          <a:prstGeom prst="rect">
            <a:avLst/>
          </a:prstGeom>
          <a:noFill/>
        </p:spPr>
        <p:txBody>
          <a:bodyPr wrap="square" rtlCol="0" anchor="t">
            <a:spAutoFit/>
          </a:bodyPr>
          <a:lstStyle/>
          <a:p>
            <a:r>
              <a:rPr lang="en-BE" sz="2000" dirty="0"/>
              <a:t>Een jeugdvereniging wil een databank opzetten ter ondersteuning van haar ledenadministratie en functioneren. Daarbij moet je rekening houden met de volgende aspecten. Bij de inschrijving krijgt elk lid een uniek lidnummer. Gegevens zoals naam, voornaam, adres (straat, nummer, postcode), geslacht (optioneel) 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sz="2000" dirty="0">
              <a:cs typeface="Calibri"/>
            </a:endParaRPr>
          </a:p>
          <a:p>
            <a:r>
              <a:rPr lang="en-BE" sz="2000"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sz="2000" dirty="0">
              <a:cs typeface="Calibri"/>
            </a:endParaRPr>
          </a:p>
        </p:txBody>
      </p:sp>
      <p:sp>
        <p:nvSpPr>
          <p:cNvPr id="2" name="Footer Placeholder 1">
            <a:extLst>
              <a:ext uri="{FF2B5EF4-FFF2-40B4-BE49-F238E27FC236}">
                <a16:creationId xmlns:a16="http://schemas.microsoft.com/office/drawing/2014/main" id="{1A86B969-2660-1347-86F9-44E2A1EE8386}"/>
              </a:ext>
            </a:extLst>
          </p:cNvPr>
          <p:cNvSpPr>
            <a:spLocks noGrp="1"/>
          </p:cNvSpPr>
          <p:nvPr>
            <p:ph type="ftr" sz="quarter" idx="11"/>
          </p:nvPr>
        </p:nvSpPr>
        <p:spPr/>
        <p:txBody>
          <a:bodyPr/>
          <a:lstStyle/>
          <a:p>
            <a:r>
              <a:rPr lang="fr-BE"/>
              <a:t>Conceptueel ontwerp - Eerste stappen</a:t>
            </a:r>
          </a:p>
        </p:txBody>
      </p:sp>
      <p:sp>
        <p:nvSpPr>
          <p:cNvPr id="4" name="Slide Number Placeholder 3"/>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68041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a:cs typeface="Calibri Light"/>
              </a:rPr>
              <a:t>Conceptueel</a:t>
            </a:r>
            <a:r>
              <a:rPr lang="fr-BE">
                <a:cs typeface="Calibri Light"/>
              </a:rPr>
              <a:t> </a:t>
            </a:r>
            <a:r>
              <a:rPr lang="fr-BE" err="1">
                <a:cs typeface="Calibri Light"/>
              </a:rPr>
              <a:t>ontwerp</a:t>
            </a:r>
          </a:p>
        </p:txBody>
      </p:sp>
      <p:sp>
        <p:nvSpPr>
          <p:cNvPr id="3" name="TextBox 2"/>
          <p:cNvSpPr txBox="1"/>
          <p:nvPr/>
        </p:nvSpPr>
        <p:spPr>
          <a:xfrm>
            <a:off x="3227421" y="2185159"/>
            <a:ext cx="1580946" cy="300082"/>
          </a:xfrm>
          <a:prstGeom prst="rect">
            <a:avLst/>
          </a:prstGeom>
          <a:solidFill>
            <a:schemeClr val="bg1"/>
          </a:solid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49041" cy="392415"/>
          </a:xfrm>
          <a:prstGeom prst="rect">
            <a:avLst/>
          </a:prstGeom>
          <a:noFill/>
        </p:spPr>
        <p:txBody>
          <a:bodyPr wrap="none" rtlCol="0">
            <a:spAutoFit/>
          </a:bodyPr>
          <a:lstStyle/>
          <a:p>
            <a:pPr marL="214313" indent="-214313">
              <a:buFont typeface="Arial" panose="020B0604020202020204" pitchFamily="34" charset="0"/>
              <a:buChar char="•"/>
            </a:pPr>
            <a:r>
              <a:rPr lang="en-BE" sz="975" b="1" dirty="0"/>
              <a:t>conceptueel model (bv. EER-diagram)</a:t>
            </a:r>
          </a:p>
          <a:p>
            <a:pPr marL="214313" indent="-214313">
              <a:buFont typeface="Arial" panose="020B0604020202020204" pitchFamily="34" charset="0"/>
              <a:buChar char="•"/>
            </a:pPr>
            <a:r>
              <a:rPr lang="en-BE" sz="975" b="1" dirty="0"/>
              <a:t>functionele beschrijving</a:t>
            </a:r>
            <a:endParaRPr lang="fr-BE" sz="975" b="1"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(bv. 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a:t>databankmodel-</a:t>
            </a:r>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BC6F851D-6A85-D047-9A39-76E26D4E87C7}"/>
              </a:ext>
            </a:extLst>
          </p:cNvPr>
          <p:cNvSpPr>
            <a:spLocks noGrp="1"/>
          </p:cNvSpPr>
          <p:nvPr>
            <p:ph type="ftr" sz="quarter" idx="11"/>
          </p:nvPr>
        </p:nvSpPr>
        <p:spPr/>
        <p:txBody>
          <a:bodyPr/>
          <a:lstStyle/>
          <a:p>
            <a:r>
              <a:rPr lang="fr-BE"/>
              <a:t>Conceptueel ontwerp - Eerste stappen</a:t>
            </a:r>
          </a:p>
        </p:txBody>
      </p:sp>
      <p:sp>
        <p:nvSpPr>
          <p:cNvPr id="16" name="Slide Number Placeholder 15"/>
          <p:cNvSpPr>
            <a:spLocks noGrp="1"/>
          </p:cNvSpPr>
          <p:nvPr>
            <p:ph type="sldNum" sz="quarter" idx="12"/>
          </p:nvPr>
        </p:nvSpPr>
        <p:spPr/>
        <p:txBody>
          <a:bodyPr/>
          <a:lstStyle/>
          <a:p>
            <a:fld id="{4552FF5A-A0C4-4C40-8618-DBA896236EBF}" type="slidenum">
              <a:rPr lang="fr-BE" smtClean="0"/>
              <a:t>6</a:t>
            </a:fld>
            <a:endParaRPr lang="fr-BE"/>
          </a:p>
        </p:txBody>
      </p:sp>
    </p:spTree>
    <p:extLst>
      <p:ext uri="{BB962C8B-B14F-4D97-AF65-F5344CB8AC3E}">
        <p14:creationId xmlns:p14="http://schemas.microsoft.com/office/powerpoint/2010/main" val="2668740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2.xml><?xml version="1.0" encoding="utf-8"?>
<ds:datastoreItem xmlns:ds="http://schemas.openxmlformats.org/officeDocument/2006/customXml" ds:itemID="{466F1F08-1444-4A47-A1D3-DD481B8857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C3D35A-A2D8-4C5A-B8B0-85E7FDBD6917}">
  <ds:schemaRefs>
    <ds:schemaRef ds:uri="http://schemas.microsoft.com/office/2006/documentManagement/types"/>
    <ds:schemaRef ds:uri="http://purl.org/dc/dcmitype/"/>
    <ds:schemaRef ds:uri="c02701aa-0eb7-4c6e-8685-abb5fa9cf9cd"/>
    <ds:schemaRef ds:uri="http://purl.org/dc/term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0716130-fab4-45d0-8770-d3d3d338b0b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933</TotalTime>
  <Words>530</Words>
  <Application>Microsoft Office PowerPoint</Application>
  <PresentationFormat>On-screen Show (4:3)</PresentationFormat>
  <Paragraphs>91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Databanken</vt:lpstr>
      <vt:lpstr>Probleemstelling</vt:lpstr>
      <vt:lpstr>Het databankontwerpproces</vt:lpstr>
      <vt:lpstr>Informatievergaring</vt:lpstr>
      <vt:lpstr>PowerPoint Presentation</vt:lpstr>
      <vt:lpstr>Conceptueel ontwerp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Mathis Bossuyt</cp:lastModifiedBy>
  <cp:revision>142</cp:revision>
  <cp:lastPrinted>2023-12-31T14:42:21Z</cp:lastPrinted>
  <dcterms:created xsi:type="dcterms:W3CDTF">2019-08-19T14:14:21Z</dcterms:created>
  <dcterms:modified xsi:type="dcterms:W3CDTF">2023-12-31T14:42:23Z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