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56" r:id="rId5"/>
    <p:sldId id="287" r:id="rId6"/>
    <p:sldId id="288" r:id="rId7"/>
    <p:sldId id="289" r:id="rId8"/>
    <p:sldId id="291" r:id="rId9"/>
    <p:sldId id="328" r:id="rId10"/>
    <p:sldId id="353" r:id="rId11"/>
  </p:sldIdLst>
  <p:sldSz cx="9144000" cy="6858000" type="screen4x3"/>
  <p:notesSz cx="987425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37" autoAdjust="0"/>
  </p:normalViewPr>
  <p:slideViewPr>
    <p:cSldViewPr snapToGrid="0">
      <p:cViewPr varScale="1">
        <p:scale>
          <a:sx n="77" d="100"/>
          <a:sy n="77" d="100"/>
        </p:scale>
        <p:origin x="138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4091"/>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5593123" y="1"/>
            <a:ext cx="4278842" cy="344091"/>
          </a:xfrm>
          <a:prstGeom prst="rect">
            <a:avLst/>
          </a:prstGeom>
        </p:spPr>
        <p:txBody>
          <a:bodyPr vert="horz" lIns="91440" tIns="45720" rIns="91440" bIns="45720" rtlCol="0"/>
          <a:lstStyle>
            <a:lvl1pPr algn="r">
              <a:defRPr sz="1200"/>
            </a:lvl1pPr>
          </a:lstStyle>
          <a:p>
            <a:fld id="{4CB81572-0501-4B64-A79C-38FB8B090773}" type="datetimeFigureOut">
              <a:rPr lang="fr-BE" smtClean="0"/>
              <a:t>31-12-23</a:t>
            </a:fld>
            <a:endParaRPr lang="fr-BE"/>
          </a:p>
        </p:txBody>
      </p:sp>
      <p:sp>
        <p:nvSpPr>
          <p:cNvPr id="4" name="Slide Image Placeholder 3"/>
          <p:cNvSpPr>
            <a:spLocks noGrp="1" noRot="1" noChangeAspect="1"/>
          </p:cNvSpPr>
          <p:nvPr>
            <p:ph type="sldImg" idx="2"/>
          </p:nvPr>
        </p:nvSpPr>
        <p:spPr>
          <a:xfrm>
            <a:off x="3394075" y="857250"/>
            <a:ext cx="3086100" cy="2314575"/>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987425" y="3300412"/>
            <a:ext cx="78994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6513910"/>
            <a:ext cx="4278842" cy="344090"/>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5593123" y="6513910"/>
            <a:ext cx="4278842" cy="344090"/>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Voorbeeld van het resultaat</a:t>
            </a:r>
            <a:r>
              <a:rPr lang="en-BE" baseline="0"/>
              <a:t> van de</a:t>
            </a:r>
            <a:r>
              <a:rPr lang="en-BE"/>
              <a:t> informatievergaringsfase</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190922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Tijdens het</a:t>
            </a:r>
            <a:r>
              <a:rPr lang="en-BE" baseline="0"/>
              <a:t> conceptuele ontwerp: abstractie van de vereisten door middel van een EER-diagram dat onafhankelijk is van een databasemodel.</a:t>
            </a:r>
          </a:p>
          <a:p>
            <a:r>
              <a:rPr lang="en-BE" baseline="0"/>
              <a:t>Zo weinig mogelijk, liefst geen, informatie verloren laten gaan.</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233208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Hoe bouw</a:t>
            </a:r>
            <a:r>
              <a:rPr lang="en-BE" baseline="0"/>
              <a:t> je een ER-diagram op (eenvoudig)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231891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dirty="0"/>
              <a:t>Entiteiten</a:t>
            </a:r>
            <a:r>
              <a:rPr lang="en-BE" baseline="0" dirty="0"/>
              <a:t> zijn bepaalde zaken (personen, dingen,...) die bestaan in de echte wereld.</a:t>
            </a:r>
          </a:p>
          <a:p>
            <a:r>
              <a:rPr lang="en-BE" baseline="0" dirty="0"/>
              <a:t>Entiteiten met dezelfde kenmerken worden gegroepeerd onder een entiteittype</a:t>
            </a:r>
          </a:p>
          <a:p>
            <a:r>
              <a:rPr lang="en-BE" baseline="0" dirty="0"/>
              <a:t>Elk entiteittype heeft een vaste verzameling attributen</a:t>
            </a:r>
          </a:p>
          <a:p>
            <a:r>
              <a:rPr lang="en-BE" baseline="0" dirty="0"/>
              <a:t>Attributen zijn de eigenschappen van een entiteittype die een vaste set aan </a:t>
            </a:r>
            <a:r>
              <a:rPr lang="en-BE" baseline="0"/>
              <a:t>waarden aannemen</a:t>
            </a:r>
            <a:endParaRPr lang="en-BE" baseline="0" dirty="0"/>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86126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Hoe bouw</a:t>
            </a:r>
            <a:r>
              <a:rPr lang="en-BE" baseline="0"/>
              <a:t> je een ER-diagram op (eenvoudig)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1696207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Toevoeging</a:t>
            </a:r>
            <a:r>
              <a:rPr lang="en-BE" baseline="0"/>
              <a:t> entiteittype groep</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213260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95B8D3-95A6-4D04-934C-934025E773F4}"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Entiteittypes</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35C7F3-9C87-4C2E-B001-1E6B44BE9D1A}"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Entiteittypes</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2A9228-86AE-4D61-B328-DC58C8F319E8}"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Entiteittypes</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45C87-3CE0-49A9-91D1-42EA9CF291ED}"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Entiteittypes</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BEDD6-6D48-4FDA-B3C2-1299DF688A1F}"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Entiteittypes</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888513-28FE-47CC-A43D-07077FD7521E}"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Entiteittypes</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1E99F7-D339-4E6E-979B-52EBB082834D}" type="datetime1">
              <a:rPr lang="en-US" smtClean="0"/>
              <a:t>12/31/2023</a:t>
            </a:fld>
            <a:endParaRPr lang="fr-BE"/>
          </a:p>
        </p:txBody>
      </p:sp>
      <p:sp>
        <p:nvSpPr>
          <p:cNvPr id="8" name="Footer Placeholder 7"/>
          <p:cNvSpPr>
            <a:spLocks noGrp="1"/>
          </p:cNvSpPr>
          <p:nvPr>
            <p:ph type="ftr" sz="quarter" idx="11"/>
          </p:nvPr>
        </p:nvSpPr>
        <p:spPr/>
        <p:txBody>
          <a:bodyPr/>
          <a:lstStyle/>
          <a:p>
            <a:r>
              <a:rPr lang="fr-BE"/>
              <a:t>Conceptueel ontwerp - Entiteittypes</a:t>
            </a:r>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D5C43A-D658-4E8F-92D6-BD39FBC27A95}" type="datetime1">
              <a:rPr lang="en-US" smtClean="0"/>
              <a:t>12/31/2023</a:t>
            </a:fld>
            <a:endParaRPr lang="fr-BE"/>
          </a:p>
        </p:txBody>
      </p:sp>
      <p:sp>
        <p:nvSpPr>
          <p:cNvPr id="4" name="Footer Placeholder 3"/>
          <p:cNvSpPr>
            <a:spLocks noGrp="1"/>
          </p:cNvSpPr>
          <p:nvPr>
            <p:ph type="ftr" sz="quarter" idx="11"/>
          </p:nvPr>
        </p:nvSpPr>
        <p:spPr/>
        <p:txBody>
          <a:bodyPr/>
          <a:lstStyle/>
          <a:p>
            <a:r>
              <a:rPr lang="fr-BE"/>
              <a:t>Conceptueel ontwerp - Entiteittypes</a:t>
            </a:r>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6AC80-8CAD-4FE5-9853-16FE759E10F6}" type="datetime1">
              <a:rPr lang="en-US" smtClean="0"/>
              <a:t>12/31/2023</a:t>
            </a:fld>
            <a:endParaRPr lang="fr-BE"/>
          </a:p>
        </p:txBody>
      </p:sp>
      <p:sp>
        <p:nvSpPr>
          <p:cNvPr id="3" name="Footer Placeholder 2"/>
          <p:cNvSpPr>
            <a:spLocks noGrp="1"/>
          </p:cNvSpPr>
          <p:nvPr>
            <p:ph type="ftr" sz="quarter" idx="11"/>
          </p:nvPr>
        </p:nvSpPr>
        <p:spPr/>
        <p:txBody>
          <a:bodyPr/>
          <a:lstStyle/>
          <a:p>
            <a:r>
              <a:rPr lang="fr-BE"/>
              <a:t>Conceptueel ontwerp - Entiteittypes</a:t>
            </a:r>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23CFF2-49DE-4E80-99A2-446999A2E8C5}"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Entiteittypes</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6A7A0F-1884-47DA-8687-9CCB11B39678}"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Entiteittypes</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829A8-D1F2-4C27-8931-3A44956610DE}" type="datetime1">
              <a:rPr lang="en-US" smtClean="0"/>
              <a:t>12/31/2023</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a:t>Conceptueel ontwerp - Entiteittypes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a:t>Databanken</a:t>
            </a:r>
            <a:endParaRPr lang="fr-BE"/>
          </a:p>
        </p:txBody>
      </p:sp>
      <p:sp>
        <p:nvSpPr>
          <p:cNvPr id="3" name="Subtitle 2"/>
          <p:cNvSpPr>
            <a:spLocks noGrp="1"/>
          </p:cNvSpPr>
          <p:nvPr>
            <p:ph type="subTitle" idx="1"/>
          </p:nvPr>
        </p:nvSpPr>
        <p:spPr/>
        <p:txBody>
          <a:bodyPr/>
          <a:lstStyle/>
          <a:p>
            <a:r>
              <a:rPr lang="en-BE" dirty="0"/>
              <a:t>Conceptueel ontwerp </a:t>
            </a:r>
            <a:r>
              <a:rPr lang="en-BE"/>
              <a:t>- Entiteittypes</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a:t>Conceptueel ontwerp - Entiteittypes</a:t>
            </a:r>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8490" y="732234"/>
            <a:ext cx="8230870" cy="5016758"/>
          </a:xfrm>
          <a:prstGeom prst="rect">
            <a:avLst/>
          </a:prstGeom>
          <a:noFill/>
        </p:spPr>
        <p:txBody>
          <a:bodyPr wrap="square" rtlCol="0" anchor="t">
            <a:spAutoFit/>
          </a:bodyPr>
          <a:lstStyle/>
          <a:p>
            <a:r>
              <a:rPr lang="en-BE" sz="2000" dirty="0"/>
              <a:t>Een jeugdvereniging wil een databank opzetten ter ondersteuning van haar ledenadministratie en functioneren. Daarbij moet je rekening houden met de volgende aspecten. Bij de inschrijving krijgt elk lid een uniek lidnummer. Gegevens zoals naam, voornaam, adres (straat, nummer, postcode), geslacht (optioneel) en geboortedatum worden geregistreerd.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sz="2000" dirty="0">
              <a:cs typeface="Calibri"/>
            </a:endParaRPr>
          </a:p>
          <a:p>
            <a:r>
              <a:rPr lang="en-BE" sz="2000" dirty="0"/>
              <a:t>Er worden allerhande activiteiten georganiseerd voor de leden. Een 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sz="2000" dirty="0">
              <a:cs typeface="Calibri"/>
            </a:endParaRPr>
          </a:p>
        </p:txBody>
      </p:sp>
      <p:sp>
        <p:nvSpPr>
          <p:cNvPr id="2" name="Footer Placeholder 1">
            <a:extLst>
              <a:ext uri="{FF2B5EF4-FFF2-40B4-BE49-F238E27FC236}">
                <a16:creationId xmlns:a16="http://schemas.microsoft.com/office/drawing/2014/main" id="{1A86B969-2660-1347-86F9-44E2A1EE8386}"/>
              </a:ext>
            </a:extLst>
          </p:cNvPr>
          <p:cNvSpPr>
            <a:spLocks noGrp="1"/>
          </p:cNvSpPr>
          <p:nvPr>
            <p:ph type="ftr" sz="quarter" idx="11"/>
          </p:nvPr>
        </p:nvSpPr>
        <p:spPr/>
        <p:txBody>
          <a:bodyPr/>
          <a:lstStyle/>
          <a:p>
            <a:r>
              <a:rPr lang="fr-BE"/>
              <a:t>Conceptueel ontwerp - Entiteittypes</a:t>
            </a:r>
          </a:p>
        </p:txBody>
      </p:sp>
      <p:sp>
        <p:nvSpPr>
          <p:cNvPr id="4" name="Slide Number Placeholder 3"/>
          <p:cNvSpPr>
            <a:spLocks noGrp="1"/>
          </p:cNvSpPr>
          <p:nvPr>
            <p:ph type="sldNum" sz="quarter" idx="12"/>
          </p:nvPr>
        </p:nvSpPr>
        <p:spPr/>
        <p:txBody>
          <a:bodyPr/>
          <a:lstStyle/>
          <a:p>
            <a:fld id="{4552FF5A-A0C4-4C40-8618-DBA896236EBF}" type="slidenum">
              <a:rPr lang="fr-BE" smtClean="0"/>
              <a:t>2</a:t>
            </a:fld>
            <a:endParaRPr lang="fr-BE"/>
          </a:p>
        </p:txBody>
      </p:sp>
    </p:spTree>
    <p:extLst>
      <p:ext uri="{BB962C8B-B14F-4D97-AF65-F5344CB8AC3E}">
        <p14:creationId xmlns:p14="http://schemas.microsoft.com/office/powerpoint/2010/main" val="68041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a:cs typeface="Calibri Light"/>
              </a:rPr>
              <a:t>Conceptueel</a:t>
            </a:r>
            <a:r>
              <a:rPr lang="fr-BE">
                <a:cs typeface="Calibri Light"/>
              </a:rPr>
              <a:t> </a:t>
            </a:r>
            <a:r>
              <a:rPr lang="fr-BE" err="1">
                <a:cs typeface="Calibri Light"/>
              </a:rPr>
              <a:t>ontwerp</a:t>
            </a:r>
          </a:p>
        </p:txBody>
      </p:sp>
      <p:sp>
        <p:nvSpPr>
          <p:cNvPr id="3" name="TextBox 2"/>
          <p:cNvSpPr txBox="1"/>
          <p:nvPr/>
        </p:nvSpPr>
        <p:spPr>
          <a:xfrm>
            <a:off x="3227421" y="2185159"/>
            <a:ext cx="1580946" cy="300082"/>
          </a:xfrm>
          <a:prstGeom prst="rect">
            <a:avLst/>
          </a:prstGeom>
          <a:solidFill>
            <a:schemeClr val="bg1"/>
          </a:solidFill>
          <a:ln w="12700">
            <a:solidFill>
              <a:schemeClr val="bg1">
                <a:lumMod val="65000"/>
              </a:schemeClr>
            </a:solidFill>
          </a:ln>
        </p:spPr>
        <p:txBody>
          <a:bodyPr wrap="none" rtlCol="0">
            <a:spAutoFit/>
          </a:bodyPr>
          <a:lstStyle/>
          <a:p>
            <a:r>
              <a:rPr lang="en-BE" sz="1350"/>
              <a:t>Informatievergaring</a:t>
            </a:r>
            <a:endParaRPr lang="fr-BE" sz="1350"/>
          </a:p>
        </p:txBody>
      </p:sp>
      <p:sp>
        <p:nvSpPr>
          <p:cNvPr id="4" name="TextBox 3"/>
          <p:cNvSpPr txBox="1"/>
          <p:nvPr/>
        </p:nvSpPr>
        <p:spPr>
          <a:xfrm>
            <a:off x="3160263" y="3128017"/>
            <a:ext cx="1711622" cy="300082"/>
          </a:xfrm>
          <a:prstGeom prst="rect">
            <a:avLst/>
          </a:prstGeom>
          <a:solidFill>
            <a:schemeClr val="bg1">
              <a:lumMod val="65000"/>
            </a:schemeClr>
          </a:solidFill>
          <a:ln w="12700">
            <a:solidFill>
              <a:schemeClr val="bg1">
                <a:lumMod val="65000"/>
              </a:schemeClr>
            </a:solidFill>
          </a:ln>
        </p:spPr>
        <p:txBody>
          <a:bodyPr wrap="none" rtlCol="0">
            <a:spAutoFit/>
          </a:bodyPr>
          <a:lstStyle/>
          <a:p>
            <a:r>
              <a:rPr lang="en-BE" sz="1350"/>
              <a:t>Conceptueel ontwerp</a:t>
            </a:r>
            <a:endParaRPr lang="fr-BE" sz="1350"/>
          </a:p>
        </p:txBody>
      </p:sp>
      <p:sp>
        <p:nvSpPr>
          <p:cNvPr id="5" name="TextBox 4"/>
          <p:cNvSpPr txBox="1"/>
          <p:nvPr/>
        </p:nvSpPr>
        <p:spPr>
          <a:xfrm>
            <a:off x="3345025" y="4070874"/>
            <a:ext cx="1340495" cy="300082"/>
          </a:xfrm>
          <a:prstGeom prst="rect">
            <a:avLst/>
          </a:prstGeom>
          <a:noFill/>
          <a:ln w="12700">
            <a:solidFill>
              <a:schemeClr val="bg1">
                <a:lumMod val="65000"/>
              </a:schemeClr>
            </a:solidFill>
          </a:ln>
        </p:spPr>
        <p:txBody>
          <a:bodyPr wrap="none" rtlCol="0">
            <a:spAutoFit/>
          </a:bodyPr>
          <a:lstStyle/>
          <a:p>
            <a:r>
              <a:rPr lang="en-BE" sz="1350"/>
              <a:t>Logisch ontwerp</a:t>
            </a:r>
            <a:endParaRPr lang="fr-BE" sz="1350"/>
          </a:p>
        </p:txBody>
      </p:sp>
      <p:sp>
        <p:nvSpPr>
          <p:cNvPr id="6" name="TextBox 5"/>
          <p:cNvSpPr txBox="1"/>
          <p:nvPr/>
        </p:nvSpPr>
        <p:spPr>
          <a:xfrm>
            <a:off x="3349809" y="5013731"/>
            <a:ext cx="1333314" cy="300082"/>
          </a:xfrm>
          <a:prstGeom prst="rect">
            <a:avLst/>
          </a:prstGeom>
          <a:noFill/>
          <a:ln w="12700">
            <a:solidFill>
              <a:schemeClr val="bg1">
                <a:lumMod val="65000"/>
              </a:schemeClr>
            </a:solidFill>
          </a:ln>
        </p:spPr>
        <p:txBody>
          <a:bodyPr wrap="none" rtlCol="0">
            <a:spAutoFit/>
          </a:bodyPr>
          <a:lstStyle/>
          <a:p>
            <a:r>
              <a:rPr lang="en-BE" sz="1350"/>
              <a:t>Fysieke ontwerp</a:t>
            </a:r>
            <a:endParaRPr lang="fr-BE" sz="1350"/>
          </a:p>
        </p:txBody>
      </p:sp>
      <p:sp>
        <p:nvSpPr>
          <p:cNvPr id="8" name="Down Arrow 7"/>
          <p:cNvSpPr/>
          <p:nvPr/>
        </p:nvSpPr>
        <p:spPr>
          <a:xfrm>
            <a:off x="3885456" y="2485240"/>
            <a:ext cx="214684"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9" name="Down Arrow 8"/>
          <p:cNvSpPr/>
          <p:nvPr/>
        </p:nvSpPr>
        <p:spPr>
          <a:xfrm>
            <a:off x="3885454" y="3428098"/>
            <a:ext cx="214685"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0" name="Down Arrow 9"/>
          <p:cNvSpPr/>
          <p:nvPr/>
        </p:nvSpPr>
        <p:spPr>
          <a:xfrm>
            <a:off x="3885454" y="4370956"/>
            <a:ext cx="214685" cy="642776"/>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1" name="Down Arrow 10"/>
          <p:cNvSpPr/>
          <p:nvPr/>
        </p:nvSpPr>
        <p:spPr>
          <a:xfrm>
            <a:off x="3885454" y="5313813"/>
            <a:ext cx="214685" cy="365777"/>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2" name="TextBox 11"/>
          <p:cNvSpPr txBox="1"/>
          <p:nvPr/>
        </p:nvSpPr>
        <p:spPr>
          <a:xfrm>
            <a:off x="4282658" y="2535401"/>
            <a:ext cx="1390445" cy="542456"/>
          </a:xfrm>
          <a:prstGeom prst="rect">
            <a:avLst/>
          </a:prstGeom>
          <a:noFill/>
        </p:spPr>
        <p:txBody>
          <a:bodyPr wrap="none" rtlCol="0">
            <a:spAutoFit/>
          </a:bodyPr>
          <a:lstStyle/>
          <a:p>
            <a:pPr marL="214313" indent="-214313">
              <a:buFont typeface="Arial" panose="020B0604020202020204" pitchFamily="34" charset="0"/>
              <a:buChar char="•"/>
            </a:pPr>
            <a:r>
              <a:rPr lang="en-BE" sz="975"/>
              <a:t>domeinanalyse</a:t>
            </a:r>
          </a:p>
          <a:p>
            <a:pPr marL="214313" indent="-214313">
              <a:buFont typeface="Arial" panose="020B0604020202020204" pitchFamily="34" charset="0"/>
              <a:buChar char="•"/>
            </a:pPr>
            <a:r>
              <a:rPr lang="en-BE" sz="975"/>
              <a:t>functionele analyse</a:t>
            </a:r>
          </a:p>
          <a:p>
            <a:pPr marL="214313" indent="-214313">
              <a:buFont typeface="Arial" panose="020B0604020202020204" pitchFamily="34" charset="0"/>
              <a:buChar char="•"/>
            </a:pPr>
            <a:r>
              <a:rPr lang="en-BE" sz="975"/>
              <a:t>behoefteanalyse</a:t>
            </a:r>
            <a:endParaRPr lang="fr-BE" sz="975"/>
          </a:p>
        </p:txBody>
      </p:sp>
      <p:sp>
        <p:nvSpPr>
          <p:cNvPr id="13" name="TextBox 12"/>
          <p:cNvSpPr txBox="1"/>
          <p:nvPr/>
        </p:nvSpPr>
        <p:spPr>
          <a:xfrm>
            <a:off x="4282658" y="3553279"/>
            <a:ext cx="2349041" cy="392415"/>
          </a:xfrm>
          <a:prstGeom prst="rect">
            <a:avLst/>
          </a:prstGeom>
          <a:noFill/>
        </p:spPr>
        <p:txBody>
          <a:bodyPr wrap="none" rtlCol="0">
            <a:spAutoFit/>
          </a:bodyPr>
          <a:lstStyle/>
          <a:p>
            <a:pPr marL="214313" indent="-214313">
              <a:buFont typeface="Arial" panose="020B0604020202020204" pitchFamily="34" charset="0"/>
              <a:buChar char="•"/>
            </a:pPr>
            <a:r>
              <a:rPr lang="en-BE" sz="975" b="1" dirty="0"/>
              <a:t>conceptueel model (bv. EER-diagram)</a:t>
            </a:r>
          </a:p>
          <a:p>
            <a:pPr marL="214313" indent="-214313">
              <a:buFont typeface="Arial" panose="020B0604020202020204" pitchFamily="34" charset="0"/>
              <a:buChar char="•"/>
            </a:pPr>
            <a:r>
              <a:rPr lang="en-BE" sz="975" b="1" dirty="0"/>
              <a:t>functionele beschrijving</a:t>
            </a:r>
            <a:endParaRPr lang="fr-BE" sz="975" b="1" dirty="0"/>
          </a:p>
        </p:txBody>
      </p:sp>
      <p:sp>
        <p:nvSpPr>
          <p:cNvPr id="14" name="TextBox 13"/>
          <p:cNvSpPr txBox="1"/>
          <p:nvPr/>
        </p:nvSpPr>
        <p:spPr>
          <a:xfrm>
            <a:off x="4282657" y="4496137"/>
            <a:ext cx="2482090"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logisch databankschema (bv. relationeel)</a:t>
            </a:r>
          </a:p>
          <a:p>
            <a:pPr marL="214313" indent="-214313">
              <a:buFont typeface="Arial" panose="020B0604020202020204" pitchFamily="34" charset="0"/>
              <a:buChar char="•"/>
            </a:pPr>
            <a:r>
              <a:rPr lang="en-BE" sz="975" dirty="0"/>
              <a:t>gedragsspecificaties</a:t>
            </a:r>
            <a:endParaRPr lang="fr-BE" sz="975" dirty="0"/>
          </a:p>
        </p:txBody>
      </p:sp>
      <p:sp>
        <p:nvSpPr>
          <p:cNvPr id="15" name="TextBox 14"/>
          <p:cNvSpPr txBox="1"/>
          <p:nvPr/>
        </p:nvSpPr>
        <p:spPr>
          <a:xfrm>
            <a:off x="4282658" y="5350624"/>
            <a:ext cx="1739900" cy="392415"/>
          </a:xfrm>
          <a:prstGeom prst="rect">
            <a:avLst/>
          </a:prstGeom>
          <a:noFill/>
        </p:spPr>
        <p:txBody>
          <a:bodyPr wrap="none" rtlCol="0">
            <a:spAutoFit/>
          </a:bodyPr>
          <a:lstStyle/>
          <a:p>
            <a:pPr marL="214313" indent="-214313">
              <a:buFont typeface="Arial" panose="020B0604020202020204" pitchFamily="34" charset="0"/>
              <a:buChar char="•"/>
            </a:pPr>
            <a:r>
              <a:rPr lang="en-BE" sz="975"/>
              <a:t>DDL-scripts</a:t>
            </a:r>
          </a:p>
          <a:p>
            <a:pPr marL="214313" indent="-214313">
              <a:buFont typeface="Arial" panose="020B0604020202020204" pitchFamily="34" charset="0"/>
              <a:buChar char="•"/>
            </a:pPr>
            <a:r>
              <a:rPr lang="en-BE" sz="975"/>
              <a:t>Implementatie van gedrag</a:t>
            </a:r>
            <a:endParaRPr lang="fr-BE" sz="975"/>
          </a:p>
        </p:txBody>
      </p:sp>
      <p:cxnSp>
        <p:nvCxnSpPr>
          <p:cNvPr id="17" name="Straight Connector 16"/>
          <p:cNvCxnSpPr/>
          <p:nvPr/>
        </p:nvCxnSpPr>
        <p:spPr>
          <a:xfrm>
            <a:off x="727545" y="4070874"/>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727544" y="5013731"/>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flipV="1">
            <a:off x="685799" y="3468583"/>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685799" y="4411441"/>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727544" y="3689950"/>
            <a:ext cx="1018227" cy="392415"/>
          </a:xfrm>
          <a:prstGeom prst="rect">
            <a:avLst/>
          </a:prstGeom>
          <a:noFill/>
        </p:spPr>
        <p:txBody>
          <a:bodyPr wrap="none" rtlCol="0">
            <a:spAutoFit/>
          </a:bodyPr>
          <a:lstStyle/>
          <a:p>
            <a:r>
              <a:rPr lang="en-BE" sz="975" dirty="0"/>
              <a:t>databankmodel-</a:t>
            </a:r>
          </a:p>
          <a:p>
            <a:r>
              <a:rPr lang="en-BE" sz="975" dirty="0"/>
              <a:t>onafhankelijk</a:t>
            </a:r>
            <a:endParaRPr lang="fr-BE" sz="975" dirty="0"/>
          </a:p>
        </p:txBody>
      </p:sp>
      <p:sp>
        <p:nvSpPr>
          <p:cNvPr id="26" name="TextBox 25"/>
          <p:cNvSpPr txBox="1"/>
          <p:nvPr/>
        </p:nvSpPr>
        <p:spPr>
          <a:xfrm>
            <a:off x="685800" y="4644400"/>
            <a:ext cx="867545" cy="392415"/>
          </a:xfrm>
          <a:prstGeom prst="rect">
            <a:avLst/>
          </a:prstGeom>
          <a:noFill/>
        </p:spPr>
        <p:txBody>
          <a:bodyPr wrap="none" rtlCol="0">
            <a:spAutoFit/>
          </a:bodyPr>
          <a:lstStyle/>
          <a:p>
            <a:r>
              <a:rPr lang="en-BE" sz="975"/>
              <a:t>dbms-</a:t>
            </a:r>
          </a:p>
          <a:p>
            <a:r>
              <a:rPr lang="en-BE" sz="975"/>
              <a:t>onafhankelijk</a:t>
            </a:r>
          </a:p>
        </p:txBody>
      </p:sp>
      <p:sp>
        <p:nvSpPr>
          <p:cNvPr id="7" name="Footer Placeholder 6">
            <a:extLst>
              <a:ext uri="{FF2B5EF4-FFF2-40B4-BE49-F238E27FC236}">
                <a16:creationId xmlns:a16="http://schemas.microsoft.com/office/drawing/2014/main" id="{BC6F851D-6A85-D047-9A39-76E26D4E87C7}"/>
              </a:ext>
            </a:extLst>
          </p:cNvPr>
          <p:cNvSpPr>
            <a:spLocks noGrp="1"/>
          </p:cNvSpPr>
          <p:nvPr>
            <p:ph type="ftr" sz="quarter" idx="11"/>
          </p:nvPr>
        </p:nvSpPr>
        <p:spPr/>
        <p:txBody>
          <a:bodyPr/>
          <a:lstStyle/>
          <a:p>
            <a:r>
              <a:rPr lang="fr-BE"/>
              <a:t>Conceptueel ontwerp - Entiteittypes</a:t>
            </a:r>
          </a:p>
        </p:txBody>
      </p:sp>
      <p:sp>
        <p:nvSpPr>
          <p:cNvPr id="16" name="Slide Number Placeholder 15"/>
          <p:cNvSpPr>
            <a:spLocks noGrp="1"/>
          </p:cNvSpPr>
          <p:nvPr>
            <p:ph type="sldNum" sz="quarter" idx="12"/>
          </p:nvPr>
        </p:nvSpPr>
        <p:spPr/>
        <p:txBody>
          <a:bodyPr/>
          <a:lstStyle/>
          <a:p>
            <a:fld id="{4552FF5A-A0C4-4C40-8618-DBA896236EBF}" type="slidenum">
              <a:rPr lang="fr-BE" smtClean="0"/>
              <a:t>3</a:t>
            </a:fld>
            <a:endParaRPr lang="fr-BE"/>
          </a:p>
        </p:txBody>
      </p:sp>
    </p:spTree>
    <p:extLst>
      <p:ext uri="{BB962C8B-B14F-4D97-AF65-F5344CB8AC3E}">
        <p14:creationId xmlns:p14="http://schemas.microsoft.com/office/powerpoint/2010/main" val="266874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06003" y="692892"/>
            <a:ext cx="2522552" cy="853254"/>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gegevens die je moet opslaan</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a:t>Conceptueel ontwerp - Entiteittypes</a:t>
            </a:r>
          </a:p>
        </p:txBody>
      </p:sp>
      <p:sp>
        <p:nvSpPr>
          <p:cNvPr id="5" name="Slide Number Placeholder 4"/>
          <p:cNvSpPr>
            <a:spLocks noGrp="1"/>
          </p:cNvSpPr>
          <p:nvPr>
            <p:ph type="sldNum" sz="quarter" idx="12"/>
          </p:nvPr>
        </p:nvSpPr>
        <p:spPr/>
        <p:txBody>
          <a:bodyPr/>
          <a:lstStyle/>
          <a:p>
            <a:fld id="{4552FF5A-A0C4-4C40-8618-DBA896236EBF}" type="slidenum">
              <a:rPr lang="fr-BE" smtClean="0"/>
              <a:t>4</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databank opzetten ter ondersteuning van haar ledenadministratie en functioneren. Daarbij moet je rekening houden met de volgende aspecten. </a:t>
            </a:r>
            <a:r>
              <a:rPr lang="en-BE" dirty="0">
                <a:solidFill>
                  <a:srgbClr val="FF0000"/>
                </a:solidFill>
              </a:rPr>
              <a:t>Bij de inschrijving krijgt elk lid een uniek lidnummer. Gegevens zoals naam, voornaam, adres (straat, nummer, postcode), geslacht (optioneel) en geboortedatum worden geregistreerd.</a:t>
            </a:r>
            <a:r>
              <a:rPr lang="en-BE" dirty="0"/>
              <a:t>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dirty="0">
              <a:cs typeface="Calibri"/>
            </a:endParaRPr>
          </a:p>
          <a:p>
            <a:r>
              <a:rPr lang="en-BE" dirty="0"/>
              <a:t>Er worden allerhande activiteiten georganiseerd voor de leden. Een 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dirty="0">
              <a:cs typeface="Calibri"/>
            </a:endParaRPr>
          </a:p>
        </p:txBody>
      </p:sp>
    </p:spTree>
    <p:extLst>
      <p:ext uri="{BB962C8B-B14F-4D97-AF65-F5344CB8AC3E}">
        <p14:creationId xmlns:p14="http://schemas.microsoft.com/office/powerpoint/2010/main" val="429249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80846" y="3299729"/>
            <a:ext cx="1339793" cy="323165"/>
          </a:xfrm>
          <a:prstGeom prst="rect">
            <a:avLst/>
          </a:prstGeom>
          <a:solidFill>
            <a:srgbClr val="00B050"/>
          </a:solid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2136418" y="2305884"/>
            <a:ext cx="1617343" cy="376455"/>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8" name="Oval 7"/>
          <p:cNvSpPr/>
          <p:nvPr/>
        </p:nvSpPr>
        <p:spPr>
          <a:xfrm>
            <a:off x="3837001" y="2305884"/>
            <a:ext cx="1393964" cy="348603"/>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9" name="Oval 8"/>
          <p:cNvSpPr/>
          <p:nvPr/>
        </p:nvSpPr>
        <p:spPr>
          <a:xfrm>
            <a:off x="5439188" y="2524177"/>
            <a:ext cx="1018762" cy="3481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10" name="Oval 9"/>
          <p:cNvSpPr/>
          <p:nvPr/>
        </p:nvSpPr>
        <p:spPr>
          <a:xfrm>
            <a:off x="5766376" y="3317755"/>
            <a:ext cx="959544" cy="3211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5639958" y="4095566"/>
            <a:ext cx="1319641" cy="40643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3573194" y="4218741"/>
            <a:ext cx="1273125" cy="3698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898760" y="4034738"/>
            <a:ext cx="1235206" cy="4153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14" name="Oval 13"/>
          <p:cNvSpPr/>
          <p:nvPr/>
        </p:nvSpPr>
        <p:spPr>
          <a:xfrm>
            <a:off x="1448137" y="3138232"/>
            <a:ext cx="1985530" cy="35904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16" name="Straight Connector 15"/>
          <p:cNvCxnSpPr>
            <a:cxnSpLocks/>
            <a:stCxn id="7" idx="5"/>
            <a:endCxn id="5" idx="0"/>
          </p:cNvCxnSpPr>
          <p:nvPr/>
        </p:nvCxnSpPr>
        <p:spPr>
          <a:xfrm>
            <a:off x="3516907" y="2627208"/>
            <a:ext cx="933836" cy="67252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cxnSpLocks/>
            <a:stCxn id="8" idx="4"/>
            <a:endCxn id="5" idx="0"/>
          </p:cNvCxnSpPr>
          <p:nvPr/>
        </p:nvCxnSpPr>
        <p:spPr>
          <a:xfrm flipH="1">
            <a:off x="4450743" y="2654487"/>
            <a:ext cx="83240" cy="64524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cxnSpLocks/>
            <a:stCxn id="9" idx="3"/>
            <a:endCxn id="5" idx="0"/>
          </p:cNvCxnSpPr>
          <p:nvPr/>
        </p:nvCxnSpPr>
        <p:spPr>
          <a:xfrm flipH="1">
            <a:off x="4450743" y="2821356"/>
            <a:ext cx="1137639" cy="47837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cxnSpLocks/>
            <a:stCxn id="10" idx="2"/>
            <a:endCxn id="5" idx="3"/>
          </p:cNvCxnSpPr>
          <p:nvPr/>
        </p:nvCxnSpPr>
        <p:spPr>
          <a:xfrm flipH="1" flipV="1">
            <a:off x="5120639" y="3461312"/>
            <a:ext cx="645737" cy="17021"/>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cxnSpLocks/>
            <a:stCxn id="11" idx="1"/>
            <a:endCxn id="5" idx="2"/>
          </p:cNvCxnSpPr>
          <p:nvPr/>
        </p:nvCxnSpPr>
        <p:spPr>
          <a:xfrm flipH="1" flipV="1">
            <a:off x="4450743" y="3622894"/>
            <a:ext cx="1382472" cy="53219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cxnSpLocks/>
            <a:stCxn id="12" idx="0"/>
            <a:endCxn id="5" idx="2"/>
          </p:cNvCxnSpPr>
          <p:nvPr/>
        </p:nvCxnSpPr>
        <p:spPr>
          <a:xfrm flipV="1">
            <a:off x="4209757" y="3622894"/>
            <a:ext cx="240986" cy="59584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cxnSpLocks/>
            <a:stCxn id="13" idx="7"/>
            <a:endCxn id="5" idx="2"/>
          </p:cNvCxnSpPr>
          <p:nvPr/>
        </p:nvCxnSpPr>
        <p:spPr>
          <a:xfrm flipV="1">
            <a:off x="2953074" y="3622894"/>
            <a:ext cx="1497669" cy="472672"/>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cxnSpLocks/>
            <a:stCxn id="14" idx="6"/>
            <a:endCxn id="5" idx="1"/>
          </p:cNvCxnSpPr>
          <p:nvPr/>
        </p:nvCxnSpPr>
        <p:spPr>
          <a:xfrm>
            <a:off x="3433667" y="3317755"/>
            <a:ext cx="347179" cy="143557"/>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527744" y="1106106"/>
            <a:ext cx="1710981" cy="477054"/>
          </a:xfrm>
          <a:prstGeom prst="rect">
            <a:avLst/>
          </a:prstGeom>
          <a:noFill/>
        </p:spPr>
        <p:txBody>
          <a:bodyPr wrap="none" rtlCol="0">
            <a:spAutoFit/>
          </a:bodyPr>
          <a:lstStyle/>
          <a:p>
            <a:r>
              <a:rPr lang="en-BE" sz="2500">
                <a:solidFill>
                  <a:srgbClr val="00B050"/>
                </a:solidFill>
              </a:rPr>
              <a:t>Entiteittype</a:t>
            </a:r>
            <a:endParaRPr lang="fr-BE" sz="2500">
              <a:solidFill>
                <a:srgbClr val="00B050"/>
              </a:solidFill>
            </a:endParaRPr>
          </a:p>
        </p:txBody>
      </p:sp>
      <p:sp>
        <p:nvSpPr>
          <p:cNvPr id="21" name="TextBox 20"/>
          <p:cNvSpPr txBox="1"/>
          <p:nvPr/>
        </p:nvSpPr>
        <p:spPr>
          <a:xfrm>
            <a:off x="527744" y="1530928"/>
            <a:ext cx="1371016" cy="477054"/>
          </a:xfrm>
          <a:prstGeom prst="rect">
            <a:avLst/>
          </a:prstGeom>
          <a:noFill/>
        </p:spPr>
        <p:txBody>
          <a:bodyPr wrap="none" rtlCol="0">
            <a:spAutoFit/>
          </a:bodyPr>
          <a:lstStyle/>
          <a:p>
            <a:r>
              <a:rPr lang="en-BE" sz="2500">
                <a:solidFill>
                  <a:srgbClr val="FF0000"/>
                </a:solidFill>
              </a:rPr>
              <a:t>Attribuut</a:t>
            </a:r>
            <a:endParaRPr lang="fr-BE" sz="2500">
              <a:solidFill>
                <a:srgbClr val="FF0000"/>
              </a:solidFill>
            </a:endParaRPr>
          </a:p>
        </p:txBody>
      </p:sp>
      <p:sp>
        <p:nvSpPr>
          <p:cNvPr id="4" name="Footer Placeholder 3">
            <a:extLst>
              <a:ext uri="{FF2B5EF4-FFF2-40B4-BE49-F238E27FC236}">
                <a16:creationId xmlns:a16="http://schemas.microsoft.com/office/drawing/2014/main" id="{D56E3F42-DCE9-C744-B58C-169FC65BDA5C}"/>
              </a:ext>
            </a:extLst>
          </p:cNvPr>
          <p:cNvSpPr>
            <a:spLocks noGrp="1"/>
          </p:cNvSpPr>
          <p:nvPr>
            <p:ph type="ftr" sz="quarter" idx="11"/>
          </p:nvPr>
        </p:nvSpPr>
        <p:spPr/>
        <p:txBody>
          <a:bodyPr/>
          <a:lstStyle/>
          <a:p>
            <a:r>
              <a:rPr lang="fr-BE"/>
              <a:t>Conceptueel ontwerp - Entiteittypes</a:t>
            </a:r>
          </a:p>
        </p:txBody>
      </p:sp>
      <p:sp>
        <p:nvSpPr>
          <p:cNvPr id="6" name="Slide Number Placeholder 5"/>
          <p:cNvSpPr>
            <a:spLocks noGrp="1"/>
          </p:cNvSpPr>
          <p:nvPr>
            <p:ph type="sldNum" sz="quarter" idx="12"/>
          </p:nvPr>
        </p:nvSpPr>
        <p:spPr/>
        <p:txBody>
          <a:bodyPr/>
          <a:lstStyle/>
          <a:p>
            <a:fld id="{4552FF5A-A0C4-4C40-8618-DBA896236EBF}" type="slidenum">
              <a:rPr lang="fr-BE" smtClean="0"/>
              <a:t>5</a:t>
            </a:fld>
            <a:endParaRPr lang="fr-BE"/>
          </a:p>
        </p:txBody>
      </p:sp>
    </p:spTree>
    <p:extLst>
      <p:ext uri="{BB962C8B-B14F-4D97-AF65-F5344CB8AC3E}">
        <p14:creationId xmlns:p14="http://schemas.microsoft.com/office/powerpoint/2010/main" val="399618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06003" y="692892"/>
            <a:ext cx="2522552" cy="853254"/>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gegevens die je moet opslaan</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a:t>Conceptueel ontwerp - Entiteittypes</a:t>
            </a:r>
          </a:p>
        </p:txBody>
      </p:sp>
      <p:sp>
        <p:nvSpPr>
          <p:cNvPr id="5" name="Slide Number Placeholder 4"/>
          <p:cNvSpPr>
            <a:spLocks noGrp="1"/>
          </p:cNvSpPr>
          <p:nvPr>
            <p:ph type="sldNum" sz="quarter" idx="12"/>
          </p:nvPr>
        </p:nvSpPr>
        <p:spPr/>
        <p:txBody>
          <a:bodyPr/>
          <a:lstStyle/>
          <a:p>
            <a:fld id="{4552FF5A-A0C4-4C40-8618-DBA896236EBF}" type="slidenum">
              <a:rPr lang="fr-BE" smtClean="0"/>
              <a:t>6</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databank opzetten ter ondersteuning van haar ledenadministratie en functioneren. Daarbij moet je rekening houden met de volgende aspecten. Bij de inschrijving krijgt elk lid een uniek lidnummer. Gegevens zoals naam, voornaam, adres (straat, nummer, postcode), geslacht (optioneel) en geboortedatum worden geregistreerd. </a:t>
            </a:r>
            <a:r>
              <a:rPr lang="en-BE" dirty="0">
                <a:solidFill>
                  <a:srgbClr val="FF0000"/>
                </a:solidFill>
              </a:rPr>
              <a:t>In het begin van het jaar worden de leden ingedeeld in verschillende groepen (elk met een unieke naam) volgens leeftijdklasse. Er kunnen verschillende groepen zijn voor één leeftijdsklasse.</a:t>
            </a:r>
            <a:r>
              <a:rPr lang="en-BE" dirty="0"/>
              <a:t> Elke groep heeft een leid(st)er. Een leid(st)er is verantwoordelijk voor maximaal één groep. De leiding vormt zelf ook een groep, die correspondeert met de hoogste leeftijdsklasse. </a:t>
            </a:r>
            <a:endParaRPr lang="en-US" dirty="0">
              <a:cs typeface="Calibri"/>
            </a:endParaRPr>
          </a:p>
          <a:p>
            <a:r>
              <a:rPr lang="en-BE" dirty="0"/>
              <a:t>Er worden allerhande activiteiten georganiseerd voor de leden. Een 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dirty="0">
              <a:cs typeface="Calibri"/>
            </a:endParaRPr>
          </a:p>
        </p:txBody>
      </p:sp>
    </p:spTree>
    <p:extLst>
      <p:ext uri="{BB962C8B-B14F-4D97-AF65-F5344CB8AC3E}">
        <p14:creationId xmlns:p14="http://schemas.microsoft.com/office/powerpoint/2010/main" val="105975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457950" y="4278564"/>
            <a:ext cx="1198658" cy="323165"/>
          </a:xfrm>
          <a:prstGeom prst="rect">
            <a:avLst/>
          </a:prstGeom>
          <a:solidFill>
            <a:srgbClr val="00B050"/>
          </a:solid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5589271" y="4814212"/>
            <a:ext cx="1096009" cy="387708"/>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cxnSpLocks/>
            <a:stCxn id="31" idx="7"/>
            <a:endCxn id="27" idx="2"/>
          </p:cNvCxnSpPr>
          <p:nvPr/>
        </p:nvCxnSpPr>
        <p:spPr>
          <a:xfrm flipV="1">
            <a:off x="6524773" y="4601729"/>
            <a:ext cx="532506" cy="269262"/>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6998988" y="4814212"/>
            <a:ext cx="1921491" cy="43438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cxnSpLocks/>
            <a:stCxn id="51" idx="1"/>
            <a:endCxn id="27" idx="2"/>
          </p:cNvCxnSpPr>
          <p:nvPr/>
        </p:nvCxnSpPr>
        <p:spPr>
          <a:xfrm flipH="1" flipV="1">
            <a:off x="7057279" y="4601729"/>
            <a:ext cx="223105" cy="276097"/>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3A9A335D-D080-A44A-83FA-6C084B992EDA}"/>
              </a:ext>
            </a:extLst>
          </p:cNvPr>
          <p:cNvSpPr>
            <a:spLocks noGrp="1"/>
          </p:cNvSpPr>
          <p:nvPr>
            <p:ph type="ftr" sz="quarter" idx="11"/>
          </p:nvPr>
        </p:nvSpPr>
        <p:spPr/>
        <p:txBody>
          <a:bodyPr/>
          <a:lstStyle/>
          <a:p>
            <a:r>
              <a:rPr lang="fr-BE"/>
              <a:t>Conceptueel ontwerp - Entiteittypes</a:t>
            </a:r>
          </a:p>
        </p:txBody>
      </p:sp>
      <p:sp>
        <p:nvSpPr>
          <p:cNvPr id="4" name="Slide Number Placeholder 3"/>
          <p:cNvSpPr>
            <a:spLocks noGrp="1"/>
          </p:cNvSpPr>
          <p:nvPr>
            <p:ph type="sldNum" sz="quarter" idx="12"/>
          </p:nvPr>
        </p:nvSpPr>
        <p:spPr/>
        <p:txBody>
          <a:bodyPr/>
          <a:lstStyle/>
          <a:p>
            <a:fld id="{4552FF5A-A0C4-4C40-8618-DBA896236EBF}" type="slidenum">
              <a:rPr lang="fr-BE" smtClean="0"/>
              <a:t>7</a:t>
            </a:fld>
            <a:endParaRPr lang="fr-BE"/>
          </a:p>
        </p:txBody>
      </p:sp>
      <p:sp>
        <p:nvSpPr>
          <p:cNvPr id="30" name="TextBox 29"/>
          <p:cNvSpPr txBox="1"/>
          <p:nvPr/>
        </p:nvSpPr>
        <p:spPr>
          <a:xfrm>
            <a:off x="2449034" y="2024304"/>
            <a:ext cx="1339793" cy="323165"/>
          </a:xfrm>
          <a:prstGeom prst="rect">
            <a:avLst/>
          </a:prstGeom>
          <a:solidFill>
            <a:srgbClr val="00B050"/>
          </a:solidFill>
          <a:ln>
            <a:solidFill>
              <a:schemeClr val="tx1"/>
            </a:solidFill>
          </a:ln>
        </p:spPr>
        <p:txBody>
          <a:bodyPr wrap="square" rtlCol="0">
            <a:spAutoFit/>
          </a:bodyPr>
          <a:lstStyle/>
          <a:p>
            <a:pPr algn="ctr"/>
            <a:r>
              <a:rPr lang="en-BE" sz="1500"/>
              <a:t>Lid</a:t>
            </a:r>
            <a:endParaRPr lang="fr-BE" sz="1500"/>
          </a:p>
        </p:txBody>
      </p:sp>
      <p:sp>
        <p:nvSpPr>
          <p:cNvPr id="33" name="Oval 32"/>
          <p:cNvSpPr/>
          <p:nvPr/>
        </p:nvSpPr>
        <p:spPr>
          <a:xfrm>
            <a:off x="804606" y="1030459"/>
            <a:ext cx="1617343" cy="376455"/>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34" name="Oval 33"/>
          <p:cNvSpPr/>
          <p:nvPr/>
        </p:nvSpPr>
        <p:spPr>
          <a:xfrm>
            <a:off x="2505189" y="1030459"/>
            <a:ext cx="1393964" cy="348603"/>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36" name="Oval 35"/>
          <p:cNvSpPr/>
          <p:nvPr/>
        </p:nvSpPr>
        <p:spPr>
          <a:xfrm>
            <a:off x="4107376" y="1248752"/>
            <a:ext cx="1018762" cy="3481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37" name="Oval 36"/>
          <p:cNvSpPr/>
          <p:nvPr/>
        </p:nvSpPr>
        <p:spPr>
          <a:xfrm>
            <a:off x="4434564" y="2042330"/>
            <a:ext cx="959544" cy="3211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38" name="Oval 37"/>
          <p:cNvSpPr/>
          <p:nvPr/>
        </p:nvSpPr>
        <p:spPr>
          <a:xfrm>
            <a:off x="4308146" y="2820141"/>
            <a:ext cx="1319641" cy="40643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39" name="Oval 38"/>
          <p:cNvSpPr/>
          <p:nvPr/>
        </p:nvSpPr>
        <p:spPr>
          <a:xfrm>
            <a:off x="2241382" y="2943316"/>
            <a:ext cx="1273125" cy="3698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40" name="Oval 39"/>
          <p:cNvSpPr/>
          <p:nvPr/>
        </p:nvSpPr>
        <p:spPr>
          <a:xfrm>
            <a:off x="566948" y="2759313"/>
            <a:ext cx="1235206" cy="4153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42" name="Oval 41"/>
          <p:cNvSpPr/>
          <p:nvPr/>
        </p:nvSpPr>
        <p:spPr>
          <a:xfrm>
            <a:off x="116325" y="1862807"/>
            <a:ext cx="1985530" cy="35904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43" name="Straight Connector 42"/>
          <p:cNvCxnSpPr>
            <a:cxnSpLocks/>
            <a:stCxn id="33" idx="5"/>
            <a:endCxn id="30" idx="0"/>
          </p:cNvCxnSpPr>
          <p:nvPr/>
        </p:nvCxnSpPr>
        <p:spPr>
          <a:xfrm>
            <a:off x="2185095" y="1351783"/>
            <a:ext cx="933836" cy="67252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cxnSpLocks/>
            <a:stCxn id="34" idx="4"/>
            <a:endCxn id="30" idx="0"/>
          </p:cNvCxnSpPr>
          <p:nvPr/>
        </p:nvCxnSpPr>
        <p:spPr>
          <a:xfrm flipH="1">
            <a:off x="3118931" y="1379062"/>
            <a:ext cx="83240" cy="64524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cxnSpLocks/>
            <a:stCxn id="36" idx="3"/>
            <a:endCxn id="30" idx="0"/>
          </p:cNvCxnSpPr>
          <p:nvPr/>
        </p:nvCxnSpPr>
        <p:spPr>
          <a:xfrm flipH="1">
            <a:off x="3118931" y="1545931"/>
            <a:ext cx="1137639" cy="47837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cxnSpLocks/>
            <a:stCxn id="37" idx="2"/>
            <a:endCxn id="30" idx="3"/>
          </p:cNvCxnSpPr>
          <p:nvPr/>
        </p:nvCxnSpPr>
        <p:spPr>
          <a:xfrm flipH="1" flipV="1">
            <a:off x="3788827" y="2185887"/>
            <a:ext cx="645737" cy="17021"/>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cxnSpLocks/>
            <a:stCxn id="38" idx="1"/>
            <a:endCxn id="30" idx="2"/>
          </p:cNvCxnSpPr>
          <p:nvPr/>
        </p:nvCxnSpPr>
        <p:spPr>
          <a:xfrm flipH="1" flipV="1">
            <a:off x="3118931" y="2347469"/>
            <a:ext cx="1382472" cy="532194"/>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cxnSpLocks/>
            <a:stCxn id="39" idx="0"/>
            <a:endCxn id="30" idx="2"/>
          </p:cNvCxnSpPr>
          <p:nvPr/>
        </p:nvCxnSpPr>
        <p:spPr>
          <a:xfrm flipV="1">
            <a:off x="2877945" y="2347469"/>
            <a:ext cx="240986" cy="59584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cxnSpLocks/>
            <a:stCxn id="40" idx="7"/>
            <a:endCxn id="30" idx="2"/>
          </p:cNvCxnSpPr>
          <p:nvPr/>
        </p:nvCxnSpPr>
        <p:spPr>
          <a:xfrm flipV="1">
            <a:off x="1621262" y="2347469"/>
            <a:ext cx="1497669" cy="472672"/>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cxnSpLocks/>
            <a:stCxn id="42" idx="6"/>
            <a:endCxn id="30" idx="1"/>
          </p:cNvCxnSpPr>
          <p:nvPr/>
        </p:nvCxnSpPr>
        <p:spPr>
          <a:xfrm>
            <a:off x="2101855" y="2042330"/>
            <a:ext cx="347179" cy="143557"/>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6313480" y="794988"/>
            <a:ext cx="1710981" cy="477054"/>
          </a:xfrm>
          <a:prstGeom prst="rect">
            <a:avLst/>
          </a:prstGeom>
          <a:noFill/>
        </p:spPr>
        <p:txBody>
          <a:bodyPr wrap="none" rtlCol="0">
            <a:spAutoFit/>
          </a:bodyPr>
          <a:lstStyle/>
          <a:p>
            <a:r>
              <a:rPr lang="en-BE" sz="2500">
                <a:solidFill>
                  <a:srgbClr val="00B050"/>
                </a:solidFill>
              </a:rPr>
              <a:t>Entiteittype</a:t>
            </a:r>
            <a:endParaRPr lang="fr-BE" sz="2500">
              <a:solidFill>
                <a:srgbClr val="00B050"/>
              </a:solidFill>
            </a:endParaRPr>
          </a:p>
        </p:txBody>
      </p:sp>
      <p:sp>
        <p:nvSpPr>
          <p:cNvPr id="54" name="TextBox 53"/>
          <p:cNvSpPr txBox="1"/>
          <p:nvPr/>
        </p:nvSpPr>
        <p:spPr>
          <a:xfrm>
            <a:off x="6313480" y="1219810"/>
            <a:ext cx="1371016" cy="477054"/>
          </a:xfrm>
          <a:prstGeom prst="rect">
            <a:avLst/>
          </a:prstGeom>
          <a:noFill/>
        </p:spPr>
        <p:txBody>
          <a:bodyPr wrap="none" rtlCol="0">
            <a:spAutoFit/>
          </a:bodyPr>
          <a:lstStyle/>
          <a:p>
            <a:r>
              <a:rPr lang="en-BE" sz="2500">
                <a:solidFill>
                  <a:srgbClr val="FF0000"/>
                </a:solidFill>
              </a:rPr>
              <a:t>Attribuut</a:t>
            </a:r>
            <a:endParaRPr lang="fr-BE" sz="2500">
              <a:solidFill>
                <a:srgbClr val="FF0000"/>
              </a:solidFill>
            </a:endParaRPr>
          </a:p>
        </p:txBody>
      </p:sp>
    </p:spTree>
    <p:extLst>
      <p:ext uri="{BB962C8B-B14F-4D97-AF65-F5344CB8AC3E}">
        <p14:creationId xmlns:p14="http://schemas.microsoft.com/office/powerpoint/2010/main" val="15414171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837BEE-450D-4165-9AF7-249622DDB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2701aa-0eb7-4c6e-8685-abb5fa9cf9cd"/>
    <ds:schemaRef ds:uri="60716130-fab4-45d0-8770-d3d3d338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C3D35A-A2D8-4C5A-B8B0-85E7FDBD6917}">
  <ds:schemaRefs>
    <ds:schemaRef ds:uri="http://schemas.openxmlformats.org/package/2006/metadata/core-properties"/>
    <ds:schemaRef ds:uri="http://purl.org/dc/dcmitype/"/>
    <ds:schemaRef ds:uri="http://purl.org/dc/terms/"/>
    <ds:schemaRef ds:uri="http://schemas.microsoft.com/office/2006/documentManagement/types"/>
    <ds:schemaRef ds:uri="http://purl.org/dc/elements/1.1/"/>
    <ds:schemaRef ds:uri="http://schemas.microsoft.com/office/infopath/2007/PartnerControls"/>
    <ds:schemaRef ds:uri="c02701aa-0eb7-4c6e-8685-abb5fa9cf9cd"/>
    <ds:schemaRef ds:uri="60716130-fab4-45d0-8770-d3d3d338b0bc"/>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9A20502-8955-4099-98FA-AD411F2563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927</TotalTime>
  <Words>816</Words>
  <Application>Microsoft Office PowerPoint</Application>
  <PresentationFormat>On-screen Show (4:3)</PresentationFormat>
  <Paragraphs>83</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Databanken</vt:lpstr>
      <vt:lpstr>PowerPoint Presentation</vt:lpstr>
      <vt:lpstr>Conceptueel ontwerp</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Mathis Bossuyt</cp:lastModifiedBy>
  <cp:revision>140</cp:revision>
  <cp:lastPrinted>2023-12-31T14:42:42Z</cp:lastPrinted>
  <dcterms:created xsi:type="dcterms:W3CDTF">2019-08-19T14:14:21Z</dcterms:created>
  <dcterms:modified xsi:type="dcterms:W3CDTF">2023-12-31T14:42:45Z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