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56" r:id="rId5"/>
    <p:sldId id="353" r:id="rId6"/>
    <p:sldId id="328" r:id="rId7"/>
    <p:sldId id="293" r:id="rId8"/>
    <p:sldId id="329" r:id="rId9"/>
    <p:sldId id="330" r:id="rId10"/>
    <p:sldId id="331" r:id="rId11"/>
    <p:sldId id="354" r:id="rId12"/>
    <p:sldId id="355" r:id="rId13"/>
    <p:sldId id="334" r:id="rId14"/>
  </p:sldIdLst>
  <p:sldSz cx="9144000" cy="6858000" type="screen4x3"/>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537" autoAdjust="0"/>
  </p:normalViewPr>
  <p:slideViewPr>
    <p:cSldViewPr snapToGrid="0">
      <p:cViewPr varScale="1">
        <p:scale>
          <a:sx n="77" d="100"/>
          <a:sy n="77" d="100"/>
        </p:scale>
        <p:origin x="1383"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4CB81572-0501-4B64-A79C-38FB8B090773}" type="datetimeFigureOut">
              <a:rPr lang="fr-BE" smtClean="0"/>
              <a:t>31-12-23</a:t>
            </a:fld>
            <a:endParaRPr lang="fr-BE"/>
          </a:p>
        </p:txBody>
      </p:sp>
      <p:sp>
        <p:nvSpPr>
          <p:cNvPr id="4" name="Slide Image Placeholder 3"/>
          <p:cNvSpPr>
            <a:spLocks noGrp="1" noRot="1" noChangeAspect="1"/>
          </p:cNvSpPr>
          <p:nvPr>
            <p:ph type="sldImg" idx="2"/>
          </p:nvPr>
        </p:nvSpPr>
        <p:spPr>
          <a:xfrm>
            <a:off x="3394075" y="857250"/>
            <a:ext cx="3086100"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Huidige</a:t>
            </a:r>
            <a:r>
              <a:rPr lang="en-BE" baseline="0"/>
              <a:t> stand van zaken</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4137227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1696207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Voorstelling + uitleg relatietypes (+</a:t>
            </a:r>
            <a:r>
              <a:rPr lang="en-BE" baseline="0"/>
              <a:t> </a:t>
            </a:r>
            <a:r>
              <a:rPr lang="en-BE"/>
              <a:t>attributen van een relatie)</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39703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Voorstelling + uitleg kardinaliteiten</a:t>
            </a:r>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2253924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Voorstelling + uitleg participatie</a:t>
            </a:r>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3877975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Hoe bouw</a:t>
            </a:r>
            <a:r>
              <a:rPr lang="en-BE" baseline="0"/>
              <a:t> je een ER-diagram op (eenvoudig): vanaf hier verder aan bord</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2214205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baseline="0" dirty="0"/>
              <a:t>Voorlopige oplossing</a:t>
            </a:r>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38661749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a:t>Hoe bouw</a:t>
            </a:r>
            <a:r>
              <a:rPr lang="en-BE" baseline="0"/>
              <a:t> je een ER-diagram op (eenvoudig)</a:t>
            </a:r>
            <a:endParaRPr lang="fr-BE"/>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36272894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baseline="0" dirty="0"/>
              <a:t>Uitleg attribuut van relatietype</a:t>
            </a:r>
          </a:p>
        </p:txBody>
      </p:sp>
      <p:sp>
        <p:nvSpPr>
          <p:cNvPr id="4" name="Slide Number Placeholder 3"/>
          <p:cNvSpPr>
            <a:spLocks noGrp="1"/>
          </p:cNvSpPr>
          <p:nvPr>
            <p:ph type="sldNum" sz="quarter" idx="10"/>
          </p:nvPr>
        </p:nvSpPr>
        <p:spPr/>
        <p:txBody>
          <a:bodyPr/>
          <a:lstStyle/>
          <a:p>
            <a:fld id="{8B9B16E7-2973-487A-B1FF-BEC71F2C0C02}" type="slidenum">
              <a:rPr lang="fr-BE" smtClean="0"/>
              <a:t>10</a:t>
            </a:fld>
            <a:endParaRPr lang="fr-BE"/>
          </a:p>
        </p:txBody>
      </p:sp>
    </p:spTree>
    <p:extLst>
      <p:ext uri="{BB962C8B-B14F-4D97-AF65-F5344CB8AC3E}">
        <p14:creationId xmlns:p14="http://schemas.microsoft.com/office/powerpoint/2010/main" val="428816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0A65DD2-DE91-4548-9137-E9769586180A}"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80F928-DB15-45E3-AA4B-9116333259FF}"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6FA3FD6-8A66-4DDA-9404-66512BB43F94}"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EA4C9BE-E1A3-4E61-B9F2-69138194687B}"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094F0A7-B56C-4163-BAC0-76EEE417F3AF}" type="datetime1">
              <a:rPr lang="en-US" smtClean="0"/>
              <a:t>12/31/2023</a:t>
            </a:fld>
            <a:endParaRPr lang="fr-BE"/>
          </a:p>
        </p:txBody>
      </p:sp>
      <p:sp>
        <p:nvSpPr>
          <p:cNvPr id="5" name="Footer Placeholder 4"/>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945D2-FB63-478C-AC2C-564C184ADB8D}"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Relatietypes</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AC0A7C0-A5DA-4B03-B207-56D9C1B394F7}" type="datetime1">
              <a:rPr lang="en-US" smtClean="0"/>
              <a:t>12/31/2023</a:t>
            </a:fld>
            <a:endParaRPr lang="fr-BE"/>
          </a:p>
        </p:txBody>
      </p:sp>
      <p:sp>
        <p:nvSpPr>
          <p:cNvPr id="8" name="Footer Placeholder 7"/>
          <p:cNvSpPr>
            <a:spLocks noGrp="1"/>
          </p:cNvSpPr>
          <p:nvPr>
            <p:ph type="ftr" sz="quarter" idx="11"/>
          </p:nvPr>
        </p:nvSpPr>
        <p:spPr/>
        <p:txBody>
          <a:bodyPr/>
          <a:lstStyle/>
          <a:p>
            <a:r>
              <a:rPr lang="fr-BE"/>
              <a:t>Conceptueel ontwerp - Relatietypes</a:t>
            </a:r>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F82CF20-95E2-4163-ACB1-948FE9ED45B1}" type="datetime1">
              <a:rPr lang="en-US" smtClean="0"/>
              <a:t>12/31/2023</a:t>
            </a:fld>
            <a:endParaRPr lang="fr-BE"/>
          </a:p>
        </p:txBody>
      </p:sp>
      <p:sp>
        <p:nvSpPr>
          <p:cNvPr id="4" name="Footer Placeholder 3"/>
          <p:cNvSpPr>
            <a:spLocks noGrp="1"/>
          </p:cNvSpPr>
          <p:nvPr>
            <p:ph type="ftr" sz="quarter" idx="11"/>
          </p:nvPr>
        </p:nvSpPr>
        <p:spPr/>
        <p:txBody>
          <a:bodyPr/>
          <a:lstStyle/>
          <a:p>
            <a:r>
              <a:rPr lang="fr-BE"/>
              <a:t>Conceptueel ontwerp - Relatietypes</a:t>
            </a:r>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1C87BD-A299-436F-B0C2-7A97B5A242BA}" type="datetime1">
              <a:rPr lang="en-US" smtClean="0"/>
              <a:t>12/31/2023</a:t>
            </a:fld>
            <a:endParaRPr lang="fr-BE"/>
          </a:p>
        </p:txBody>
      </p:sp>
      <p:sp>
        <p:nvSpPr>
          <p:cNvPr id="3" name="Footer Placeholder 2"/>
          <p:cNvSpPr>
            <a:spLocks noGrp="1"/>
          </p:cNvSpPr>
          <p:nvPr>
            <p:ph type="ftr" sz="quarter" idx="11"/>
          </p:nvPr>
        </p:nvSpPr>
        <p:spPr/>
        <p:txBody>
          <a:bodyPr/>
          <a:lstStyle/>
          <a:p>
            <a:r>
              <a:rPr lang="fr-BE"/>
              <a:t>Conceptueel ontwerp - Relatietypes</a:t>
            </a:r>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71598E9-B24E-4315-ABF2-5CEA834586CC}"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Relatietypes</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ECE445B-681E-482D-BA34-000ED88B9390}" type="datetime1">
              <a:rPr lang="en-US" smtClean="0"/>
              <a:t>12/31/2023</a:t>
            </a:fld>
            <a:endParaRPr lang="fr-BE"/>
          </a:p>
        </p:txBody>
      </p:sp>
      <p:sp>
        <p:nvSpPr>
          <p:cNvPr id="6" name="Footer Placeholder 5"/>
          <p:cNvSpPr>
            <a:spLocks noGrp="1"/>
          </p:cNvSpPr>
          <p:nvPr>
            <p:ph type="ftr" sz="quarter" idx="11"/>
          </p:nvPr>
        </p:nvSpPr>
        <p:spPr/>
        <p:txBody>
          <a:bodyPr/>
          <a:lstStyle/>
          <a:p>
            <a:r>
              <a:rPr lang="fr-BE"/>
              <a:t>Conceptueel ontwerp - Relatietypes</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D72EEA-46F3-4334-A1B5-B0C893501D3A}" type="datetime1">
              <a:rPr lang="en-US" smtClean="0"/>
              <a:t>12/31/2023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Conceptueel ontwerp - Relatietypes</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dirty="0"/>
              <a:t>Databanken</a:t>
            </a:r>
            <a:endParaRPr lang="fr-BE" dirty="0"/>
          </a:p>
        </p:txBody>
      </p:sp>
      <p:sp>
        <p:nvSpPr>
          <p:cNvPr id="3" name="Subtitle 2"/>
          <p:cNvSpPr>
            <a:spLocks noGrp="1"/>
          </p:cNvSpPr>
          <p:nvPr>
            <p:ph type="subTitle" idx="1"/>
          </p:nvPr>
        </p:nvSpPr>
        <p:spPr/>
        <p:txBody>
          <a:bodyPr/>
          <a:lstStyle/>
          <a:p>
            <a:r>
              <a:rPr lang="en-BE" dirty="0"/>
              <a:t>Conceptueel ontwerp – Relatietypes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3710541" y="1003550"/>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461796" y="145411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416557" y="1837380"/>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5" idx="0"/>
          </p:cNvCxnSpPr>
          <p:nvPr/>
        </p:nvCxnSpPr>
        <p:spPr>
          <a:xfrm flipH="1">
            <a:off x="2388557" y="1153739"/>
            <a:ext cx="1321984" cy="68364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3"/>
            <a:endCxn id="5" idx="0"/>
          </p:cNvCxnSpPr>
          <p:nvPr/>
        </p:nvCxnSpPr>
        <p:spPr>
          <a:xfrm flipH="1">
            <a:off x="2388557" y="1745887"/>
            <a:ext cx="1249216" cy="9149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5" idx="3"/>
          </p:cNvCxnSpPr>
          <p:nvPr/>
        </p:nvCxnSpPr>
        <p:spPr>
          <a:xfrm flipH="1" flipV="1">
            <a:off x="2987886" y="1998963"/>
            <a:ext cx="428671" cy="1016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74125" y="2787937"/>
            <a:ext cx="1183792" cy="100558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77874"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77464" cy="627392"/>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05" name="Oval 104"/>
          <p:cNvSpPr/>
          <p:nvPr/>
        </p:nvSpPr>
        <p:spPr>
          <a:xfrm>
            <a:off x="3582687" y="3922026"/>
            <a:ext cx="1121895" cy="329066"/>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betaald</a:t>
            </a:r>
            <a:endParaRPr lang="fr-BE" sz="1500">
              <a:solidFill>
                <a:schemeClr val="tx1"/>
              </a:solidFill>
            </a:endParaRPr>
          </a:p>
        </p:txBody>
      </p:sp>
      <p:cxnSp>
        <p:nvCxnSpPr>
          <p:cNvPr id="106" name="Straight Connector 105"/>
          <p:cNvCxnSpPr>
            <a:stCxn id="105" idx="4"/>
            <a:endCxn id="83" idx="0"/>
          </p:cNvCxnSpPr>
          <p:nvPr/>
        </p:nvCxnSpPr>
        <p:spPr>
          <a:xfrm>
            <a:off x="4143635" y="4251092"/>
            <a:ext cx="162368" cy="209337"/>
          </a:xfrm>
          <a:prstGeom prst="line">
            <a:avLst/>
          </a:prstGeom>
        </p:spPr>
        <p:style>
          <a:lnRef idx="1">
            <a:schemeClr val="dk1"/>
          </a:lnRef>
          <a:fillRef idx="0">
            <a:schemeClr val="dk1"/>
          </a:fillRef>
          <a:effectRef idx="0">
            <a:schemeClr val="dk1"/>
          </a:effectRef>
          <a:fontRef idx="minor">
            <a:schemeClr val="tx1"/>
          </a:fontRef>
        </p:style>
      </p:cxn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10</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63" name="TextBox 62"/>
          <p:cNvSpPr txBox="1"/>
          <p:nvPr/>
        </p:nvSpPr>
        <p:spPr>
          <a:xfrm>
            <a:off x="5627787" y="1688044"/>
            <a:ext cx="2917594" cy="477054"/>
          </a:xfrm>
          <a:prstGeom prst="rect">
            <a:avLst/>
          </a:prstGeom>
          <a:noFill/>
        </p:spPr>
        <p:txBody>
          <a:bodyPr wrap="none" rtlCol="0">
            <a:spAutoFit/>
          </a:bodyPr>
          <a:lstStyle/>
          <a:p>
            <a:r>
              <a:rPr lang="en-BE" sz="2500" dirty="0">
                <a:solidFill>
                  <a:srgbClr val="00B050"/>
                </a:solidFill>
              </a:rPr>
              <a:t>Relatietype-attribuut</a:t>
            </a:r>
            <a:endParaRPr lang="fr-BE" sz="2500" dirty="0">
              <a:solidFill>
                <a:srgbClr val="00B050"/>
              </a:solidFill>
            </a:endParaRPr>
          </a:p>
        </p:txBody>
      </p:sp>
      <p:sp>
        <p:nvSpPr>
          <p:cNvPr id="58" name="Oval 57"/>
          <p:cNvSpPr/>
          <p:nvPr/>
        </p:nvSpPr>
        <p:spPr>
          <a:xfrm>
            <a:off x="2449548" y="183911"/>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59" name="Oval 58"/>
          <p:cNvSpPr/>
          <p:nvPr/>
        </p:nvSpPr>
        <p:spPr>
          <a:xfrm>
            <a:off x="3113004" y="640920"/>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64" name="Straight Connector 63"/>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58" idx="4"/>
          </p:cNvCxnSpPr>
          <p:nvPr/>
        </p:nvCxnSpPr>
        <p:spPr>
          <a:xfrm flipH="1">
            <a:off x="2388557" y="530816"/>
            <a:ext cx="813664" cy="1306564"/>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a:stCxn id="59" idx="3"/>
          </p:cNvCxnSpPr>
          <p:nvPr/>
        </p:nvCxnSpPr>
        <p:spPr>
          <a:xfrm flipH="1">
            <a:off x="2388557" y="912620"/>
            <a:ext cx="874161" cy="924760"/>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70" name="Straight Connector 69"/>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a:stCxn id="69"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2556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a:t>Conceptueel ontwerp - Relatietypes</a:t>
            </a:r>
          </a:p>
        </p:txBody>
      </p:sp>
      <p:sp>
        <p:nvSpPr>
          <p:cNvPr id="4" name="Slide Number Placeholder 3"/>
          <p:cNvSpPr>
            <a:spLocks noGrp="1"/>
          </p:cNvSpPr>
          <p:nvPr>
            <p:ph type="sldNum" sz="quarter" idx="12"/>
          </p:nvPr>
        </p:nvSpPr>
        <p:spPr/>
        <p:txBody>
          <a:bodyPr/>
          <a:lstStyle/>
          <a:p>
            <a:fld id="{4552FF5A-A0C4-4C40-8618-DBA896236EBF}" type="slidenum">
              <a:rPr lang="fr-BE" smtClean="0"/>
              <a:t>2</a:t>
            </a:fld>
            <a:endParaRPr lang="fr-BE"/>
          </a:p>
        </p:txBody>
      </p:sp>
      <p:sp>
        <p:nvSpPr>
          <p:cNvPr id="30" name="TextBox 29"/>
          <p:cNvSpPr txBox="1"/>
          <p:nvPr/>
        </p:nvSpPr>
        <p:spPr>
          <a:xfrm>
            <a:off x="2449034" y="2024304"/>
            <a:ext cx="1339793"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33" name="Oval 32"/>
          <p:cNvSpPr/>
          <p:nvPr/>
        </p:nvSpPr>
        <p:spPr>
          <a:xfrm>
            <a:off x="804606" y="1030459"/>
            <a:ext cx="1617343" cy="376455"/>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34" name="Oval 33"/>
          <p:cNvSpPr/>
          <p:nvPr/>
        </p:nvSpPr>
        <p:spPr>
          <a:xfrm>
            <a:off x="2505189" y="1030459"/>
            <a:ext cx="1393964" cy="348603"/>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36" name="Oval 35"/>
          <p:cNvSpPr/>
          <p:nvPr/>
        </p:nvSpPr>
        <p:spPr>
          <a:xfrm>
            <a:off x="4107376" y="1248752"/>
            <a:ext cx="1018762" cy="34816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37" name="Oval 36"/>
          <p:cNvSpPr/>
          <p:nvPr/>
        </p:nvSpPr>
        <p:spPr>
          <a:xfrm>
            <a:off x="4434564" y="2042330"/>
            <a:ext cx="959544" cy="3211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38" name="Oval 37"/>
          <p:cNvSpPr/>
          <p:nvPr/>
        </p:nvSpPr>
        <p:spPr>
          <a:xfrm>
            <a:off x="4308146" y="2820141"/>
            <a:ext cx="1319641" cy="40643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39" name="Oval 38"/>
          <p:cNvSpPr/>
          <p:nvPr/>
        </p:nvSpPr>
        <p:spPr>
          <a:xfrm>
            <a:off x="2241382" y="2943316"/>
            <a:ext cx="1273125" cy="3698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40" name="Oval 39"/>
          <p:cNvSpPr/>
          <p:nvPr/>
        </p:nvSpPr>
        <p:spPr>
          <a:xfrm>
            <a:off x="566948" y="2759313"/>
            <a:ext cx="1235206" cy="41535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42" name="Oval 41"/>
          <p:cNvSpPr/>
          <p:nvPr/>
        </p:nvSpPr>
        <p:spPr>
          <a:xfrm>
            <a:off x="116325" y="1862807"/>
            <a:ext cx="1985530" cy="35904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43" name="Straight Connector 42"/>
          <p:cNvCxnSpPr>
            <a:cxnSpLocks/>
            <a:stCxn id="33" idx="5"/>
            <a:endCxn id="30" idx="0"/>
          </p:cNvCxnSpPr>
          <p:nvPr/>
        </p:nvCxnSpPr>
        <p:spPr>
          <a:xfrm>
            <a:off x="2185095" y="1351783"/>
            <a:ext cx="933836" cy="67252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p:cNvCxnSpPr>
            <a:cxnSpLocks/>
            <a:stCxn id="34" idx="4"/>
            <a:endCxn id="30" idx="0"/>
          </p:cNvCxnSpPr>
          <p:nvPr/>
        </p:nvCxnSpPr>
        <p:spPr>
          <a:xfrm flipH="1">
            <a:off x="3118931" y="1379062"/>
            <a:ext cx="83240" cy="645242"/>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p:cNvCxnSpPr>
            <a:cxnSpLocks/>
            <a:stCxn id="36" idx="3"/>
            <a:endCxn id="30" idx="0"/>
          </p:cNvCxnSpPr>
          <p:nvPr/>
        </p:nvCxnSpPr>
        <p:spPr>
          <a:xfrm flipH="1">
            <a:off x="3118931" y="1545931"/>
            <a:ext cx="1137639" cy="478373"/>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p:cNvCxnSpPr>
            <a:cxnSpLocks/>
            <a:stCxn id="37" idx="2"/>
            <a:endCxn id="30" idx="3"/>
          </p:cNvCxnSpPr>
          <p:nvPr/>
        </p:nvCxnSpPr>
        <p:spPr>
          <a:xfrm flipH="1" flipV="1">
            <a:off x="3788827" y="2185887"/>
            <a:ext cx="645737" cy="1702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p:cNvCxnSpPr>
            <a:cxnSpLocks/>
            <a:stCxn id="38" idx="1"/>
            <a:endCxn id="30" idx="2"/>
          </p:cNvCxnSpPr>
          <p:nvPr/>
        </p:nvCxnSpPr>
        <p:spPr>
          <a:xfrm flipH="1" flipV="1">
            <a:off x="3118931" y="2347469"/>
            <a:ext cx="1382472" cy="532194"/>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p:cNvCxnSpPr>
            <a:cxnSpLocks/>
            <a:stCxn id="39" idx="0"/>
            <a:endCxn id="30" idx="2"/>
          </p:cNvCxnSpPr>
          <p:nvPr/>
        </p:nvCxnSpPr>
        <p:spPr>
          <a:xfrm flipV="1">
            <a:off x="2877945" y="2347469"/>
            <a:ext cx="240986" cy="5958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p:cNvCxnSpPr>
            <a:cxnSpLocks/>
            <a:stCxn id="40" idx="7"/>
            <a:endCxn id="30" idx="2"/>
          </p:cNvCxnSpPr>
          <p:nvPr/>
        </p:nvCxnSpPr>
        <p:spPr>
          <a:xfrm flipV="1">
            <a:off x="1621262" y="2347469"/>
            <a:ext cx="1497669" cy="472672"/>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p:cNvCxnSpPr>
            <a:cxnSpLocks/>
            <a:stCxn id="42" idx="6"/>
            <a:endCxn id="30" idx="1"/>
          </p:cNvCxnSpPr>
          <p:nvPr/>
        </p:nvCxnSpPr>
        <p:spPr>
          <a:xfrm>
            <a:off x="2101855" y="2042330"/>
            <a:ext cx="347179" cy="14355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27694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a:t>Conceptueel ontwerp - Relatietypes</a:t>
            </a:r>
          </a:p>
        </p:txBody>
      </p:sp>
      <p:sp>
        <p:nvSpPr>
          <p:cNvPr id="5" name="Slide Number Placeholder 4"/>
          <p:cNvSpPr>
            <a:spLocks noGrp="1"/>
          </p:cNvSpPr>
          <p:nvPr>
            <p:ph type="sldNum" sz="quarter" idx="12"/>
          </p:nvPr>
        </p:nvSpPr>
        <p:spPr/>
        <p:txBody>
          <a:bodyPr/>
          <a:lstStyle/>
          <a:p>
            <a:fld id="{4552FF5A-A0C4-4C40-8618-DBA896236EBF}" type="slidenum">
              <a:rPr lang="fr-BE" smtClean="0"/>
              <a:t>3</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databank opzetten ter ondersteuning van haar ledenadministratie en functioneren. Daarbij moet je rekening houden met de volgende aspecten. Bij de inschrijving krijgt elk lid een uniek lidnummer. Gegevens zoals naam, voornaam, adres (straat, nummer, postcode), geslacht (optioneel) en geboortedatum worden geregistreerd. </a:t>
            </a:r>
            <a:r>
              <a:rPr lang="en-BE" dirty="0">
                <a:solidFill>
                  <a:srgbClr val="FF0000"/>
                </a:solidFill>
              </a:rPr>
              <a:t>In het begin van het jaar worden de leden ingedeeld in verschillende groepen (elk met een unieke naam) volgens leeftijdklasse. Er kunnen verschillende groepen zijn voor één leeftijdsklasse.</a:t>
            </a:r>
            <a:r>
              <a:rPr lang="en-BE" dirty="0"/>
              <a:t>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cs typeface="Calibri"/>
            </a:endParaRPr>
          </a:p>
        </p:txBody>
      </p:sp>
    </p:spTree>
    <p:extLst>
      <p:ext uri="{BB962C8B-B14F-4D97-AF65-F5344CB8AC3E}">
        <p14:creationId xmlns:p14="http://schemas.microsoft.com/office/powerpoint/2010/main" val="105975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0550" y="1877965"/>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191241" y="1313055"/>
            <a:ext cx="1519512" cy="3690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728392" y="770885"/>
            <a:ext cx="1399432" cy="3840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2159521" y="632285"/>
            <a:ext cx="998252" cy="34162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2809208" y="1035982"/>
            <a:ext cx="1038768" cy="3756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2310836" y="3129281"/>
            <a:ext cx="1252599" cy="3769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956902" y="3050957"/>
            <a:ext cx="1303456" cy="3769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69458" y="2036084"/>
            <a:ext cx="1318768" cy="34073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65144" y="2521323"/>
            <a:ext cx="1361307" cy="46079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1488226" y="1628089"/>
            <a:ext cx="721653" cy="24987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a:off x="1428108" y="1154937"/>
            <a:ext cx="781771" cy="72302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4"/>
            <a:endCxn id="5" idx="0"/>
          </p:cNvCxnSpPr>
          <p:nvPr/>
        </p:nvCxnSpPr>
        <p:spPr>
          <a:xfrm flipH="1">
            <a:off x="2209879" y="973911"/>
            <a:ext cx="448768" cy="90405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3"/>
            <a:endCxn id="5" idx="0"/>
          </p:cNvCxnSpPr>
          <p:nvPr/>
        </p:nvCxnSpPr>
        <p:spPr>
          <a:xfrm flipH="1">
            <a:off x="2209879" y="1356585"/>
            <a:ext cx="751453" cy="5213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2209879" y="2201130"/>
            <a:ext cx="284396" cy="9833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1608630" y="2201130"/>
            <a:ext cx="601249" cy="84982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1"/>
          </p:cNvCxnSpPr>
          <p:nvPr/>
        </p:nvCxnSpPr>
        <p:spPr>
          <a:xfrm flipV="1">
            <a:off x="1295097" y="2039548"/>
            <a:ext cx="315453" cy="4643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2"/>
          </p:cNvCxnSpPr>
          <p:nvPr/>
        </p:nvCxnSpPr>
        <p:spPr>
          <a:xfrm flipV="1">
            <a:off x="1526451" y="2201130"/>
            <a:ext cx="683428" cy="55059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4013416" y="2621280"/>
            <a:ext cx="1107224" cy="1003840"/>
          </a:xfrm>
          <a:prstGeom prst="diamond">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cxnSpLocks/>
            <a:stCxn id="55" idx="1"/>
            <a:endCxn id="5" idx="3"/>
          </p:cNvCxnSpPr>
          <p:nvPr/>
        </p:nvCxnSpPr>
        <p:spPr>
          <a:xfrm flipH="1" flipV="1">
            <a:off x="2809208" y="2039548"/>
            <a:ext cx="1204208" cy="108365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cxnSpLocks/>
            <a:stCxn id="27" idx="1"/>
            <a:endCxn id="55" idx="3"/>
          </p:cNvCxnSpPr>
          <p:nvPr/>
        </p:nvCxnSpPr>
        <p:spPr>
          <a:xfrm flipH="1" flipV="1">
            <a:off x="5120640" y="3123200"/>
            <a:ext cx="1337310" cy="1316947"/>
          </a:xfrm>
          <a:prstGeom prst="line">
            <a:avLst/>
          </a:prstGeom>
        </p:spPr>
        <p:style>
          <a:lnRef idx="1">
            <a:schemeClr val="dk1"/>
          </a:lnRef>
          <a:fillRef idx="0">
            <a:schemeClr val="dk1"/>
          </a:fillRef>
          <a:effectRef idx="0">
            <a:schemeClr val="dk1"/>
          </a:effectRef>
          <a:fontRef idx="minor">
            <a:schemeClr val="tx1"/>
          </a:fontRef>
        </p:style>
      </p:cxnSp>
      <p:sp>
        <p:nvSpPr>
          <p:cNvPr id="70" name="TextBox 69"/>
          <p:cNvSpPr txBox="1"/>
          <p:nvPr/>
        </p:nvSpPr>
        <p:spPr>
          <a:xfrm>
            <a:off x="5627787" y="1688044"/>
            <a:ext cx="1660326" cy="477054"/>
          </a:xfrm>
          <a:prstGeom prst="rect">
            <a:avLst/>
          </a:prstGeom>
          <a:noFill/>
        </p:spPr>
        <p:txBody>
          <a:bodyPr wrap="none" rtlCol="0">
            <a:spAutoFit/>
          </a:bodyPr>
          <a:lstStyle/>
          <a:p>
            <a:r>
              <a:rPr lang="en-BE" sz="2500" dirty="0">
                <a:solidFill>
                  <a:srgbClr val="00B050"/>
                </a:solidFill>
              </a:rPr>
              <a:t>Relatietype</a:t>
            </a:r>
            <a:endParaRPr lang="fr-BE" sz="2500" dirty="0">
              <a:solidFill>
                <a:srgbClr val="00B050"/>
              </a:solidFill>
            </a:endParaRPr>
          </a:p>
        </p:txBody>
      </p: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a:t>Conceptueel ontwerp - Relatietypes</a:t>
            </a:r>
          </a:p>
        </p:txBody>
      </p:sp>
      <p:sp>
        <p:nvSpPr>
          <p:cNvPr id="4" name="Slide Number Placeholder 3"/>
          <p:cNvSpPr>
            <a:spLocks noGrp="1"/>
          </p:cNvSpPr>
          <p:nvPr>
            <p:ph type="sldNum" sz="quarter" idx="12"/>
          </p:nvPr>
        </p:nvSpPr>
        <p:spPr/>
        <p:txBody>
          <a:bodyPr/>
          <a:lstStyle/>
          <a:p>
            <a:fld id="{4552FF5A-A0C4-4C40-8618-DBA896236EBF}" type="slidenum">
              <a:rPr lang="fr-BE" smtClean="0"/>
              <a:t>4</a:t>
            </a:fld>
            <a:endParaRPr lang="fr-BE"/>
          </a:p>
        </p:txBody>
      </p:sp>
    </p:spTree>
    <p:extLst>
      <p:ext uri="{BB962C8B-B14F-4D97-AF65-F5344CB8AC3E}">
        <p14:creationId xmlns:p14="http://schemas.microsoft.com/office/powerpoint/2010/main" val="2069218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0550" y="1877965"/>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191241" y="1313055"/>
            <a:ext cx="1519512" cy="3690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728392" y="770885"/>
            <a:ext cx="1399432" cy="3840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2159521" y="632285"/>
            <a:ext cx="998252" cy="34162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2809208" y="1035982"/>
            <a:ext cx="1038768" cy="3756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2310836" y="3129281"/>
            <a:ext cx="1252599" cy="3769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956902" y="3050957"/>
            <a:ext cx="1303456" cy="3769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69458" y="2036084"/>
            <a:ext cx="1318768" cy="34073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65144" y="2521323"/>
            <a:ext cx="1361307" cy="46079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1488226" y="1628089"/>
            <a:ext cx="721653" cy="24987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a:off x="1428108" y="1154937"/>
            <a:ext cx="781771" cy="72302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4"/>
            <a:endCxn id="5" idx="0"/>
          </p:cNvCxnSpPr>
          <p:nvPr/>
        </p:nvCxnSpPr>
        <p:spPr>
          <a:xfrm flipH="1">
            <a:off x="2209879" y="973911"/>
            <a:ext cx="448768" cy="90405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3"/>
            <a:endCxn id="5" idx="0"/>
          </p:cNvCxnSpPr>
          <p:nvPr/>
        </p:nvCxnSpPr>
        <p:spPr>
          <a:xfrm flipH="1">
            <a:off x="2209879" y="1356585"/>
            <a:ext cx="751453" cy="5213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2209879" y="2201130"/>
            <a:ext cx="284396" cy="9833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1608630" y="2201130"/>
            <a:ext cx="601249" cy="84982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1"/>
          </p:cNvCxnSpPr>
          <p:nvPr/>
        </p:nvCxnSpPr>
        <p:spPr>
          <a:xfrm flipV="1">
            <a:off x="1295097" y="2039548"/>
            <a:ext cx="315453" cy="4643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2"/>
          </p:cNvCxnSpPr>
          <p:nvPr/>
        </p:nvCxnSpPr>
        <p:spPr>
          <a:xfrm flipV="1">
            <a:off x="1526451" y="2201130"/>
            <a:ext cx="683428" cy="55059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4013416" y="2621280"/>
            <a:ext cx="1107224" cy="100384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cxnSpLocks/>
            <a:stCxn id="55" idx="1"/>
            <a:endCxn id="5" idx="3"/>
          </p:cNvCxnSpPr>
          <p:nvPr/>
        </p:nvCxnSpPr>
        <p:spPr>
          <a:xfrm flipH="1" flipV="1">
            <a:off x="2809208" y="2039548"/>
            <a:ext cx="1204208" cy="108365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a:cxnSpLocks/>
            <a:stCxn id="27" idx="1"/>
            <a:endCxn id="55" idx="3"/>
          </p:cNvCxnSpPr>
          <p:nvPr/>
        </p:nvCxnSpPr>
        <p:spPr>
          <a:xfrm flipH="1" flipV="1">
            <a:off x="5120640" y="3123200"/>
            <a:ext cx="1337310" cy="1316947"/>
          </a:xfrm>
          <a:prstGeom prst="line">
            <a:avLst/>
          </a:prstGeom>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a:t>Conceptueel ontwerp - Relatietypes</a:t>
            </a:r>
          </a:p>
        </p:txBody>
      </p:sp>
      <p:sp>
        <p:nvSpPr>
          <p:cNvPr id="4" name="Slide Number Placeholder 3"/>
          <p:cNvSpPr>
            <a:spLocks noGrp="1"/>
          </p:cNvSpPr>
          <p:nvPr>
            <p:ph type="sldNum" sz="quarter" idx="12"/>
          </p:nvPr>
        </p:nvSpPr>
        <p:spPr/>
        <p:txBody>
          <a:bodyPr/>
          <a:lstStyle/>
          <a:p>
            <a:fld id="{4552FF5A-A0C4-4C40-8618-DBA896236EBF}" type="slidenum">
              <a:rPr lang="fr-BE" smtClean="0"/>
              <a:t>5</a:t>
            </a:fld>
            <a:endParaRPr lang="fr-BE"/>
          </a:p>
        </p:txBody>
      </p:sp>
      <p:sp>
        <p:nvSpPr>
          <p:cNvPr id="30" name="TextBox 29"/>
          <p:cNvSpPr txBox="1"/>
          <p:nvPr/>
        </p:nvSpPr>
        <p:spPr>
          <a:xfrm>
            <a:off x="5436985" y="523649"/>
            <a:ext cx="3280727" cy="2400657"/>
          </a:xfrm>
          <a:prstGeom prst="rect">
            <a:avLst/>
          </a:prstGeom>
          <a:noFill/>
        </p:spPr>
        <p:txBody>
          <a:bodyPr wrap="square" rtlCol="0">
            <a:spAutoFit/>
          </a:bodyPr>
          <a:lstStyle/>
          <a:p>
            <a:r>
              <a:rPr lang="fr-BE" sz="2500" dirty="0"/>
              <a:t>K</a:t>
            </a:r>
            <a:r>
              <a:rPr lang="en-BE" sz="2500" dirty="0"/>
              <a:t>ardinaliteit:</a:t>
            </a:r>
          </a:p>
          <a:p>
            <a:r>
              <a:rPr lang="en-BE" sz="2500" dirty="0">
                <a:solidFill>
                  <a:srgbClr val="00B050"/>
                </a:solidFill>
              </a:rPr>
              <a:t>Een lid kan behoren tot maximaal 1 groep</a:t>
            </a:r>
          </a:p>
          <a:p>
            <a:r>
              <a:rPr lang="en-BE" sz="2500" dirty="0">
                <a:solidFill>
                  <a:srgbClr val="FF0000"/>
                </a:solidFill>
              </a:rPr>
              <a:t>Een groep kan meerdere leden hebben</a:t>
            </a:r>
            <a:endParaRPr lang="fr-BE" sz="2500" dirty="0">
              <a:solidFill>
                <a:srgbClr val="FF0000"/>
              </a:solidFill>
            </a:endParaRPr>
          </a:p>
        </p:txBody>
      </p:sp>
      <p:sp>
        <p:nvSpPr>
          <p:cNvPr id="33" name="TextBox 32"/>
          <p:cNvSpPr txBox="1"/>
          <p:nvPr/>
        </p:nvSpPr>
        <p:spPr>
          <a:xfrm>
            <a:off x="2800224" y="1771389"/>
            <a:ext cx="308098" cy="323165"/>
          </a:xfrm>
          <a:prstGeom prst="rect">
            <a:avLst/>
          </a:prstGeom>
          <a:noFill/>
        </p:spPr>
        <p:txBody>
          <a:bodyPr wrap="none" rtlCol="0">
            <a:spAutoFit/>
          </a:bodyPr>
          <a:lstStyle/>
          <a:p>
            <a:r>
              <a:rPr lang="en-BE" sz="1500">
                <a:solidFill>
                  <a:srgbClr val="FF0000"/>
                </a:solidFill>
              </a:rPr>
              <a:t>N</a:t>
            </a:r>
            <a:endParaRPr lang="fr-BE" sz="1500">
              <a:solidFill>
                <a:srgbClr val="FF0000"/>
              </a:solidFill>
            </a:endParaRPr>
          </a:p>
        </p:txBody>
      </p:sp>
      <p:sp>
        <p:nvSpPr>
          <p:cNvPr id="34" name="TextBox 33"/>
          <p:cNvSpPr txBox="1"/>
          <p:nvPr/>
        </p:nvSpPr>
        <p:spPr>
          <a:xfrm>
            <a:off x="6242323" y="3986295"/>
            <a:ext cx="282450" cy="323165"/>
          </a:xfrm>
          <a:prstGeom prst="rect">
            <a:avLst/>
          </a:prstGeom>
          <a:noFill/>
        </p:spPr>
        <p:txBody>
          <a:bodyPr wrap="none" rtlCol="0">
            <a:spAutoFit/>
          </a:bodyPr>
          <a:lstStyle/>
          <a:p>
            <a:r>
              <a:rPr lang="en-BE" sz="1500">
                <a:solidFill>
                  <a:srgbClr val="00B050"/>
                </a:solidFill>
              </a:rPr>
              <a:t>1</a:t>
            </a:r>
            <a:endParaRPr lang="fr-BE" sz="1500">
              <a:solidFill>
                <a:srgbClr val="00B050"/>
              </a:solidFill>
            </a:endParaRPr>
          </a:p>
        </p:txBody>
      </p:sp>
      <p:sp>
        <p:nvSpPr>
          <p:cNvPr id="36" name="TextBox 35"/>
          <p:cNvSpPr txBox="1"/>
          <p:nvPr/>
        </p:nvSpPr>
        <p:spPr>
          <a:xfrm>
            <a:off x="401928" y="4367488"/>
            <a:ext cx="3280727" cy="1246495"/>
          </a:xfrm>
          <a:prstGeom prst="rect">
            <a:avLst/>
          </a:prstGeom>
          <a:noFill/>
        </p:spPr>
        <p:txBody>
          <a:bodyPr wrap="square" rtlCol="0">
            <a:spAutoFit/>
          </a:bodyPr>
          <a:lstStyle/>
          <a:p>
            <a:r>
              <a:rPr lang="en-BE" sz="2500"/>
              <a:t>1-N relatietype?</a:t>
            </a:r>
          </a:p>
          <a:p>
            <a:r>
              <a:rPr lang="en-BE" sz="2500" dirty="0"/>
              <a:t>M-N relatietype?</a:t>
            </a:r>
          </a:p>
          <a:p>
            <a:r>
              <a:rPr lang="en-BE" sz="2500" dirty="0"/>
              <a:t>1-1 relatietype?</a:t>
            </a:r>
          </a:p>
        </p:txBody>
      </p:sp>
    </p:spTree>
    <p:extLst>
      <p:ext uri="{BB962C8B-B14F-4D97-AF65-F5344CB8AC3E}">
        <p14:creationId xmlns:p14="http://schemas.microsoft.com/office/powerpoint/2010/main" val="1445602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610550" y="1877965"/>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191241" y="1313055"/>
            <a:ext cx="1519512" cy="3690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8" name="Oval 7"/>
          <p:cNvSpPr/>
          <p:nvPr/>
        </p:nvSpPr>
        <p:spPr>
          <a:xfrm>
            <a:off x="728392" y="770885"/>
            <a:ext cx="1399432" cy="3840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9" name="Oval 8"/>
          <p:cNvSpPr/>
          <p:nvPr/>
        </p:nvSpPr>
        <p:spPr>
          <a:xfrm>
            <a:off x="2159521" y="632285"/>
            <a:ext cx="998252" cy="34162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sp>
        <p:nvSpPr>
          <p:cNvPr id="10" name="Oval 9"/>
          <p:cNvSpPr/>
          <p:nvPr/>
        </p:nvSpPr>
        <p:spPr>
          <a:xfrm>
            <a:off x="2809208" y="1035982"/>
            <a:ext cx="1038768" cy="3756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2310836" y="3129281"/>
            <a:ext cx="1252599" cy="37695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956902" y="3050957"/>
            <a:ext cx="1303456" cy="37695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69458" y="2036084"/>
            <a:ext cx="1318768" cy="34073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sp>
        <p:nvSpPr>
          <p:cNvPr id="14" name="Oval 13"/>
          <p:cNvSpPr/>
          <p:nvPr/>
        </p:nvSpPr>
        <p:spPr>
          <a:xfrm>
            <a:off x="165144" y="2521323"/>
            <a:ext cx="1361307" cy="46079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16" name="Straight Connector 15"/>
          <p:cNvCxnSpPr>
            <a:cxnSpLocks/>
            <a:stCxn id="7" idx="5"/>
            <a:endCxn id="5" idx="0"/>
          </p:cNvCxnSpPr>
          <p:nvPr/>
        </p:nvCxnSpPr>
        <p:spPr>
          <a:xfrm>
            <a:off x="1488226" y="1628089"/>
            <a:ext cx="721653" cy="249876"/>
          </a:xfrm>
          <a:prstGeom prst="line">
            <a:avLst/>
          </a:prstGeom>
        </p:spPr>
        <p:style>
          <a:lnRef idx="1">
            <a:schemeClr val="dk1"/>
          </a:lnRef>
          <a:fillRef idx="0">
            <a:schemeClr val="dk1"/>
          </a:fillRef>
          <a:effectRef idx="0">
            <a:schemeClr val="dk1"/>
          </a:effectRef>
          <a:fontRef idx="minor">
            <a:schemeClr val="tx1"/>
          </a:fontRef>
        </p:style>
      </p:cxnSp>
      <p:cxnSp>
        <p:nvCxnSpPr>
          <p:cNvPr id="17" name="Straight Connector 16"/>
          <p:cNvCxnSpPr>
            <a:cxnSpLocks/>
            <a:stCxn id="8" idx="4"/>
            <a:endCxn id="5" idx="0"/>
          </p:cNvCxnSpPr>
          <p:nvPr/>
        </p:nvCxnSpPr>
        <p:spPr>
          <a:xfrm>
            <a:off x="1428108" y="1154937"/>
            <a:ext cx="781771" cy="723028"/>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a:cxnSpLocks/>
            <a:stCxn id="9" idx="4"/>
            <a:endCxn id="5" idx="0"/>
          </p:cNvCxnSpPr>
          <p:nvPr/>
        </p:nvCxnSpPr>
        <p:spPr>
          <a:xfrm flipH="1">
            <a:off x="2209879" y="973911"/>
            <a:ext cx="448768" cy="904054"/>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cxnSpLocks/>
            <a:stCxn id="10" idx="3"/>
            <a:endCxn id="5" idx="0"/>
          </p:cNvCxnSpPr>
          <p:nvPr/>
        </p:nvCxnSpPr>
        <p:spPr>
          <a:xfrm flipH="1">
            <a:off x="2209879" y="1356585"/>
            <a:ext cx="751453" cy="52138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cxnSpLocks/>
            <a:stCxn id="11" idx="1"/>
            <a:endCxn id="5" idx="2"/>
          </p:cNvCxnSpPr>
          <p:nvPr/>
        </p:nvCxnSpPr>
        <p:spPr>
          <a:xfrm flipH="1" flipV="1">
            <a:off x="2209879" y="2201130"/>
            <a:ext cx="284396" cy="98335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cxnSpLocks/>
            <a:stCxn id="12" idx="0"/>
            <a:endCxn id="5" idx="2"/>
          </p:cNvCxnSpPr>
          <p:nvPr/>
        </p:nvCxnSpPr>
        <p:spPr>
          <a:xfrm flipV="1">
            <a:off x="1608630" y="2201130"/>
            <a:ext cx="601249" cy="84982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cxnSpLocks/>
            <a:stCxn id="13" idx="7"/>
            <a:endCxn id="5" idx="1"/>
          </p:cNvCxnSpPr>
          <p:nvPr/>
        </p:nvCxnSpPr>
        <p:spPr>
          <a:xfrm flipV="1">
            <a:off x="1295097" y="2039548"/>
            <a:ext cx="315453" cy="46436"/>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a:cxnSpLocks/>
            <a:stCxn id="14" idx="6"/>
            <a:endCxn id="5" idx="2"/>
          </p:cNvCxnSpPr>
          <p:nvPr/>
        </p:nvCxnSpPr>
        <p:spPr>
          <a:xfrm flipV="1">
            <a:off x="1526451" y="2201130"/>
            <a:ext cx="683428" cy="550591"/>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6457950" y="4278564"/>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5589271" y="4814212"/>
            <a:ext cx="1096009" cy="38770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cxnSpLocks/>
            <a:stCxn id="31" idx="7"/>
            <a:endCxn id="27" idx="2"/>
          </p:cNvCxnSpPr>
          <p:nvPr/>
        </p:nvCxnSpPr>
        <p:spPr>
          <a:xfrm flipV="1">
            <a:off x="6524773" y="4601729"/>
            <a:ext cx="532506" cy="269262"/>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6998988" y="4814212"/>
            <a:ext cx="1921491" cy="43438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cxnSpLocks/>
            <a:stCxn id="51" idx="1"/>
            <a:endCxn id="27" idx="2"/>
          </p:cNvCxnSpPr>
          <p:nvPr/>
        </p:nvCxnSpPr>
        <p:spPr>
          <a:xfrm flipH="1" flipV="1">
            <a:off x="7057279" y="4601729"/>
            <a:ext cx="223105" cy="276097"/>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4013416" y="2621280"/>
            <a:ext cx="1107224" cy="100384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cxnSpLocks/>
            <a:stCxn id="55" idx="1"/>
            <a:endCxn id="5" idx="3"/>
          </p:cNvCxnSpPr>
          <p:nvPr/>
        </p:nvCxnSpPr>
        <p:spPr>
          <a:xfrm flipH="1" flipV="1">
            <a:off x="2809208" y="2039548"/>
            <a:ext cx="1204208" cy="1083652"/>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60" name="Straight Connector 59"/>
          <p:cNvCxnSpPr>
            <a:cxnSpLocks/>
            <a:stCxn id="27" idx="1"/>
            <a:endCxn id="55" idx="3"/>
          </p:cNvCxnSpPr>
          <p:nvPr/>
        </p:nvCxnSpPr>
        <p:spPr>
          <a:xfrm flipH="1" flipV="1">
            <a:off x="5120640" y="3123200"/>
            <a:ext cx="1337310" cy="1316947"/>
          </a:xfrm>
          <a:prstGeom prst="line">
            <a:avLst/>
          </a:prstGeom>
          <a:ln>
            <a:solidFill>
              <a:srgbClr val="FF0000"/>
            </a:solidFill>
          </a:ln>
        </p:spPr>
        <p:style>
          <a:lnRef idx="1">
            <a:schemeClr val="dk1"/>
          </a:lnRef>
          <a:fillRef idx="0">
            <a:schemeClr val="dk1"/>
          </a:fillRef>
          <a:effectRef idx="0">
            <a:schemeClr val="dk1"/>
          </a:effectRef>
          <a:fontRef idx="minor">
            <a:schemeClr val="tx1"/>
          </a:fontRef>
        </p:style>
      </p:cxnSp>
      <p:sp>
        <p:nvSpPr>
          <p:cNvPr id="3" name="Footer Placeholder 2">
            <a:extLst>
              <a:ext uri="{FF2B5EF4-FFF2-40B4-BE49-F238E27FC236}">
                <a16:creationId xmlns:a16="http://schemas.microsoft.com/office/drawing/2014/main" id="{3A9A335D-D080-A44A-83FA-6C084B992EDA}"/>
              </a:ext>
            </a:extLst>
          </p:cNvPr>
          <p:cNvSpPr>
            <a:spLocks noGrp="1"/>
          </p:cNvSpPr>
          <p:nvPr>
            <p:ph type="ftr" sz="quarter" idx="11"/>
          </p:nvPr>
        </p:nvSpPr>
        <p:spPr/>
        <p:txBody>
          <a:bodyPr/>
          <a:lstStyle/>
          <a:p>
            <a:r>
              <a:rPr lang="fr-BE"/>
              <a:t>Conceptueel ontwerp - Relatietypes</a:t>
            </a:r>
          </a:p>
        </p:txBody>
      </p:sp>
      <p:sp>
        <p:nvSpPr>
          <p:cNvPr id="4" name="Slide Number Placeholder 3"/>
          <p:cNvSpPr>
            <a:spLocks noGrp="1"/>
          </p:cNvSpPr>
          <p:nvPr>
            <p:ph type="sldNum" sz="quarter" idx="12"/>
          </p:nvPr>
        </p:nvSpPr>
        <p:spPr/>
        <p:txBody>
          <a:bodyPr/>
          <a:lstStyle/>
          <a:p>
            <a:fld id="{4552FF5A-A0C4-4C40-8618-DBA896236EBF}" type="slidenum">
              <a:rPr lang="fr-BE" smtClean="0"/>
              <a:t>6</a:t>
            </a:fld>
            <a:endParaRPr lang="fr-BE"/>
          </a:p>
        </p:txBody>
      </p:sp>
      <p:sp>
        <p:nvSpPr>
          <p:cNvPr id="30" name="TextBox 29"/>
          <p:cNvSpPr txBox="1"/>
          <p:nvPr/>
        </p:nvSpPr>
        <p:spPr>
          <a:xfrm>
            <a:off x="5436985" y="523649"/>
            <a:ext cx="3280727" cy="2015936"/>
          </a:xfrm>
          <a:prstGeom prst="rect">
            <a:avLst/>
          </a:prstGeom>
          <a:noFill/>
        </p:spPr>
        <p:txBody>
          <a:bodyPr wrap="square" rtlCol="0">
            <a:spAutoFit/>
          </a:bodyPr>
          <a:lstStyle/>
          <a:p>
            <a:r>
              <a:rPr lang="fr-BE" sz="2500" dirty="0"/>
              <a:t>P</a:t>
            </a:r>
            <a:r>
              <a:rPr lang="en-BE" sz="2500" dirty="0"/>
              <a:t>articipatie:</a:t>
            </a:r>
          </a:p>
          <a:p>
            <a:r>
              <a:rPr lang="en-BE" sz="2500" dirty="0">
                <a:solidFill>
                  <a:srgbClr val="00B050"/>
                </a:solidFill>
              </a:rPr>
              <a:t>Een lid moet tot een groep behoren</a:t>
            </a:r>
            <a:endParaRPr lang="en-BE" sz="2500" dirty="0"/>
          </a:p>
          <a:p>
            <a:r>
              <a:rPr lang="en-BE" sz="2500" dirty="0">
                <a:solidFill>
                  <a:srgbClr val="FF0000"/>
                </a:solidFill>
              </a:rPr>
              <a:t>Een groep moet geen leden hebben</a:t>
            </a:r>
          </a:p>
        </p:txBody>
      </p:sp>
      <p:sp>
        <p:nvSpPr>
          <p:cNvPr id="33" name="TextBox 32"/>
          <p:cNvSpPr txBox="1"/>
          <p:nvPr/>
        </p:nvSpPr>
        <p:spPr>
          <a:xfrm>
            <a:off x="2800224" y="1771389"/>
            <a:ext cx="308098" cy="323165"/>
          </a:xfrm>
          <a:prstGeom prst="rect">
            <a:avLst/>
          </a:prstGeom>
          <a:noFill/>
        </p:spPr>
        <p:txBody>
          <a:bodyPr wrap="none" rtlCol="0">
            <a:spAutoFit/>
          </a:bodyPr>
          <a:lstStyle/>
          <a:p>
            <a:r>
              <a:rPr lang="en-BE" sz="1500"/>
              <a:t>N</a:t>
            </a:r>
            <a:endParaRPr lang="fr-BE" sz="1500"/>
          </a:p>
        </p:txBody>
      </p:sp>
      <p:sp>
        <p:nvSpPr>
          <p:cNvPr id="34" name="TextBox 33"/>
          <p:cNvSpPr txBox="1"/>
          <p:nvPr/>
        </p:nvSpPr>
        <p:spPr>
          <a:xfrm>
            <a:off x="6242323" y="3986295"/>
            <a:ext cx="282450" cy="323165"/>
          </a:xfrm>
          <a:prstGeom prst="rect">
            <a:avLst/>
          </a:prstGeom>
          <a:noFill/>
        </p:spPr>
        <p:txBody>
          <a:bodyPr wrap="none" rtlCol="0">
            <a:spAutoFit/>
          </a:bodyPr>
          <a:lstStyle/>
          <a:p>
            <a:r>
              <a:rPr lang="en-BE" sz="1500"/>
              <a:t>1</a:t>
            </a:r>
            <a:endParaRPr lang="fr-BE" sz="1500"/>
          </a:p>
        </p:txBody>
      </p:sp>
      <p:cxnSp>
        <p:nvCxnSpPr>
          <p:cNvPr id="36" name="Straight Connector 35"/>
          <p:cNvCxnSpPr>
            <a:cxnSpLocks/>
          </p:cNvCxnSpPr>
          <p:nvPr/>
        </p:nvCxnSpPr>
        <p:spPr>
          <a:xfrm flipH="1" flipV="1">
            <a:off x="2812802" y="1990585"/>
            <a:ext cx="1244538" cy="1085280"/>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86178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a:t>Conceptueel ontwerp - Relatietypes</a:t>
            </a:r>
          </a:p>
        </p:txBody>
      </p:sp>
      <p:sp>
        <p:nvSpPr>
          <p:cNvPr id="5" name="Slide Number Placeholder 4"/>
          <p:cNvSpPr>
            <a:spLocks noGrp="1"/>
          </p:cNvSpPr>
          <p:nvPr>
            <p:ph type="sldNum" sz="quarter" idx="12"/>
          </p:nvPr>
        </p:nvSpPr>
        <p:spPr/>
        <p:txBody>
          <a:bodyPr/>
          <a:lstStyle/>
          <a:p>
            <a:fld id="{4552FF5A-A0C4-4C40-8618-DBA896236EBF}" type="slidenum">
              <a:rPr lang="fr-BE" smtClean="0"/>
              <a:t>7</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databank opzetten ter ondersteuning van haar ledenadministratie en functioneren. Daarbij moet je rekening houden met de volgende aspecten. Bij de inschrijving krijgt elk lid een uniek lidnummer. Gegevens zoals naam, voornaam, adres (straat, nummer, postcode), geslacht (optioneel) en geboortedatum worden geregistreerd. In het begin van het jaar worden de leden ingedeeld in verschillende groepen (elk met een unieke naam) volgens leeftijdklasse. Er kunnen verschillende groepen zijn voor één leeftijdsklasse. </a:t>
            </a:r>
            <a:r>
              <a:rPr lang="en-BE" dirty="0">
                <a:solidFill>
                  <a:srgbClr val="FF0000"/>
                </a:solidFill>
              </a:rPr>
              <a:t>Elke groep heeft een leid(st)er. Een leid(st)er is verantwoordelijk voor maximaal één groep. De leiding vormt zelf ook een groep, die correspondeert met de hoogste leeftijdsklasse. </a:t>
            </a:r>
            <a:endParaRPr lang="en-US" dirty="0">
              <a:solidFill>
                <a:srgbClr val="FF0000"/>
              </a:solidFill>
              <a:cs typeface="Calibri"/>
            </a:endParaRPr>
          </a:p>
          <a:p>
            <a:r>
              <a:rPr lang="en-BE" dirty="0">
                <a:solidFill>
                  <a:srgbClr val="FF0000"/>
                </a:solidFill>
              </a:rPr>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Er moet bijgehouden worden of een groep al betaald heeft voor een activiteit.</a:t>
            </a:r>
            <a:endParaRPr lang="fr-BE" dirty="0">
              <a:solidFill>
                <a:srgbClr val="FF0000"/>
              </a:solidFill>
              <a:cs typeface="Calibri"/>
            </a:endParaRPr>
          </a:p>
        </p:txBody>
      </p:sp>
    </p:spTree>
    <p:extLst>
      <p:ext uri="{BB962C8B-B14F-4D97-AF65-F5344CB8AC3E}">
        <p14:creationId xmlns:p14="http://schemas.microsoft.com/office/powerpoint/2010/main" val="2325786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789228" y="1837380"/>
            <a:ext cx="1198658" cy="323165"/>
          </a:xfrm>
          <a:prstGeom prst="rect">
            <a:avLst/>
          </a:prstGeom>
          <a:noFill/>
          <a:ln>
            <a:solidFill>
              <a:schemeClr val="tx1"/>
            </a:solidFill>
          </a:ln>
        </p:spPr>
        <p:txBody>
          <a:bodyPr wrap="square" rtlCol="0">
            <a:spAutoFit/>
          </a:bodyPr>
          <a:lstStyle/>
          <a:p>
            <a:pPr algn="ctr"/>
            <a:r>
              <a:rPr lang="en-BE" sz="1500"/>
              <a:t>Lid</a:t>
            </a:r>
            <a:endParaRPr lang="fr-BE" sz="1500"/>
          </a:p>
        </p:txBody>
      </p:sp>
      <p:sp>
        <p:nvSpPr>
          <p:cNvPr id="7" name="Oval 6"/>
          <p:cNvSpPr/>
          <p:nvPr/>
        </p:nvSpPr>
        <p:spPr>
          <a:xfrm>
            <a:off x="37859" y="1200237"/>
            <a:ext cx="1630424" cy="32868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lidnummer</a:t>
            </a:r>
            <a:endParaRPr lang="fr-BE" sz="1500">
              <a:solidFill>
                <a:schemeClr val="tx1"/>
              </a:solidFill>
            </a:endParaRPr>
          </a:p>
        </p:txBody>
      </p:sp>
      <p:sp>
        <p:nvSpPr>
          <p:cNvPr id="10" name="Oval 9"/>
          <p:cNvSpPr/>
          <p:nvPr/>
        </p:nvSpPr>
        <p:spPr>
          <a:xfrm>
            <a:off x="3710541" y="1003550"/>
            <a:ext cx="952899" cy="30037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straat</a:t>
            </a:r>
            <a:endParaRPr lang="fr-BE" sz="1500">
              <a:solidFill>
                <a:schemeClr val="tx1"/>
              </a:solidFill>
            </a:endParaRPr>
          </a:p>
        </p:txBody>
      </p:sp>
      <p:sp>
        <p:nvSpPr>
          <p:cNvPr id="11" name="Oval 10"/>
          <p:cNvSpPr/>
          <p:nvPr/>
        </p:nvSpPr>
        <p:spPr>
          <a:xfrm>
            <a:off x="3461796" y="1454117"/>
            <a:ext cx="1201644" cy="3418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nummer</a:t>
            </a:r>
            <a:endParaRPr lang="fr-BE" sz="1500">
              <a:solidFill>
                <a:schemeClr val="tx1"/>
              </a:solidFill>
            </a:endParaRPr>
          </a:p>
        </p:txBody>
      </p:sp>
      <p:sp>
        <p:nvSpPr>
          <p:cNvPr id="12" name="Oval 11"/>
          <p:cNvSpPr/>
          <p:nvPr/>
        </p:nvSpPr>
        <p:spPr>
          <a:xfrm>
            <a:off x="3416557" y="1837380"/>
            <a:ext cx="1288026" cy="3435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postcode</a:t>
            </a:r>
            <a:endParaRPr lang="fr-BE" sz="1500">
              <a:solidFill>
                <a:schemeClr val="tx1"/>
              </a:solidFill>
            </a:endParaRPr>
          </a:p>
        </p:txBody>
      </p:sp>
      <p:sp>
        <p:nvSpPr>
          <p:cNvPr id="13" name="Oval 12"/>
          <p:cNvSpPr/>
          <p:nvPr/>
        </p:nvSpPr>
        <p:spPr>
          <a:xfrm>
            <a:off x="114762" y="1764111"/>
            <a:ext cx="1192655" cy="3518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geslacht</a:t>
            </a:r>
            <a:endParaRPr lang="fr-BE" sz="1500">
              <a:solidFill>
                <a:schemeClr val="tx1"/>
              </a:solidFill>
            </a:endParaRPr>
          </a:p>
        </p:txBody>
      </p:sp>
      <p:cxnSp>
        <p:nvCxnSpPr>
          <p:cNvPr id="16" name="Straight Connector 15"/>
          <p:cNvCxnSpPr>
            <a:stCxn id="7" idx="5"/>
            <a:endCxn id="5" idx="0"/>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a:stCxn id="10" idx="2"/>
            <a:endCxn id="5" idx="0"/>
          </p:cNvCxnSpPr>
          <p:nvPr/>
        </p:nvCxnSpPr>
        <p:spPr>
          <a:xfrm flipH="1">
            <a:off x="2388557" y="1153739"/>
            <a:ext cx="1321984" cy="68364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p:cNvCxnSpPr>
            <a:stCxn id="11" idx="3"/>
            <a:endCxn id="5" idx="0"/>
          </p:cNvCxnSpPr>
          <p:nvPr/>
        </p:nvCxnSpPr>
        <p:spPr>
          <a:xfrm flipH="1">
            <a:off x="2388557" y="1745887"/>
            <a:ext cx="1249216" cy="91493"/>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a:stCxn id="12" idx="2"/>
            <a:endCxn id="5" idx="3"/>
          </p:cNvCxnSpPr>
          <p:nvPr/>
        </p:nvCxnSpPr>
        <p:spPr>
          <a:xfrm flipH="1" flipV="1">
            <a:off x="2987886" y="1998963"/>
            <a:ext cx="428671" cy="1016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p:cNvCxnSpPr>
            <a:stCxn id="13" idx="6"/>
            <a:endCxn id="5" idx="1"/>
          </p:cNvCxnSpPr>
          <p:nvPr/>
        </p:nvCxnSpPr>
        <p:spPr>
          <a:xfrm>
            <a:off x="1307417" y="1940051"/>
            <a:ext cx="481811" cy="58912"/>
          </a:xfrm>
          <a:prstGeom prst="line">
            <a:avLst/>
          </a:prstGeom>
        </p:spPr>
        <p:style>
          <a:lnRef idx="1">
            <a:schemeClr val="dk1"/>
          </a:lnRef>
          <a:fillRef idx="0">
            <a:schemeClr val="dk1"/>
          </a:fillRef>
          <a:effectRef idx="0">
            <a:schemeClr val="dk1"/>
          </a:effectRef>
          <a:fontRef idx="minor">
            <a:schemeClr val="tx1"/>
          </a:fontRef>
        </p:style>
      </p:cxnSp>
      <p:sp>
        <p:nvSpPr>
          <p:cNvPr id="27" name="TextBox 26"/>
          <p:cNvSpPr txBox="1"/>
          <p:nvPr/>
        </p:nvSpPr>
        <p:spPr>
          <a:xfrm>
            <a:off x="1710527" y="5073430"/>
            <a:ext cx="1198658" cy="323165"/>
          </a:xfrm>
          <a:prstGeom prst="rect">
            <a:avLst/>
          </a:prstGeom>
          <a:noFill/>
          <a:ln>
            <a:solidFill>
              <a:schemeClr val="tx1"/>
            </a:solidFill>
          </a:ln>
        </p:spPr>
        <p:txBody>
          <a:bodyPr wrap="square" rtlCol="0">
            <a:spAutoFit/>
          </a:bodyPr>
          <a:lstStyle/>
          <a:p>
            <a:pPr algn="ctr"/>
            <a:r>
              <a:rPr lang="fr-BE" sz="1500"/>
              <a:t>G</a:t>
            </a:r>
            <a:r>
              <a:rPr lang="en-BE" sz="1500"/>
              <a:t>roep</a:t>
            </a:r>
            <a:endParaRPr lang="fr-BE" sz="1500"/>
          </a:p>
        </p:txBody>
      </p:sp>
      <p:sp>
        <p:nvSpPr>
          <p:cNvPr id="31" name="Oval 30"/>
          <p:cNvSpPr/>
          <p:nvPr/>
        </p:nvSpPr>
        <p:spPr>
          <a:xfrm>
            <a:off x="640294" y="5772569"/>
            <a:ext cx="925822" cy="28326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41" name="Straight Connector 40"/>
          <p:cNvCxnSpPr>
            <a:stCxn id="27" idx="2"/>
            <a:endCxn id="31" idx="7"/>
          </p:cNvCxnSpPr>
          <p:nvPr/>
        </p:nvCxnSpPr>
        <p:spPr>
          <a:xfrm flipH="1">
            <a:off x="1430533" y="5396595"/>
            <a:ext cx="879323" cy="417457"/>
          </a:xfrm>
          <a:prstGeom prst="line">
            <a:avLst/>
          </a:prstGeom>
        </p:spPr>
        <p:style>
          <a:lnRef idx="1">
            <a:schemeClr val="dk1"/>
          </a:lnRef>
          <a:fillRef idx="0">
            <a:schemeClr val="dk1"/>
          </a:fillRef>
          <a:effectRef idx="0">
            <a:schemeClr val="dk1"/>
          </a:effectRef>
          <a:fontRef idx="minor">
            <a:schemeClr val="tx1"/>
          </a:fontRef>
        </p:style>
      </p:cxnSp>
      <p:sp>
        <p:nvSpPr>
          <p:cNvPr id="51" name="Oval 50"/>
          <p:cNvSpPr/>
          <p:nvPr/>
        </p:nvSpPr>
        <p:spPr>
          <a:xfrm>
            <a:off x="1909035" y="5806804"/>
            <a:ext cx="1906682" cy="297029"/>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leeftijdsklasse</a:t>
            </a:r>
            <a:endParaRPr lang="fr-BE" sz="1500">
              <a:solidFill>
                <a:schemeClr val="tx1"/>
              </a:solidFill>
            </a:endParaRPr>
          </a:p>
        </p:txBody>
      </p:sp>
      <p:cxnSp>
        <p:nvCxnSpPr>
          <p:cNvPr id="52" name="Straight Connector 51"/>
          <p:cNvCxnSpPr>
            <a:stCxn id="51" idx="1"/>
            <a:endCxn id="27" idx="2"/>
          </p:cNvCxnSpPr>
          <p:nvPr/>
        </p:nvCxnSpPr>
        <p:spPr>
          <a:xfrm flipV="1">
            <a:off x="2188262" y="5396595"/>
            <a:ext cx="121594" cy="453708"/>
          </a:xfrm>
          <a:prstGeom prst="line">
            <a:avLst/>
          </a:prstGeom>
        </p:spPr>
        <p:style>
          <a:lnRef idx="1">
            <a:schemeClr val="dk1"/>
          </a:lnRef>
          <a:fillRef idx="0">
            <a:schemeClr val="dk1"/>
          </a:fillRef>
          <a:effectRef idx="0">
            <a:schemeClr val="dk1"/>
          </a:effectRef>
          <a:fontRef idx="minor">
            <a:schemeClr val="tx1"/>
          </a:fontRef>
        </p:style>
      </p:cxnSp>
      <p:sp>
        <p:nvSpPr>
          <p:cNvPr id="55" name="Diamond 54"/>
          <p:cNvSpPr/>
          <p:nvPr/>
        </p:nvSpPr>
        <p:spPr>
          <a:xfrm>
            <a:off x="798244" y="3116119"/>
            <a:ext cx="965944" cy="83673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lid van</a:t>
            </a:r>
            <a:endParaRPr lang="fr-BE" sz="1500">
              <a:solidFill>
                <a:schemeClr val="tx1"/>
              </a:solidFill>
            </a:endParaRPr>
          </a:p>
        </p:txBody>
      </p:sp>
      <p:cxnSp>
        <p:nvCxnSpPr>
          <p:cNvPr id="56" name="Straight Connector 55"/>
          <p:cNvCxnSpPr>
            <a:stCxn id="55" idx="0"/>
          </p:cNvCxnSpPr>
          <p:nvPr/>
        </p:nvCxnSpPr>
        <p:spPr>
          <a:xfrm flipV="1">
            <a:off x="1281216" y="2160545"/>
            <a:ext cx="964783" cy="955574"/>
          </a:xfrm>
          <a:prstGeom prst="line">
            <a:avLst/>
          </a:prstGeom>
          <a:ln/>
        </p:spPr>
        <p:style>
          <a:lnRef idx="1">
            <a:schemeClr val="dk1"/>
          </a:lnRef>
          <a:fillRef idx="0">
            <a:schemeClr val="dk1"/>
          </a:fillRef>
          <a:effectRef idx="0">
            <a:schemeClr val="dk1"/>
          </a:effectRef>
          <a:fontRef idx="minor">
            <a:schemeClr val="tx1"/>
          </a:fontRef>
        </p:style>
      </p:cxnSp>
      <p:cxnSp>
        <p:nvCxnSpPr>
          <p:cNvPr id="60" name="Straight Connector 59"/>
          <p:cNvCxnSpPr>
            <a:stCxn id="27" idx="0"/>
            <a:endCxn id="55" idx="2"/>
          </p:cNvCxnSpPr>
          <p:nvPr/>
        </p:nvCxnSpPr>
        <p:spPr>
          <a:xfrm flipH="1" flipV="1">
            <a:off x="1281216" y="3952855"/>
            <a:ext cx="1028640" cy="1120575"/>
          </a:xfrm>
          <a:prstGeom prst="line">
            <a:avLst/>
          </a:prstGeom>
          <a:ln/>
        </p:spPr>
        <p:style>
          <a:lnRef idx="1">
            <a:schemeClr val="dk1"/>
          </a:lnRef>
          <a:fillRef idx="0">
            <a:schemeClr val="dk1"/>
          </a:fillRef>
          <a:effectRef idx="0">
            <a:schemeClr val="dk1"/>
          </a:effectRef>
          <a:fontRef idx="minor">
            <a:schemeClr val="tx1"/>
          </a:fontRef>
        </p:style>
      </p:cxnSp>
      <p:sp>
        <p:nvSpPr>
          <p:cNvPr id="3" name="TextBox 2"/>
          <p:cNvSpPr txBox="1"/>
          <p:nvPr/>
        </p:nvSpPr>
        <p:spPr>
          <a:xfrm>
            <a:off x="1809713" y="2106509"/>
            <a:ext cx="308098" cy="323165"/>
          </a:xfrm>
          <a:prstGeom prst="rect">
            <a:avLst/>
          </a:prstGeom>
          <a:noFill/>
        </p:spPr>
        <p:txBody>
          <a:bodyPr wrap="none" rtlCol="0">
            <a:spAutoFit/>
          </a:bodyPr>
          <a:lstStyle/>
          <a:p>
            <a:r>
              <a:rPr lang="en-BE" sz="1500"/>
              <a:t>N</a:t>
            </a:r>
            <a:endParaRPr lang="fr-BE" sz="1500"/>
          </a:p>
        </p:txBody>
      </p:sp>
      <p:sp>
        <p:nvSpPr>
          <p:cNvPr id="30" name="TextBox 29"/>
          <p:cNvSpPr txBox="1"/>
          <p:nvPr/>
        </p:nvSpPr>
        <p:spPr>
          <a:xfrm>
            <a:off x="1909707" y="4799373"/>
            <a:ext cx="282450" cy="323165"/>
          </a:xfrm>
          <a:prstGeom prst="rect">
            <a:avLst/>
          </a:prstGeom>
          <a:noFill/>
        </p:spPr>
        <p:txBody>
          <a:bodyPr wrap="none" rtlCol="0">
            <a:spAutoFit/>
          </a:bodyPr>
          <a:lstStyle/>
          <a:p>
            <a:r>
              <a:rPr lang="en-BE" sz="1500"/>
              <a:t>1</a:t>
            </a:r>
            <a:endParaRPr lang="fr-BE" sz="1500"/>
          </a:p>
        </p:txBody>
      </p:sp>
      <p:sp>
        <p:nvSpPr>
          <p:cNvPr id="34" name="Diamond 33"/>
          <p:cNvSpPr/>
          <p:nvPr/>
        </p:nvSpPr>
        <p:spPr>
          <a:xfrm>
            <a:off x="2574125" y="2787937"/>
            <a:ext cx="1183792" cy="1005586"/>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00">
                <a:solidFill>
                  <a:schemeClr val="tx1"/>
                </a:solidFill>
              </a:rPr>
              <a:t>leider van</a:t>
            </a:r>
            <a:endParaRPr lang="fr-BE" sz="1300">
              <a:solidFill>
                <a:schemeClr val="tx1"/>
              </a:solidFill>
            </a:endParaRPr>
          </a:p>
        </p:txBody>
      </p:sp>
      <p:cxnSp>
        <p:nvCxnSpPr>
          <p:cNvPr id="36" name="Straight Connector 35"/>
          <p:cNvCxnSpPr>
            <a:stCxn id="34" idx="2"/>
          </p:cNvCxnSpPr>
          <p:nvPr/>
        </p:nvCxnSpPr>
        <p:spPr>
          <a:xfrm flipH="1">
            <a:off x="2388147" y="3793523"/>
            <a:ext cx="777874" cy="1282234"/>
          </a:xfrm>
          <a:prstGeom prst="line">
            <a:avLst/>
          </a:prstGeom>
          <a:ln/>
        </p:spPr>
        <p:style>
          <a:lnRef idx="1">
            <a:schemeClr val="dk1"/>
          </a:lnRef>
          <a:fillRef idx="0">
            <a:schemeClr val="dk1"/>
          </a:fillRef>
          <a:effectRef idx="0">
            <a:schemeClr val="dk1"/>
          </a:effectRef>
          <a:fontRef idx="minor">
            <a:schemeClr val="tx1"/>
          </a:fontRef>
        </p:style>
      </p:cxnSp>
      <p:cxnSp>
        <p:nvCxnSpPr>
          <p:cNvPr id="53" name="Straight Connector 52"/>
          <p:cNvCxnSpPr>
            <a:stCxn id="5" idx="2"/>
            <a:endCxn id="34" idx="0"/>
          </p:cNvCxnSpPr>
          <p:nvPr/>
        </p:nvCxnSpPr>
        <p:spPr>
          <a:xfrm>
            <a:off x="2388557" y="2160545"/>
            <a:ext cx="777464" cy="627392"/>
          </a:xfrm>
          <a:prstGeom prst="line">
            <a:avLst/>
          </a:prstGeom>
          <a:ln/>
        </p:spPr>
        <p:style>
          <a:lnRef idx="1">
            <a:schemeClr val="dk1"/>
          </a:lnRef>
          <a:fillRef idx="0">
            <a:schemeClr val="dk1"/>
          </a:fillRef>
          <a:effectRef idx="0">
            <a:schemeClr val="dk1"/>
          </a:effectRef>
          <a:fontRef idx="minor">
            <a:schemeClr val="tx1"/>
          </a:fontRef>
        </p:style>
      </p:cxnSp>
      <p:sp>
        <p:nvSpPr>
          <p:cNvPr id="54" name="TextBox 53"/>
          <p:cNvSpPr txBox="1"/>
          <p:nvPr/>
        </p:nvSpPr>
        <p:spPr>
          <a:xfrm>
            <a:off x="2579140" y="2122276"/>
            <a:ext cx="282450" cy="323165"/>
          </a:xfrm>
          <a:prstGeom prst="rect">
            <a:avLst/>
          </a:prstGeom>
          <a:noFill/>
        </p:spPr>
        <p:txBody>
          <a:bodyPr wrap="none" rtlCol="0">
            <a:spAutoFit/>
          </a:bodyPr>
          <a:lstStyle/>
          <a:p>
            <a:r>
              <a:rPr lang="en-BE" sz="1500"/>
              <a:t>1</a:t>
            </a:r>
            <a:endParaRPr lang="fr-BE" sz="1500"/>
          </a:p>
        </p:txBody>
      </p:sp>
      <p:sp>
        <p:nvSpPr>
          <p:cNvPr id="57" name="TextBox 56"/>
          <p:cNvSpPr txBox="1"/>
          <p:nvPr/>
        </p:nvSpPr>
        <p:spPr>
          <a:xfrm>
            <a:off x="2504029" y="4799372"/>
            <a:ext cx="282450" cy="323165"/>
          </a:xfrm>
          <a:prstGeom prst="rect">
            <a:avLst/>
          </a:prstGeom>
          <a:noFill/>
        </p:spPr>
        <p:txBody>
          <a:bodyPr wrap="none" rtlCol="0">
            <a:spAutoFit/>
          </a:bodyPr>
          <a:lstStyle/>
          <a:p>
            <a:r>
              <a:rPr lang="en-BE" sz="1500"/>
              <a:t>1</a:t>
            </a:r>
            <a:endParaRPr lang="fr-BE" sz="1500"/>
          </a:p>
        </p:txBody>
      </p:sp>
      <p:sp>
        <p:nvSpPr>
          <p:cNvPr id="82" name="TextBox 81"/>
          <p:cNvSpPr txBox="1"/>
          <p:nvPr/>
        </p:nvSpPr>
        <p:spPr>
          <a:xfrm>
            <a:off x="5356200" y="3948059"/>
            <a:ext cx="1198658" cy="323165"/>
          </a:xfrm>
          <a:prstGeom prst="rect">
            <a:avLst/>
          </a:prstGeom>
          <a:noFill/>
          <a:ln>
            <a:solidFill>
              <a:schemeClr val="tx1"/>
            </a:solidFill>
          </a:ln>
        </p:spPr>
        <p:txBody>
          <a:bodyPr wrap="square" rtlCol="0">
            <a:spAutoFit/>
          </a:bodyPr>
          <a:lstStyle/>
          <a:p>
            <a:pPr algn="ctr"/>
            <a:r>
              <a:rPr lang="en-BE" sz="1500"/>
              <a:t>Activiteit</a:t>
            </a:r>
            <a:endParaRPr lang="fr-BE" sz="1500"/>
          </a:p>
        </p:txBody>
      </p:sp>
      <p:sp>
        <p:nvSpPr>
          <p:cNvPr id="83" name="Diamond 82"/>
          <p:cNvSpPr/>
          <p:nvPr/>
        </p:nvSpPr>
        <p:spPr>
          <a:xfrm>
            <a:off x="3757916" y="4460429"/>
            <a:ext cx="1096173" cy="860677"/>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a:t>
            </a:r>
            <a:endParaRPr lang="fr-BE" sz="1500">
              <a:solidFill>
                <a:schemeClr val="tx1"/>
              </a:solidFill>
            </a:endParaRPr>
          </a:p>
        </p:txBody>
      </p:sp>
      <p:sp>
        <p:nvSpPr>
          <p:cNvPr id="84" name="Oval 83"/>
          <p:cNvSpPr/>
          <p:nvPr/>
        </p:nvSpPr>
        <p:spPr>
          <a:xfrm>
            <a:off x="6360932" y="3287321"/>
            <a:ext cx="1706108" cy="40258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omschrijving</a:t>
            </a:r>
            <a:endParaRPr lang="fr-BE" sz="1500">
              <a:solidFill>
                <a:schemeClr val="tx1"/>
              </a:solidFill>
            </a:endParaRPr>
          </a:p>
        </p:txBody>
      </p:sp>
      <p:cxnSp>
        <p:nvCxnSpPr>
          <p:cNvPr id="85" name="Straight Connector 84"/>
          <p:cNvCxnSpPr>
            <a:stCxn id="84" idx="3"/>
            <a:endCxn id="82" idx="0"/>
          </p:cNvCxnSpPr>
          <p:nvPr/>
        </p:nvCxnSpPr>
        <p:spPr>
          <a:xfrm flipH="1">
            <a:off x="5955529" y="3630946"/>
            <a:ext cx="655257" cy="317113"/>
          </a:xfrm>
          <a:prstGeom prst="line">
            <a:avLst/>
          </a:prstGeom>
        </p:spPr>
        <p:style>
          <a:lnRef idx="1">
            <a:schemeClr val="dk1"/>
          </a:lnRef>
          <a:fillRef idx="0">
            <a:schemeClr val="dk1"/>
          </a:fillRef>
          <a:effectRef idx="0">
            <a:schemeClr val="dk1"/>
          </a:effectRef>
          <a:fontRef idx="minor">
            <a:schemeClr val="tx1"/>
          </a:fontRef>
        </p:style>
      </p:cxnSp>
      <p:cxnSp>
        <p:nvCxnSpPr>
          <p:cNvPr id="93" name="Straight Connector 92"/>
          <p:cNvCxnSpPr>
            <a:endCxn id="83" idx="3"/>
          </p:cNvCxnSpPr>
          <p:nvPr/>
        </p:nvCxnSpPr>
        <p:spPr>
          <a:xfrm flipH="1">
            <a:off x="4854089" y="4271224"/>
            <a:ext cx="547273" cy="619544"/>
          </a:xfrm>
          <a:prstGeom prst="line">
            <a:avLst/>
          </a:prstGeom>
          <a:ln/>
        </p:spPr>
        <p:style>
          <a:lnRef idx="1">
            <a:schemeClr val="dk1"/>
          </a:lnRef>
          <a:fillRef idx="0">
            <a:schemeClr val="dk1"/>
          </a:fillRef>
          <a:effectRef idx="0">
            <a:schemeClr val="dk1"/>
          </a:effectRef>
          <a:fontRef idx="minor">
            <a:schemeClr val="tx1"/>
          </a:fontRef>
        </p:style>
      </p:cxnSp>
      <p:cxnSp>
        <p:nvCxnSpPr>
          <p:cNvPr id="96" name="Straight Connector 95"/>
          <p:cNvCxnSpPr>
            <a:stCxn id="83" idx="1"/>
            <a:endCxn id="27" idx="3"/>
          </p:cNvCxnSpPr>
          <p:nvPr/>
        </p:nvCxnSpPr>
        <p:spPr>
          <a:xfrm flipH="1">
            <a:off x="2909185" y="4890768"/>
            <a:ext cx="848731" cy="344245"/>
          </a:xfrm>
          <a:prstGeom prst="line">
            <a:avLst/>
          </a:prstGeom>
          <a:ln/>
        </p:spPr>
        <p:style>
          <a:lnRef idx="1">
            <a:schemeClr val="dk1"/>
          </a:lnRef>
          <a:fillRef idx="0">
            <a:schemeClr val="dk1"/>
          </a:fillRef>
          <a:effectRef idx="0">
            <a:schemeClr val="dk1"/>
          </a:effectRef>
          <a:fontRef idx="minor">
            <a:schemeClr val="tx1"/>
          </a:fontRef>
        </p:style>
      </p:cxnSp>
      <p:sp>
        <p:nvSpPr>
          <p:cNvPr id="99" name="TextBox 98"/>
          <p:cNvSpPr txBox="1"/>
          <p:nvPr/>
        </p:nvSpPr>
        <p:spPr>
          <a:xfrm>
            <a:off x="2902545" y="5153268"/>
            <a:ext cx="308098" cy="323165"/>
          </a:xfrm>
          <a:prstGeom prst="rect">
            <a:avLst/>
          </a:prstGeom>
          <a:noFill/>
        </p:spPr>
        <p:txBody>
          <a:bodyPr wrap="none" rtlCol="0">
            <a:spAutoFit/>
          </a:bodyPr>
          <a:lstStyle/>
          <a:p>
            <a:r>
              <a:rPr lang="en-BE" sz="1500"/>
              <a:t>N</a:t>
            </a:r>
            <a:endParaRPr lang="fr-BE" sz="1500"/>
          </a:p>
        </p:txBody>
      </p:sp>
      <p:sp>
        <p:nvSpPr>
          <p:cNvPr id="100" name="TextBox 99"/>
          <p:cNvSpPr txBox="1"/>
          <p:nvPr/>
        </p:nvSpPr>
        <p:spPr>
          <a:xfrm>
            <a:off x="5003724" y="3973838"/>
            <a:ext cx="349776" cy="323165"/>
          </a:xfrm>
          <a:prstGeom prst="rect">
            <a:avLst/>
          </a:prstGeom>
          <a:noFill/>
        </p:spPr>
        <p:txBody>
          <a:bodyPr wrap="none" rtlCol="0">
            <a:spAutoFit/>
          </a:bodyPr>
          <a:lstStyle/>
          <a:p>
            <a:r>
              <a:rPr lang="en-BE" sz="1500"/>
              <a:t>M</a:t>
            </a:r>
            <a:endParaRPr lang="fr-BE" sz="1500"/>
          </a:p>
        </p:txBody>
      </p:sp>
      <p:sp>
        <p:nvSpPr>
          <p:cNvPr id="111" name="Oval 110"/>
          <p:cNvSpPr/>
          <p:nvPr/>
        </p:nvSpPr>
        <p:spPr>
          <a:xfrm>
            <a:off x="4826937" y="3272358"/>
            <a:ext cx="955764" cy="32906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kost</a:t>
            </a:r>
            <a:endParaRPr lang="fr-BE" sz="1500">
              <a:solidFill>
                <a:schemeClr val="tx1"/>
              </a:solidFill>
            </a:endParaRPr>
          </a:p>
        </p:txBody>
      </p:sp>
      <p:cxnSp>
        <p:nvCxnSpPr>
          <p:cNvPr id="112" name="Straight Connector 111"/>
          <p:cNvCxnSpPr>
            <a:stCxn id="111" idx="5"/>
            <a:endCxn id="82" idx="0"/>
          </p:cNvCxnSpPr>
          <p:nvPr/>
        </p:nvCxnSpPr>
        <p:spPr>
          <a:xfrm>
            <a:off x="5642733" y="3553233"/>
            <a:ext cx="312796" cy="394826"/>
          </a:xfrm>
          <a:prstGeom prst="line">
            <a:avLst/>
          </a:prstGeom>
        </p:spPr>
        <p:style>
          <a:lnRef idx="1">
            <a:schemeClr val="dk1"/>
          </a:lnRef>
          <a:fillRef idx="0">
            <a:schemeClr val="dk1"/>
          </a:fillRef>
          <a:effectRef idx="0">
            <a:schemeClr val="dk1"/>
          </a:effectRef>
          <a:fontRef idx="minor">
            <a:schemeClr val="tx1"/>
          </a:fontRef>
        </p:style>
      </p:cxnSp>
      <p:sp>
        <p:nvSpPr>
          <p:cNvPr id="61" name="Oval 60"/>
          <p:cNvSpPr/>
          <p:nvPr/>
        </p:nvSpPr>
        <p:spPr>
          <a:xfrm>
            <a:off x="5441991" y="4657303"/>
            <a:ext cx="1032861" cy="32906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tijdstip</a:t>
            </a:r>
            <a:endParaRPr lang="fr-BE" sz="1500">
              <a:solidFill>
                <a:schemeClr val="tx1"/>
              </a:solidFill>
            </a:endParaRPr>
          </a:p>
        </p:txBody>
      </p:sp>
      <p:cxnSp>
        <p:nvCxnSpPr>
          <p:cNvPr id="62" name="Straight Connector 61"/>
          <p:cNvCxnSpPr>
            <a:stCxn id="61" idx="0"/>
            <a:endCxn id="82" idx="2"/>
          </p:cNvCxnSpPr>
          <p:nvPr/>
        </p:nvCxnSpPr>
        <p:spPr>
          <a:xfrm flipH="1" flipV="1">
            <a:off x="5955529" y="4271224"/>
            <a:ext cx="2893" cy="386079"/>
          </a:xfrm>
          <a:prstGeom prst="line">
            <a:avLst/>
          </a:prstGeom>
        </p:spPr>
        <p:style>
          <a:lnRef idx="1">
            <a:schemeClr val="dk1"/>
          </a:lnRef>
          <a:fillRef idx="0">
            <a:schemeClr val="dk1"/>
          </a:fillRef>
          <a:effectRef idx="0">
            <a:schemeClr val="dk1"/>
          </a:effectRef>
          <a:fontRef idx="minor">
            <a:schemeClr val="tx1"/>
          </a:fontRef>
        </p:style>
      </p:cxnSp>
      <p:sp>
        <p:nvSpPr>
          <p:cNvPr id="4" name="Footer Placeholder 3">
            <a:extLst>
              <a:ext uri="{FF2B5EF4-FFF2-40B4-BE49-F238E27FC236}">
                <a16:creationId xmlns:a16="http://schemas.microsoft.com/office/drawing/2014/main" id="{F35898A0-7771-BC44-8842-3A746E670BAB}"/>
              </a:ext>
            </a:extLst>
          </p:cNvPr>
          <p:cNvSpPr>
            <a:spLocks noGrp="1"/>
          </p:cNvSpPr>
          <p:nvPr>
            <p:ph type="ftr" sz="quarter" idx="11"/>
          </p:nvPr>
        </p:nvSpPr>
        <p:spPr/>
        <p:txBody>
          <a:bodyPr/>
          <a:lstStyle/>
          <a:p>
            <a:r>
              <a:rPr lang="fr-BE"/>
              <a:t>Conceptueel ontwerp - Relatietypes</a:t>
            </a:r>
          </a:p>
        </p:txBody>
      </p:sp>
      <p:sp>
        <p:nvSpPr>
          <p:cNvPr id="6" name="Slide Number Placeholder 5"/>
          <p:cNvSpPr>
            <a:spLocks noGrp="1"/>
          </p:cNvSpPr>
          <p:nvPr>
            <p:ph type="sldNum" sz="quarter" idx="12"/>
          </p:nvPr>
        </p:nvSpPr>
        <p:spPr/>
        <p:txBody>
          <a:bodyPr/>
          <a:lstStyle/>
          <a:p>
            <a:fld id="{4552FF5A-A0C4-4C40-8618-DBA896236EBF}" type="slidenum">
              <a:rPr lang="fr-BE" smtClean="0"/>
              <a:t>8</a:t>
            </a:fld>
            <a:endParaRPr lang="fr-BE"/>
          </a:p>
        </p:txBody>
      </p:sp>
      <p:cxnSp>
        <p:nvCxnSpPr>
          <p:cNvPr id="75" name="Straight Connector 74"/>
          <p:cNvCxnSpPr/>
          <p:nvPr/>
        </p:nvCxnSpPr>
        <p:spPr>
          <a:xfrm flipV="1">
            <a:off x="1333755" y="2173561"/>
            <a:ext cx="982089" cy="983386"/>
          </a:xfrm>
          <a:prstGeom prst="line">
            <a:avLst/>
          </a:prstGeom>
          <a:ln/>
        </p:spPr>
        <p:style>
          <a:lnRef idx="1">
            <a:schemeClr val="dk1"/>
          </a:lnRef>
          <a:fillRef idx="0">
            <a:schemeClr val="dk1"/>
          </a:fillRef>
          <a:effectRef idx="0">
            <a:schemeClr val="dk1"/>
          </a:effectRef>
          <a:fontRef idx="minor">
            <a:schemeClr val="tx1"/>
          </a:fontRef>
        </p:style>
      </p:cxnSp>
      <p:cxnSp>
        <p:nvCxnSpPr>
          <p:cNvPr id="90" name="Straight Connector 89"/>
          <p:cNvCxnSpPr/>
          <p:nvPr/>
        </p:nvCxnSpPr>
        <p:spPr>
          <a:xfrm flipH="1">
            <a:off x="2298908" y="3738736"/>
            <a:ext cx="831151" cy="1335664"/>
          </a:xfrm>
          <a:prstGeom prst="line">
            <a:avLst/>
          </a:prstGeom>
          <a:ln/>
        </p:spPr>
        <p:style>
          <a:lnRef idx="1">
            <a:schemeClr val="dk1"/>
          </a:lnRef>
          <a:fillRef idx="0">
            <a:schemeClr val="dk1"/>
          </a:fillRef>
          <a:effectRef idx="0">
            <a:schemeClr val="dk1"/>
          </a:effectRef>
          <a:fontRef idx="minor">
            <a:schemeClr val="tx1"/>
          </a:fontRef>
        </p:style>
      </p:cxnSp>
      <p:cxnSp>
        <p:nvCxnSpPr>
          <p:cNvPr id="114" name="Straight Connector 113"/>
          <p:cNvCxnSpPr/>
          <p:nvPr/>
        </p:nvCxnSpPr>
        <p:spPr>
          <a:xfrm flipH="1">
            <a:off x="4772809" y="4199175"/>
            <a:ext cx="580691" cy="640793"/>
          </a:xfrm>
          <a:prstGeom prst="line">
            <a:avLst/>
          </a:prstGeom>
          <a:ln/>
        </p:spPr>
        <p:style>
          <a:lnRef idx="1">
            <a:schemeClr val="dk1"/>
          </a:lnRef>
          <a:fillRef idx="0">
            <a:schemeClr val="dk1"/>
          </a:fillRef>
          <a:effectRef idx="0">
            <a:schemeClr val="dk1"/>
          </a:effectRef>
          <a:fontRef idx="minor">
            <a:schemeClr val="tx1"/>
          </a:fontRef>
        </p:style>
      </p:cxnSp>
      <p:sp>
        <p:nvSpPr>
          <p:cNvPr id="58" name="Oval 57"/>
          <p:cNvSpPr/>
          <p:nvPr/>
        </p:nvSpPr>
        <p:spPr>
          <a:xfrm>
            <a:off x="2449548" y="183911"/>
            <a:ext cx="1505346" cy="34690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voornaam</a:t>
            </a:r>
            <a:endParaRPr lang="fr-BE" sz="1500">
              <a:solidFill>
                <a:schemeClr val="tx1"/>
              </a:solidFill>
            </a:endParaRPr>
          </a:p>
        </p:txBody>
      </p:sp>
      <p:sp>
        <p:nvSpPr>
          <p:cNvPr id="59" name="Oval 58"/>
          <p:cNvSpPr/>
          <p:nvPr/>
        </p:nvSpPr>
        <p:spPr>
          <a:xfrm>
            <a:off x="3113004" y="640920"/>
            <a:ext cx="1022312" cy="31831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63" name="Straight Connector 62"/>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a:stCxn id="58" idx="4"/>
          </p:cNvCxnSpPr>
          <p:nvPr/>
        </p:nvCxnSpPr>
        <p:spPr>
          <a:xfrm flipH="1">
            <a:off x="2388557" y="530816"/>
            <a:ext cx="813664" cy="1306564"/>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a:stCxn id="59" idx="3"/>
          </p:cNvCxnSpPr>
          <p:nvPr/>
        </p:nvCxnSpPr>
        <p:spPr>
          <a:xfrm flipH="1">
            <a:off x="2388557" y="912620"/>
            <a:ext cx="874161" cy="924760"/>
          </a:xfrm>
          <a:prstGeom prst="line">
            <a:avLst/>
          </a:prstGeom>
        </p:spPr>
        <p:style>
          <a:lnRef idx="1">
            <a:schemeClr val="dk1"/>
          </a:lnRef>
          <a:fillRef idx="0">
            <a:schemeClr val="dk1"/>
          </a:fillRef>
          <a:effectRef idx="0">
            <a:schemeClr val="dk1"/>
          </a:effectRef>
          <a:fontRef idx="minor">
            <a:schemeClr val="tx1"/>
          </a:fontRef>
        </p:style>
      </p:cxnSp>
      <p:sp>
        <p:nvSpPr>
          <p:cNvPr id="68" name="Oval 67"/>
          <p:cNvSpPr/>
          <p:nvPr/>
        </p:nvSpPr>
        <p:spPr>
          <a:xfrm>
            <a:off x="667442" y="437261"/>
            <a:ext cx="2028867" cy="37359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geboortedatum</a:t>
            </a:r>
            <a:endParaRPr lang="fr-BE" sz="1500">
              <a:solidFill>
                <a:schemeClr val="tx1"/>
              </a:solidFill>
            </a:endParaRPr>
          </a:p>
        </p:txBody>
      </p:sp>
      <p:cxnSp>
        <p:nvCxnSpPr>
          <p:cNvPr id="69" name="Straight Connector 68"/>
          <p:cNvCxnSpPr/>
          <p:nvPr/>
        </p:nvCxnSpPr>
        <p:spPr>
          <a:xfrm>
            <a:off x="1429513" y="1480787"/>
            <a:ext cx="959044" cy="356593"/>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a:stCxn id="68" idx="4"/>
          </p:cNvCxnSpPr>
          <p:nvPr/>
        </p:nvCxnSpPr>
        <p:spPr>
          <a:xfrm>
            <a:off x="1681876" y="810855"/>
            <a:ext cx="706681" cy="1026525"/>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9466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5406003" y="692892"/>
            <a:ext cx="2522552" cy="853254"/>
          </a:xfrm>
          <a:prstGeom prst="ellipse">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350"/>
              <a:t>Scan de text en ga op zoek naar gegevens die je moet opslaan</a:t>
            </a:r>
            <a:endParaRPr lang="fr-BE" sz="1350"/>
          </a:p>
        </p:txBody>
      </p:sp>
      <p:sp>
        <p:nvSpPr>
          <p:cNvPr id="2" name="Footer Placeholder 1">
            <a:extLst>
              <a:ext uri="{FF2B5EF4-FFF2-40B4-BE49-F238E27FC236}">
                <a16:creationId xmlns:a16="http://schemas.microsoft.com/office/drawing/2014/main" id="{71346F5F-E9DA-A346-A932-49A367D12DE8}"/>
              </a:ext>
            </a:extLst>
          </p:cNvPr>
          <p:cNvSpPr>
            <a:spLocks noGrp="1"/>
          </p:cNvSpPr>
          <p:nvPr>
            <p:ph type="ftr" sz="quarter" idx="11"/>
          </p:nvPr>
        </p:nvSpPr>
        <p:spPr/>
        <p:txBody>
          <a:bodyPr/>
          <a:lstStyle/>
          <a:p>
            <a:r>
              <a:rPr lang="fr-BE"/>
              <a:t>Conceptueel ontwerp - Relatietypes</a:t>
            </a:r>
          </a:p>
        </p:txBody>
      </p:sp>
      <p:sp>
        <p:nvSpPr>
          <p:cNvPr id="5" name="Slide Number Placeholder 4"/>
          <p:cNvSpPr>
            <a:spLocks noGrp="1"/>
          </p:cNvSpPr>
          <p:nvPr>
            <p:ph type="sldNum" sz="quarter" idx="12"/>
          </p:nvPr>
        </p:nvSpPr>
        <p:spPr/>
        <p:txBody>
          <a:bodyPr/>
          <a:lstStyle/>
          <a:p>
            <a:fld id="{4552FF5A-A0C4-4C40-8618-DBA896236EBF}" type="slidenum">
              <a:rPr lang="fr-BE" smtClean="0"/>
              <a:t>9</a:t>
            </a:fld>
            <a:endParaRPr lang="fr-BE"/>
          </a:p>
        </p:txBody>
      </p:sp>
      <p:sp>
        <p:nvSpPr>
          <p:cNvPr id="10" name="TextBox 9"/>
          <p:cNvSpPr txBox="1"/>
          <p:nvPr/>
        </p:nvSpPr>
        <p:spPr>
          <a:xfrm>
            <a:off x="588010" y="1698639"/>
            <a:ext cx="8230870" cy="3970318"/>
          </a:xfrm>
          <a:prstGeom prst="rect">
            <a:avLst/>
          </a:prstGeom>
          <a:noFill/>
        </p:spPr>
        <p:txBody>
          <a:bodyPr wrap="square" rtlCol="0" anchor="t">
            <a:spAutoFit/>
          </a:bodyPr>
          <a:lstStyle/>
          <a:p>
            <a:r>
              <a:rPr lang="en-BE" dirty="0"/>
              <a:t>Een jeugdvereniging wil een databank opzetten ter ondersteuning van haar ledenadministratie en functioneren. Daarbij moet je rekening houden met de volgende aspecten. Bij de inschrijving krijgt elk lid een uniek lidnummer. Gegevens zoals naam, voornaam, adres (straat, nummer, postcode), geslacht (optioneel) en geboortedatum worden geregistreerd. In het begin van het jaar worden de leden ingedeeld in verschillende groepen (elk met een unieke naam) volgens leeftijdklasse. Er kunnen verschillende groepen zijn voor één leeftijdsklasse. Elke groep heeft een leid(st)er. Een leid(st)er is verantwoordelijk voor maximaal één groep. De leiding vormt zelf ook een groep, die correspondeert met de hoogste leeftijdsklasse. </a:t>
            </a:r>
            <a:endParaRPr lang="en-US" dirty="0">
              <a:cs typeface="Calibri"/>
            </a:endParaRPr>
          </a:p>
          <a:p>
            <a:r>
              <a:rPr lang="en-BE" dirty="0"/>
              <a:t>Er worden allerhande activiteiten georganiseerd voor de leden. Een activiteit heeft één of meerdere omschrijvingen en kan bestemd zijn voor één of meer groepen tegelijkertijd. Ook kun je verschillende activiteiten voor dezelfde groep plannen (op verschillende tijdstippen). Aan sommige activiteiten kunnen extra kosten verbonden zijn. </a:t>
            </a:r>
            <a:r>
              <a:rPr lang="en-BE" dirty="0">
                <a:solidFill>
                  <a:srgbClr val="FF0000"/>
                </a:solidFill>
              </a:rPr>
              <a:t>Er moet bijgehouden worden of een groep al betaald heeft voor een activiteit.</a:t>
            </a:r>
            <a:endParaRPr lang="fr-BE" dirty="0">
              <a:solidFill>
                <a:srgbClr val="FF0000"/>
              </a:solidFill>
              <a:cs typeface="Calibri"/>
            </a:endParaRPr>
          </a:p>
        </p:txBody>
      </p:sp>
    </p:spTree>
    <p:extLst>
      <p:ext uri="{BB962C8B-B14F-4D97-AF65-F5344CB8AC3E}">
        <p14:creationId xmlns:p14="http://schemas.microsoft.com/office/powerpoint/2010/main" val="125858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Een nieuw document maken." ma:contentTypeScope="" ma:versionID="5b589a4db213d920ee8c13b8081b32f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52822d94a47b858adf4e498b5c3ac2f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Gedeeld met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9E16078-E858-426A-A153-446BD2515B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9A20502-8955-4099-98FA-AD411F256349}">
  <ds:schemaRefs>
    <ds:schemaRef ds:uri="http://schemas.microsoft.com/sharepoint/v3/contenttype/forms"/>
  </ds:schemaRefs>
</ds:datastoreItem>
</file>

<file path=customXml/itemProps3.xml><?xml version="1.0" encoding="utf-8"?>
<ds:datastoreItem xmlns:ds="http://schemas.openxmlformats.org/officeDocument/2006/customXml" ds:itemID="{C5C3D35A-A2D8-4C5A-B8B0-85E7FDBD6917}">
  <ds:schemaRefs>
    <ds:schemaRef ds:uri="http://schemas.openxmlformats.org/package/2006/metadata/core-properties"/>
    <ds:schemaRef ds:uri="http://purl.org/dc/elements/1.1/"/>
    <ds:schemaRef ds:uri="http://schemas.microsoft.com/office/2006/documentManagement/types"/>
    <ds:schemaRef ds:uri="60716130-fab4-45d0-8770-d3d3d338b0bc"/>
    <ds:schemaRef ds:uri="http://schemas.microsoft.com/office/2006/metadata/properties"/>
    <ds:schemaRef ds:uri="http://purl.org/dc/terms/"/>
    <ds:schemaRef ds:uri="http://purl.org/dc/dcmitype/"/>
    <ds:schemaRef ds:uri="http://schemas.microsoft.com/office/infopath/2007/PartnerControls"/>
    <ds:schemaRef ds:uri="http://www.w3.org/XML/1998/namespace"/>
    <ds:schemaRef ds:uri="c02701aa-0eb7-4c6e-8685-abb5fa9cf9cd"/>
  </ds:schemaRefs>
</ds:datastoreItem>
</file>

<file path=docProps/app.xml><?xml version="1.0" encoding="utf-8"?>
<Properties xmlns="http://schemas.openxmlformats.org/officeDocument/2006/extended-properties" xmlns:vt="http://schemas.openxmlformats.org/officeDocument/2006/docPropsVTypes">
  <Template>Office Theme</Template>
  <TotalTime>931</TotalTime>
  <Words>899</Words>
  <Application>Microsoft Office PowerPoint</Application>
  <PresentationFormat>On-screen Show (4:3)</PresentationFormat>
  <Paragraphs>166</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Databanken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Mathis Bossuyt</cp:lastModifiedBy>
  <cp:revision>151</cp:revision>
  <cp:lastPrinted>2023-12-31T14:43:02Z</cp:lastPrinted>
  <dcterms:created xsi:type="dcterms:W3CDTF">2019-08-19T14:14:21Z</dcterms:created>
  <dcterms:modified xsi:type="dcterms:W3CDTF">2023-12-31T14:43:05Z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