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339" r:id="rId6"/>
    <p:sldId id="338" r:id="rId7"/>
    <p:sldId id="307" r:id="rId8"/>
    <p:sldId id="341" r:id="rId9"/>
    <p:sldId id="342" r:id="rId10"/>
    <p:sldId id="343" r:id="rId11"/>
    <p:sldId id="344" r:id="rId12"/>
    <p:sldId id="345" r:id="rId13"/>
  </p:sldIdLst>
  <p:sldSz cx="9144000" cy="6858000" type="screen4x3"/>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0" autoAdjust="0"/>
  </p:normalViewPr>
  <p:slideViewPr>
    <p:cSldViewPr snapToGrid="0">
      <p:cViewPr varScale="1">
        <p:scale>
          <a:sx n="78" d="100"/>
          <a:sy n="78" d="100"/>
        </p:scale>
        <p:origin x="1353" y="5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4CB81572-0501-4B64-A79C-38FB8B090773}" type="datetimeFigureOut">
              <a:rPr lang="fr-BE" smtClean="0"/>
              <a:t>31-12-23</a:t>
            </a:fld>
            <a:endParaRPr lang="fr-BE"/>
          </a:p>
        </p:txBody>
      </p:sp>
      <p:sp>
        <p:nvSpPr>
          <p:cNvPr id="4" name="Slide Image Placeholder 3"/>
          <p:cNvSpPr>
            <a:spLocks noGrp="1" noRot="1" noChangeAspect="1"/>
          </p:cNvSpPr>
          <p:nvPr>
            <p:ph type="sldImg" idx="2"/>
          </p:nvPr>
        </p:nvSpPr>
        <p:spPr>
          <a:xfrm>
            <a:off x="3394075" y="857250"/>
            <a:ext cx="3086100"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EER-diagram</a:t>
            </a:r>
            <a:r>
              <a:rPr lang="en-BE" baseline="0" dirty="0"/>
              <a:t> jeugdvereniging</a:t>
            </a:r>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152475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Hoe bekom je de functionele beschrijving</a:t>
            </a:r>
          </a:p>
          <a:p>
            <a:endParaRPr lang="en-BE" dirty="0"/>
          </a:p>
          <a:p>
            <a:pPr marL="257175" indent="-257175">
              <a:buFont typeface="+mj-lt"/>
              <a:buAutoNum type="arabicPeriod"/>
            </a:pPr>
            <a:r>
              <a:rPr lang="en-BE" sz="1200" dirty="0"/>
              <a:t>Herlees de tekst en ‘lees’ je EER-diagram</a:t>
            </a:r>
          </a:p>
          <a:p>
            <a:pPr marL="257175" indent="-257175">
              <a:buFont typeface="+mj-lt"/>
              <a:buAutoNum type="arabicPeriod"/>
            </a:pPr>
            <a:r>
              <a:rPr lang="en-BE" sz="1200" dirty="0"/>
              <a:t>Kan alle tekst uit het EER-diagram afgeleid worden?</a:t>
            </a:r>
          </a:p>
          <a:p>
            <a:pPr marL="257175" indent="-257175">
              <a:buFont typeface="+mj-lt"/>
              <a:buAutoNum type="arabicPeriod"/>
            </a:pPr>
            <a:r>
              <a:rPr lang="en-BE" sz="1200" dirty="0"/>
              <a:t>Zijn er extra (impliciete) beperkingen die je uit de tekst kan halen die niet in je EER-diagram staan? </a:t>
            </a:r>
          </a:p>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186122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159396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122118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230195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360014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11710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AE2155-C2FE-4CF8-B8D6-C4589CDFD8F9}"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7BC92F-BA4D-45DB-BEC0-1DD9388EDB03}"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2546D-D0B2-4BF6-AE2B-65749F5314C6}"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D2F456-5B29-4DC9-8645-4099CAE2B244}"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16C46F-BF6F-4D33-91B1-492573A5C06D}"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EAC20A-93A3-4464-B6A6-0E1B2E47C541}"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Functionele beschrijving</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E9EA5D-21CD-471A-87E2-391313101BBD}" type="datetime1">
              <a:rPr lang="en-US" smtClean="0"/>
              <a:t>12/31/2023</a:t>
            </a:fld>
            <a:endParaRPr lang="fr-BE"/>
          </a:p>
        </p:txBody>
      </p:sp>
      <p:sp>
        <p:nvSpPr>
          <p:cNvPr id="8" name="Footer Placeholder 7"/>
          <p:cNvSpPr>
            <a:spLocks noGrp="1"/>
          </p:cNvSpPr>
          <p:nvPr>
            <p:ph type="ftr" sz="quarter" idx="11"/>
          </p:nvPr>
        </p:nvSpPr>
        <p:spPr/>
        <p:txBody>
          <a:bodyPr/>
          <a:lstStyle/>
          <a:p>
            <a:r>
              <a:rPr lang="fr-BE"/>
              <a:t>Conceptueel ontwerp - Functionele beschrijving</a:t>
            </a:r>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835ECE-35F9-4E3C-A051-11B124BE177A}" type="datetime1">
              <a:rPr lang="en-US" smtClean="0"/>
              <a:t>12/31/2023</a:t>
            </a:fld>
            <a:endParaRPr lang="fr-BE"/>
          </a:p>
        </p:txBody>
      </p:sp>
      <p:sp>
        <p:nvSpPr>
          <p:cNvPr id="4" name="Footer Placeholder 3"/>
          <p:cNvSpPr>
            <a:spLocks noGrp="1"/>
          </p:cNvSpPr>
          <p:nvPr>
            <p:ph type="ftr" sz="quarter" idx="11"/>
          </p:nvPr>
        </p:nvSpPr>
        <p:spPr/>
        <p:txBody>
          <a:bodyPr/>
          <a:lstStyle/>
          <a:p>
            <a:r>
              <a:rPr lang="fr-BE"/>
              <a:t>Conceptueel ontwerp - Functionele beschrijving</a:t>
            </a:r>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F28-99BE-40DD-8D54-1BC14E935D29}" type="datetime1">
              <a:rPr lang="en-US" smtClean="0"/>
              <a:t>12/31/2023</a:t>
            </a:fld>
            <a:endParaRPr lang="fr-BE"/>
          </a:p>
        </p:txBody>
      </p:sp>
      <p:sp>
        <p:nvSpPr>
          <p:cNvPr id="3" name="Footer Placeholder 2"/>
          <p:cNvSpPr>
            <a:spLocks noGrp="1"/>
          </p:cNvSpPr>
          <p:nvPr>
            <p:ph type="ftr" sz="quarter" idx="11"/>
          </p:nvPr>
        </p:nvSpPr>
        <p:spPr/>
        <p:txBody>
          <a:bodyPr/>
          <a:lstStyle/>
          <a:p>
            <a:r>
              <a:rPr lang="fr-BE"/>
              <a:t>Conceptueel ontwerp - Functionele beschrijving</a:t>
            </a:r>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9C7DE9-2B3E-4574-8B0C-D777DF6E9F72}"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Functionele beschrijving</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CCA868-989E-49B4-8170-AE47CEA9D652}"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Functionele beschrijving</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C80E0-6231-43FA-B574-3ED66328E980}" type="datetime1">
              <a:rPr lang="en-US" smtClean="0"/>
              <a:t>12/31/2023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Conceptueel ontwerp - Functionele beschrijving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ontwerp – Functionele beschrijving</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lidnummer</a:t>
            </a:r>
            <a:endParaRPr lang="fr-BE" sz="1500" u="sng" dirty="0">
              <a:solidFill>
                <a:schemeClr val="tx1"/>
              </a:solidFill>
            </a:endParaRPr>
          </a:p>
        </p:txBody>
      </p:sp>
      <p:sp>
        <p:nvSpPr>
          <p:cNvPr id="10" name="Oval 9"/>
          <p:cNvSpPr/>
          <p:nvPr/>
        </p:nvSpPr>
        <p:spPr>
          <a:xfrm>
            <a:off x="5344491" y="764843"/>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5009364" y="1187231"/>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71" idx="7"/>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4"/>
            <a:endCxn id="71" idx="7"/>
          </p:cNvCxnSpPr>
          <p:nvPr/>
        </p:nvCxnSpPr>
        <p:spPr>
          <a:xfrm flipH="1">
            <a:off x="3942390" y="1061807"/>
            <a:ext cx="471000" cy="5097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71" idx="7"/>
          </p:cNvCxnSpPr>
          <p:nvPr/>
        </p:nvCxnSpPr>
        <p:spPr>
          <a:xfrm flipH="1">
            <a:off x="3942390" y="1358981"/>
            <a:ext cx="1066974" cy="2126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naam</a:t>
            </a:r>
            <a:endParaRPr lang="fr-BE" sz="1500" u="sng" dirty="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96533" y="2775812"/>
            <a:ext cx="1161383" cy="1017711"/>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89078"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88668" cy="615267"/>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2</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4" name="Oval 63"/>
          <p:cNvSpPr/>
          <p:nvPr/>
        </p:nvSpPr>
        <p:spPr>
          <a:xfrm>
            <a:off x="4060570" y="5605323"/>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min</a:t>
            </a:r>
            <a:endParaRPr lang="fr-BE" sz="1500">
              <a:solidFill>
                <a:schemeClr val="tx1"/>
              </a:solidFill>
            </a:endParaRPr>
          </a:p>
        </p:txBody>
      </p:sp>
      <p:sp>
        <p:nvSpPr>
          <p:cNvPr id="67" name="Oval 66"/>
          <p:cNvSpPr/>
          <p:nvPr/>
        </p:nvSpPr>
        <p:spPr>
          <a:xfrm>
            <a:off x="4060570" y="6088460"/>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max</a:t>
            </a:r>
            <a:endParaRPr lang="fr-BE" sz="1500">
              <a:solidFill>
                <a:schemeClr val="tx1"/>
              </a:solidFill>
            </a:endParaRPr>
          </a:p>
        </p:txBody>
      </p:sp>
      <p:cxnSp>
        <p:nvCxnSpPr>
          <p:cNvPr id="68" name="Straight Connector 67"/>
          <p:cNvCxnSpPr>
            <a:stCxn id="64" idx="3"/>
            <a:endCxn id="51" idx="6"/>
          </p:cNvCxnSpPr>
          <p:nvPr/>
        </p:nvCxnSpPr>
        <p:spPr>
          <a:xfrm flipH="1">
            <a:off x="3815717" y="5847105"/>
            <a:ext cx="380436" cy="108214"/>
          </a:xfrm>
          <a:prstGeom prst="line">
            <a:avLst/>
          </a:prstGeom>
          <a:ln/>
        </p:spPr>
        <p:style>
          <a:lnRef idx="1">
            <a:schemeClr val="dk1"/>
          </a:lnRef>
          <a:fillRef idx="0">
            <a:schemeClr val="dk1"/>
          </a:fillRef>
          <a:effectRef idx="0">
            <a:schemeClr val="dk1"/>
          </a:effectRef>
          <a:fontRef idx="minor">
            <a:schemeClr val="tx1"/>
          </a:fontRef>
        </p:style>
      </p:cxnSp>
      <p:cxnSp>
        <p:nvCxnSpPr>
          <p:cNvPr id="69" name="Straight Connector 68"/>
          <p:cNvCxnSpPr>
            <a:stCxn id="67" idx="1"/>
            <a:endCxn id="51" idx="6"/>
          </p:cNvCxnSpPr>
          <p:nvPr/>
        </p:nvCxnSpPr>
        <p:spPr>
          <a:xfrm flipH="1" flipV="1">
            <a:off x="3815717" y="5955319"/>
            <a:ext cx="380436" cy="174624"/>
          </a:xfrm>
          <a:prstGeom prst="line">
            <a:avLst/>
          </a:prstGeom>
          <a:ln/>
        </p:spPr>
        <p:style>
          <a:lnRef idx="1">
            <a:schemeClr val="dk1"/>
          </a:lnRef>
          <a:fillRef idx="0">
            <a:schemeClr val="dk1"/>
          </a:fillRef>
          <a:effectRef idx="0">
            <a:schemeClr val="dk1"/>
          </a:effectRef>
          <a:fontRef idx="minor">
            <a:schemeClr val="tx1"/>
          </a:fontRef>
        </p:style>
      </p:cxnSp>
      <p:sp>
        <p:nvSpPr>
          <p:cNvPr id="71" name="Oval 70"/>
          <p:cNvSpPr/>
          <p:nvPr/>
        </p:nvSpPr>
        <p:spPr>
          <a:xfrm>
            <a:off x="3126361" y="1521541"/>
            <a:ext cx="956038" cy="3418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cxnSp>
        <p:nvCxnSpPr>
          <p:cNvPr id="80" name="Straight Connector 79"/>
          <p:cNvCxnSpPr>
            <a:stCxn id="5" idx="3"/>
            <a:endCxn id="71" idx="3"/>
          </p:cNvCxnSpPr>
          <p:nvPr/>
        </p:nvCxnSpPr>
        <p:spPr>
          <a:xfrm flipV="1">
            <a:off x="2987886" y="1813311"/>
            <a:ext cx="278484" cy="185652"/>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125248" y="2345871"/>
            <a:ext cx="1192655" cy="351880"/>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a:t>
            </a:r>
            <a:endParaRPr lang="fr-BE" sz="1500">
              <a:solidFill>
                <a:schemeClr val="tx1"/>
              </a:solidFill>
            </a:endParaRPr>
          </a:p>
        </p:txBody>
      </p:sp>
      <p:cxnSp>
        <p:nvCxnSpPr>
          <p:cNvPr id="70" name="Straight Connector 69"/>
          <p:cNvCxnSpPr>
            <a:stCxn id="63" idx="7"/>
            <a:endCxn id="5" idx="1"/>
          </p:cNvCxnSpPr>
          <p:nvPr/>
        </p:nvCxnSpPr>
        <p:spPr>
          <a:xfrm flipV="1">
            <a:off x="1143243" y="1998963"/>
            <a:ext cx="645985" cy="398440"/>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6697555" y="4358644"/>
            <a:ext cx="1532045"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activiteitID</a:t>
            </a:r>
            <a:endParaRPr lang="fr-BE" sz="1500" u="sng">
              <a:solidFill>
                <a:schemeClr val="tx1"/>
              </a:solidFill>
            </a:endParaRPr>
          </a:p>
        </p:txBody>
      </p:sp>
      <p:cxnSp>
        <p:nvCxnSpPr>
          <p:cNvPr id="73" name="Straight Connector 72"/>
          <p:cNvCxnSpPr>
            <a:stCxn id="72" idx="1"/>
            <a:endCxn id="82" idx="3"/>
          </p:cNvCxnSpPr>
          <p:nvPr/>
        </p:nvCxnSpPr>
        <p:spPr>
          <a:xfrm flipH="1" flipV="1">
            <a:off x="6554858" y="4109642"/>
            <a:ext cx="367060" cy="297193"/>
          </a:xfrm>
          <a:prstGeom prst="line">
            <a:avLst/>
          </a:prstGeom>
        </p:spPr>
        <p:style>
          <a:lnRef idx="1">
            <a:schemeClr val="dk1"/>
          </a:lnRef>
          <a:fillRef idx="0">
            <a:schemeClr val="dk1"/>
          </a:fillRef>
          <a:effectRef idx="0">
            <a:schemeClr val="dk1"/>
          </a:effectRef>
          <a:fontRef idx="minor">
            <a:schemeClr val="tx1"/>
          </a:fontRef>
        </p:style>
      </p:cxnSp>
      <p:sp>
        <p:nvSpPr>
          <p:cNvPr id="65" name="Oval 64"/>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77" name="Oval 76"/>
          <p:cNvSpPr/>
          <p:nvPr/>
        </p:nvSpPr>
        <p:spPr>
          <a:xfrm>
            <a:off x="2574124" y="740015"/>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79" name="Oval 78"/>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86" name="Straight Connector 85"/>
          <p:cNvCxnSpPr>
            <a:stCxn id="77" idx="4"/>
          </p:cNvCxnSpPr>
          <p:nvPr/>
        </p:nvCxnSpPr>
        <p:spPr>
          <a:xfrm flipH="1">
            <a:off x="2388557" y="1058331"/>
            <a:ext cx="696723" cy="779049"/>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a:stCxn id="79"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2624001" y="61412"/>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BE" sz="1500" dirty="0">
                <a:solidFill>
                  <a:schemeClr val="tx1"/>
                </a:solidFill>
              </a:rPr>
              <a:t>voornaam</a:t>
            </a:r>
            <a:endParaRPr lang="fr-BE" sz="1500" dirty="0">
              <a:solidFill>
                <a:schemeClr val="tx1"/>
              </a:solidFill>
            </a:endParaRPr>
          </a:p>
        </p:txBody>
      </p:sp>
      <p:cxnSp>
        <p:nvCxnSpPr>
          <p:cNvPr id="89" name="Straight Connector 88"/>
          <p:cNvCxnSpPr>
            <a:stCxn id="88" idx="4"/>
            <a:endCxn id="77" idx="0"/>
          </p:cNvCxnSpPr>
          <p:nvPr/>
        </p:nvCxnSpPr>
        <p:spPr>
          <a:xfrm flipH="1">
            <a:off x="3085280" y="408317"/>
            <a:ext cx="291394" cy="33169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3085280" y="550647"/>
            <a:ext cx="1092610" cy="189368"/>
          </a:xfrm>
          <a:prstGeom prst="line">
            <a:avLst/>
          </a:prstGeom>
        </p:spPr>
        <p:style>
          <a:lnRef idx="1">
            <a:schemeClr val="dk1"/>
          </a:lnRef>
          <a:fillRef idx="0">
            <a:schemeClr val="dk1"/>
          </a:fillRef>
          <a:effectRef idx="0">
            <a:schemeClr val="dk1"/>
          </a:effectRef>
          <a:fontRef idx="minor">
            <a:schemeClr val="tx1"/>
          </a:fontRef>
        </p:style>
      </p:cxnSp>
      <p:sp>
        <p:nvSpPr>
          <p:cNvPr id="92" name="Oval 91"/>
          <p:cNvSpPr/>
          <p:nvPr/>
        </p:nvSpPr>
        <p:spPr>
          <a:xfrm>
            <a:off x="4148662" y="322084"/>
            <a:ext cx="1650469"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err="1">
                <a:solidFill>
                  <a:schemeClr val="tx1"/>
                </a:solidFill>
              </a:rPr>
              <a:t>familie</a:t>
            </a:r>
            <a:r>
              <a:rPr lang="en-BE" sz="1500" dirty="0">
                <a:solidFill>
                  <a:schemeClr val="tx1"/>
                </a:solidFill>
              </a:rPr>
              <a:t>naam</a:t>
            </a:r>
            <a:endParaRPr lang="fr-BE" sz="1500" dirty="0">
              <a:solidFill>
                <a:schemeClr val="tx1"/>
              </a:solidFill>
            </a:endParaRPr>
          </a:p>
        </p:txBody>
      </p:sp>
    </p:spTree>
    <p:extLst>
      <p:ext uri="{BB962C8B-B14F-4D97-AF65-F5344CB8AC3E}">
        <p14:creationId xmlns:p14="http://schemas.microsoft.com/office/powerpoint/2010/main" val="320886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3617" y="628032"/>
            <a:ext cx="3109347" cy="97630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extra (impliciete) info die niet in het diagram staat</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a:t>Conceptueel ontwerp - Functionele beschrijving</a:t>
            </a:r>
          </a:p>
        </p:txBody>
      </p:sp>
      <p:sp>
        <p:nvSpPr>
          <p:cNvPr id="5" name="Slide Number Placeholder 4"/>
          <p:cNvSpPr>
            <a:spLocks noGrp="1"/>
          </p:cNvSpPr>
          <p:nvPr>
            <p:ph type="sldNum" sz="quarter" idx="12"/>
          </p:nvPr>
        </p:nvSpPr>
        <p:spPr/>
        <p:txBody>
          <a:bodyPr/>
          <a:lstStyle/>
          <a:p>
            <a:fld id="{4552FF5A-A0C4-4C40-8618-DBA896236EBF}" type="slidenum">
              <a:rPr lang="fr-BE" smtClean="0"/>
              <a:t>3</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database opzetten, ter ondersteuning van haar ledenadministratie en functioneren. Daarbij moet je rekening houden met de volgende aspecten. Bij de inschrijving krijgt elk lid een uniek lidnummer. Gegevens zoals naam, voornaam, adres (straat, nummer, postcode), geslacht (optioneel) 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1210595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2123658"/>
              </a:xfrm>
              <a:prstGeom prst="rect">
                <a:avLst/>
              </a:prstGeom>
              <a:noFill/>
            </p:spPr>
            <p:txBody>
              <a:bodyPr wrap="square" rtlCol="0">
                <a:spAutoFit/>
              </a:bodyPr>
              <a:lstStyle/>
              <a:p>
                <a:r>
                  <a:rPr lang="en-BE" sz="2200" b="1" dirty="0"/>
                  <a:t>Functionele beschrijving - domeinrestricties</a:t>
                </a:r>
              </a:p>
              <a:p>
                <a:endParaRPr lang="en-BE" sz="2200" b="1" dirty="0"/>
              </a:p>
              <a:p>
                <a:pPr marL="214313" indent="-214313">
                  <a:buFont typeface="Arial" panose="020B0604020202020204" pitchFamily="34" charset="0"/>
                  <a:buChar char="•"/>
                </a:pPr>
                <a:r>
                  <a:rPr lang="en-BE" sz="2200" dirty="0"/>
                  <a:t>activiteit.kost &gt;= 0</a:t>
                </a:r>
              </a:p>
              <a:p>
                <a:pPr marL="214313" indent="-214313">
                  <a:buFont typeface="Arial" panose="020B0604020202020204" pitchFamily="34" charset="0"/>
                  <a:buChar char="•"/>
                </a:pPr>
                <a:r>
                  <a:rPr lang="en-BE" sz="2200" dirty="0"/>
                  <a:t>groep.min/groep.max &gt;= 0, </a:t>
                </a:r>
              </a:p>
              <a:p>
                <a:pPr marL="214313" indent="-214313">
                  <a:buFont typeface="Arial" panose="020B0604020202020204" pitchFamily="34" charset="0"/>
                  <a:buChar char="•"/>
                </a:pPr>
                <a:r>
                  <a:rPr lang="en-BE" sz="2200" dirty="0"/>
                  <a:t>lid.geslacht </a:t>
                </a:r>
                <a14:m>
                  <m:oMath xmlns:m="http://schemas.openxmlformats.org/officeDocument/2006/math">
                    <m:r>
                      <a:rPr lang="en-BE" sz="2200" b="0" i="1" smtClean="0">
                        <a:latin typeface="Cambria Math" panose="02040503050406030204" pitchFamily="18" charset="0"/>
                      </a:rPr>
                      <m:t>∈ </m:t>
                    </m:r>
                  </m:oMath>
                </a14:m>
                <a:r>
                  <a:rPr lang="en-BE" sz="2200" dirty="0"/>
                  <a:t>{m, v, x}</a:t>
                </a:r>
              </a:p>
              <a:p>
                <a:pPr marL="214313" indent="-214313">
                  <a:buFont typeface="Arial" panose="020B0604020202020204" pitchFamily="34" charset="0"/>
                  <a:buChar char="•"/>
                </a:pPr>
                <a:r>
                  <a:rPr lang="en-BE" sz="2200" dirty="0"/>
                  <a:t>groep.min &lt;= groep.max</a:t>
                </a:r>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2123658"/>
              </a:xfrm>
              <a:prstGeom prst="rect">
                <a:avLst/>
              </a:prstGeom>
              <a:blipFill>
                <a:blip r:embed="rId3"/>
                <a:stretch>
                  <a:fillRect l="-961" t="-2011" b="-4885"/>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4</a:t>
            </a:fld>
            <a:endParaRPr lang="fr-BE"/>
          </a:p>
        </p:txBody>
      </p:sp>
    </p:spTree>
    <p:extLst>
      <p:ext uri="{BB962C8B-B14F-4D97-AF65-F5344CB8AC3E}">
        <p14:creationId xmlns:p14="http://schemas.microsoft.com/office/powerpoint/2010/main" val="217401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2462213"/>
              </a:xfrm>
              <a:prstGeom prst="rect">
                <a:avLst/>
              </a:prstGeom>
              <a:noFill/>
            </p:spPr>
            <p:txBody>
              <a:bodyPr wrap="square" rtlCol="0">
                <a:spAutoFit/>
              </a:bodyPr>
              <a:lstStyle/>
              <a:p>
                <a:r>
                  <a:rPr lang="en-BE" sz="2200" b="1" dirty="0"/>
                  <a:t>Functionele beschrijving - optionaliteit</a:t>
                </a:r>
              </a:p>
              <a:p>
                <a:endParaRPr lang="en-BE" sz="2200" b="1" dirty="0"/>
              </a:p>
              <a:p>
                <a:pPr marL="214313" indent="-214313">
                  <a:buFont typeface="Arial" panose="020B0604020202020204" pitchFamily="34" charset="0"/>
                  <a:buChar char="•"/>
                </a:pPr>
                <a:r>
                  <a:rPr lang="en-BE" sz="2200" dirty="0">
                    <a:solidFill>
                      <a:schemeClr val="bg1">
                        <a:lumMod val="75000"/>
                      </a:schemeClr>
                    </a:solidFill>
                  </a:rPr>
                  <a:t>activiteit.kost &gt;= 0</a:t>
                </a:r>
              </a:p>
              <a:p>
                <a:pPr marL="214313" indent="-214313">
                  <a:buFont typeface="Arial" panose="020B0604020202020204" pitchFamily="34" charset="0"/>
                  <a:buChar char="•"/>
                </a:pPr>
                <a:r>
                  <a:rPr lang="en-BE" sz="2200" dirty="0">
                    <a:solidFill>
                      <a:schemeClr val="bg1">
                        <a:lumMod val="75000"/>
                      </a:schemeClr>
                    </a:solidFill>
                  </a:rPr>
                  <a:t>groep.min/groep.max &gt;= 0, </a:t>
                </a:r>
              </a:p>
              <a:p>
                <a:pPr marL="214313" indent="-214313">
                  <a:buFont typeface="Arial" panose="020B0604020202020204" pitchFamily="34" charset="0"/>
                  <a:buChar char="•"/>
                </a:pPr>
                <a:r>
                  <a:rPr lang="en-BE" sz="2200" dirty="0">
                    <a:solidFill>
                      <a:schemeClr val="bg1">
                        <a:lumMod val="75000"/>
                      </a:schemeClr>
                    </a:solidFill>
                  </a:rPr>
                  <a:t>lid.geslacht </a:t>
                </a:r>
                <a14:m>
                  <m:oMath xmlns:m="http://schemas.openxmlformats.org/officeDocument/2006/math">
                    <m:r>
                      <a:rPr lang="en-BE" sz="2200" b="0" i="1" smtClean="0">
                        <a:solidFill>
                          <a:schemeClr val="bg1">
                            <a:lumMod val="75000"/>
                          </a:schemeClr>
                        </a:solidFill>
                        <a:latin typeface="Cambria Math" panose="02040503050406030204" pitchFamily="18" charset="0"/>
                      </a:rPr>
                      <m:t>∈ </m:t>
                    </m:r>
                  </m:oMath>
                </a14:m>
                <a:r>
                  <a:rPr lang="en-BE" sz="2200" dirty="0">
                    <a:solidFill>
                      <a:schemeClr val="bg1">
                        <a:lumMod val="75000"/>
                      </a:schemeClr>
                    </a:solidFill>
                  </a:rPr>
                  <a:t>{m, v, x}</a:t>
                </a:r>
              </a:p>
              <a:p>
                <a:pPr marL="214313" indent="-214313">
                  <a:buFont typeface="Arial" panose="020B0604020202020204" pitchFamily="34" charset="0"/>
                  <a:buChar char="•"/>
                </a:pPr>
                <a:r>
                  <a:rPr lang="en-BE" sz="2200" dirty="0">
                    <a:solidFill>
                      <a:schemeClr val="bg1">
                        <a:lumMod val="75000"/>
                      </a:schemeClr>
                    </a:solidFill>
                  </a:rPr>
                  <a:t>groep.min &lt;= groep.max</a:t>
                </a:r>
              </a:p>
              <a:p>
                <a:pPr marL="214313" indent="-214313">
                  <a:buFont typeface="Arial" panose="020B0604020202020204" pitchFamily="34" charset="0"/>
                  <a:buChar char="•"/>
                </a:pPr>
                <a:r>
                  <a:rPr lang="en-BE" sz="2200" dirty="0"/>
                  <a:t>lid.geslacht is optioneel</a:t>
                </a:r>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2462213"/>
              </a:xfrm>
              <a:prstGeom prst="rect">
                <a:avLst/>
              </a:prstGeom>
              <a:blipFill>
                <a:blip r:embed="rId3"/>
                <a:stretch>
                  <a:fillRect l="-961" t="-1733" b="-3960"/>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252747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4493538"/>
              </a:xfrm>
              <a:prstGeom prst="rect">
                <a:avLst/>
              </a:prstGeom>
              <a:noFill/>
            </p:spPr>
            <p:txBody>
              <a:bodyPr wrap="square" rtlCol="0">
                <a:spAutoFit/>
              </a:bodyPr>
              <a:lstStyle/>
              <a:p>
                <a:r>
                  <a:rPr lang="en-BE" sz="2200" b="1" dirty="0"/>
                  <a:t>Functionele beschrijving – extra restricties</a:t>
                </a:r>
              </a:p>
              <a:p>
                <a:endParaRPr lang="en-BE" sz="2200" b="1" dirty="0"/>
              </a:p>
              <a:p>
                <a:pPr marL="214313" indent="-214313">
                  <a:buFont typeface="Arial" panose="020B0604020202020204" pitchFamily="34" charset="0"/>
                  <a:buChar char="•"/>
                </a:pPr>
                <a:r>
                  <a:rPr lang="en-BE" sz="2200" dirty="0">
                    <a:solidFill>
                      <a:schemeClr val="bg1">
                        <a:lumMod val="75000"/>
                      </a:schemeClr>
                    </a:solidFill>
                  </a:rPr>
                  <a:t>activiteit.kost &gt;= 0</a:t>
                </a:r>
              </a:p>
              <a:p>
                <a:pPr marL="214313" indent="-214313">
                  <a:buFont typeface="Arial" panose="020B0604020202020204" pitchFamily="34" charset="0"/>
                  <a:buChar char="•"/>
                </a:pPr>
                <a:r>
                  <a:rPr lang="en-BE" sz="2200" dirty="0">
                    <a:solidFill>
                      <a:schemeClr val="bg1">
                        <a:lumMod val="75000"/>
                      </a:schemeClr>
                    </a:solidFill>
                  </a:rPr>
                  <a:t>groep.min/groep.max &gt;= 0, </a:t>
                </a:r>
              </a:p>
              <a:p>
                <a:pPr marL="214313" indent="-214313">
                  <a:buFont typeface="Arial" panose="020B0604020202020204" pitchFamily="34" charset="0"/>
                  <a:buChar char="•"/>
                </a:pPr>
                <a:r>
                  <a:rPr lang="en-BE" sz="2200" dirty="0">
                    <a:solidFill>
                      <a:schemeClr val="bg1">
                        <a:lumMod val="75000"/>
                      </a:schemeClr>
                    </a:solidFill>
                  </a:rPr>
                  <a:t>lid.geslacht </a:t>
                </a:r>
                <a14:m>
                  <m:oMath xmlns:m="http://schemas.openxmlformats.org/officeDocument/2006/math">
                    <m:r>
                      <a:rPr lang="en-BE" sz="2200" b="0" i="1" smtClean="0">
                        <a:solidFill>
                          <a:schemeClr val="bg1">
                            <a:lumMod val="75000"/>
                          </a:schemeClr>
                        </a:solidFill>
                        <a:latin typeface="Cambria Math" panose="02040503050406030204" pitchFamily="18" charset="0"/>
                      </a:rPr>
                      <m:t>∈ </m:t>
                    </m:r>
                  </m:oMath>
                </a14:m>
                <a:r>
                  <a:rPr lang="en-BE" sz="2200" dirty="0">
                    <a:solidFill>
                      <a:schemeClr val="bg1">
                        <a:lumMod val="75000"/>
                      </a:schemeClr>
                    </a:solidFill>
                  </a:rPr>
                  <a:t>{m, v, x}</a:t>
                </a:r>
              </a:p>
              <a:p>
                <a:pPr marL="214313" indent="-214313">
                  <a:buFont typeface="Arial" panose="020B0604020202020204" pitchFamily="34" charset="0"/>
                  <a:buChar char="•"/>
                </a:pPr>
                <a:r>
                  <a:rPr lang="en-BE" sz="2200" dirty="0">
                    <a:solidFill>
                      <a:schemeClr val="bg1">
                        <a:lumMod val="75000"/>
                      </a:schemeClr>
                    </a:solidFill>
                  </a:rPr>
                  <a:t>groep.min &lt;= groep.max</a:t>
                </a:r>
              </a:p>
              <a:p>
                <a:pPr marL="214313" indent="-214313">
                  <a:buFont typeface="Arial" panose="020B0604020202020204" pitchFamily="34" charset="0"/>
                  <a:buChar char="•"/>
                </a:pPr>
                <a:r>
                  <a:rPr lang="en-BE" sz="2200" dirty="0">
                    <a:solidFill>
                      <a:schemeClr val="bg1">
                        <a:lumMod val="75000"/>
                      </a:schemeClr>
                    </a:solidFill>
                  </a:rPr>
                  <a:t>lid.geslacht is optioneel</a:t>
                </a:r>
              </a:p>
              <a:p>
                <a:pPr marL="214313" indent="-214313">
                  <a:buFont typeface="Arial" panose="020B0604020202020204" pitchFamily="34" charset="0"/>
                  <a:buChar char="•"/>
                </a:pPr>
                <a:r>
                  <a:rPr lang="en-BE" sz="2200" dirty="0"/>
                  <a:t>groep met naam ‘leiding’ heeft de hoogste leeftijdsklasse</a:t>
                </a:r>
              </a:p>
              <a:p>
                <a:pPr marL="214313" indent="-214313">
                  <a:buFont typeface="Arial" panose="020B0604020202020204" pitchFamily="34" charset="0"/>
                  <a:buChar char="•"/>
                </a:pPr>
                <a:r>
                  <a:rPr lang="en-BE" sz="2200" dirty="0"/>
                  <a:t>tijdstippen activiteiten van 1 groep mogen niet gelijk zijn</a:t>
                </a:r>
              </a:p>
              <a:p>
                <a:pPr marL="214313" indent="-214313">
                  <a:buFont typeface="Arial" panose="020B0604020202020204" pitchFamily="34" charset="0"/>
                  <a:buChar char="•"/>
                </a:pPr>
                <a:r>
                  <a:rPr lang="en-BE" sz="2200" dirty="0"/>
                  <a:t>lid.leeftijd &gt;= groep.min en &lt;= groep.max voor groep waarin lid zit</a:t>
                </a:r>
              </a:p>
              <a:p>
                <a:pPr marL="214313" indent="-214313">
                  <a:buFont typeface="Arial" panose="020B0604020202020204" pitchFamily="34" charset="0"/>
                  <a:buChar char="•"/>
                </a:pPr>
                <a:r>
                  <a:rPr lang="en-BE" sz="2200" dirty="0"/>
                  <a:t>l</a:t>
                </a:r>
                <a:r>
                  <a:rPr lang="nl-BE" sz="2200" dirty="0"/>
                  <a:t>eider van een groep moet lid zijn van de groep met naam leiding</a:t>
                </a:r>
                <a:endParaRPr lang="en-BE" sz="2200" dirty="0"/>
              </a:p>
              <a:p>
                <a:pPr marL="214313" indent="-214313">
                  <a:buFont typeface="Arial" panose="020B0604020202020204" pitchFamily="34" charset="0"/>
                  <a:buChar char="•"/>
                </a:pPr>
                <a:endParaRPr lang="en-BE" sz="2200" dirty="0"/>
              </a:p>
              <a:p>
                <a:pPr marL="214313" indent="-214313">
                  <a:buFont typeface="Arial" panose="020B0604020202020204" pitchFamily="34" charset="0"/>
                  <a:buChar char="•"/>
                </a:pPr>
                <a:endParaRPr lang="en-BE" sz="2200" dirty="0"/>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4493538"/>
              </a:xfrm>
              <a:prstGeom prst="rect">
                <a:avLst/>
              </a:prstGeom>
              <a:blipFill>
                <a:blip r:embed="rId3"/>
                <a:stretch>
                  <a:fillRect l="-961" t="-950"/>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6</a:t>
            </a:fld>
            <a:endParaRPr lang="fr-BE"/>
          </a:p>
        </p:txBody>
      </p:sp>
    </p:spTree>
    <p:extLst>
      <p:ext uri="{BB962C8B-B14F-4D97-AF65-F5344CB8AC3E}">
        <p14:creationId xmlns:p14="http://schemas.microsoft.com/office/powerpoint/2010/main" val="360982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4832092"/>
              </a:xfrm>
              <a:prstGeom prst="rect">
                <a:avLst/>
              </a:prstGeom>
              <a:noFill/>
            </p:spPr>
            <p:txBody>
              <a:bodyPr wrap="square" rtlCol="0">
                <a:spAutoFit/>
              </a:bodyPr>
              <a:lstStyle/>
              <a:p>
                <a:r>
                  <a:rPr lang="en-BE" sz="2200" b="1" dirty="0"/>
                  <a:t>Functionele beschrijving – berekening afgeleide attributen</a:t>
                </a:r>
              </a:p>
              <a:p>
                <a:endParaRPr lang="en-BE" sz="2200" b="1" dirty="0"/>
              </a:p>
              <a:p>
                <a:pPr marL="214313" indent="-214313">
                  <a:buFont typeface="Arial" panose="020B0604020202020204" pitchFamily="34" charset="0"/>
                  <a:buChar char="•"/>
                </a:pPr>
                <a:r>
                  <a:rPr lang="en-BE" sz="2200" dirty="0">
                    <a:solidFill>
                      <a:schemeClr val="bg1">
                        <a:lumMod val="75000"/>
                      </a:schemeClr>
                    </a:solidFill>
                  </a:rPr>
                  <a:t>activiteit.kost &gt;= 0</a:t>
                </a:r>
              </a:p>
              <a:p>
                <a:pPr marL="214313" indent="-214313">
                  <a:buFont typeface="Arial" panose="020B0604020202020204" pitchFamily="34" charset="0"/>
                  <a:buChar char="•"/>
                </a:pPr>
                <a:r>
                  <a:rPr lang="en-BE" sz="2200" dirty="0">
                    <a:solidFill>
                      <a:schemeClr val="bg1">
                        <a:lumMod val="75000"/>
                      </a:schemeClr>
                    </a:solidFill>
                  </a:rPr>
                  <a:t>groep.min/groep.max &gt;= 0, </a:t>
                </a:r>
              </a:p>
              <a:p>
                <a:pPr marL="214313" indent="-214313">
                  <a:buFont typeface="Arial" panose="020B0604020202020204" pitchFamily="34" charset="0"/>
                  <a:buChar char="•"/>
                </a:pPr>
                <a:r>
                  <a:rPr lang="en-BE" sz="2200" dirty="0">
                    <a:solidFill>
                      <a:schemeClr val="bg1">
                        <a:lumMod val="75000"/>
                      </a:schemeClr>
                    </a:solidFill>
                  </a:rPr>
                  <a:t>lid.geslacht </a:t>
                </a:r>
                <a14:m>
                  <m:oMath xmlns:m="http://schemas.openxmlformats.org/officeDocument/2006/math">
                    <m:r>
                      <a:rPr lang="en-BE" sz="2200" b="0" i="1" smtClean="0">
                        <a:solidFill>
                          <a:schemeClr val="bg1">
                            <a:lumMod val="75000"/>
                          </a:schemeClr>
                        </a:solidFill>
                        <a:latin typeface="Cambria Math" panose="02040503050406030204" pitchFamily="18" charset="0"/>
                      </a:rPr>
                      <m:t>∈ </m:t>
                    </m:r>
                  </m:oMath>
                </a14:m>
                <a:r>
                  <a:rPr lang="en-BE" sz="2200" dirty="0">
                    <a:solidFill>
                      <a:schemeClr val="bg1">
                        <a:lumMod val="75000"/>
                      </a:schemeClr>
                    </a:solidFill>
                  </a:rPr>
                  <a:t>{m, v, x}</a:t>
                </a:r>
              </a:p>
              <a:p>
                <a:pPr marL="214313" indent="-214313">
                  <a:buFont typeface="Arial" panose="020B0604020202020204" pitchFamily="34" charset="0"/>
                  <a:buChar char="•"/>
                </a:pPr>
                <a:r>
                  <a:rPr lang="en-BE" sz="2200" dirty="0">
                    <a:solidFill>
                      <a:schemeClr val="bg1">
                        <a:lumMod val="75000"/>
                      </a:schemeClr>
                    </a:solidFill>
                  </a:rPr>
                  <a:t>groep.min &lt;= groep.max</a:t>
                </a:r>
              </a:p>
              <a:p>
                <a:pPr marL="214313" indent="-214313">
                  <a:buFont typeface="Arial" panose="020B0604020202020204" pitchFamily="34" charset="0"/>
                  <a:buChar char="•"/>
                </a:pPr>
                <a:r>
                  <a:rPr lang="en-BE" sz="2200" dirty="0">
                    <a:solidFill>
                      <a:schemeClr val="bg1">
                        <a:lumMod val="75000"/>
                      </a:schemeClr>
                    </a:solidFill>
                  </a:rPr>
                  <a:t>lid.geslacht is optioneel</a:t>
                </a:r>
              </a:p>
              <a:p>
                <a:pPr marL="214313" indent="-214313">
                  <a:buFont typeface="Arial" panose="020B0604020202020204" pitchFamily="34" charset="0"/>
                  <a:buChar char="•"/>
                </a:pPr>
                <a:r>
                  <a:rPr lang="en-BE" sz="2200" dirty="0">
                    <a:solidFill>
                      <a:schemeClr val="bg1">
                        <a:lumMod val="75000"/>
                      </a:schemeClr>
                    </a:solidFill>
                  </a:rPr>
                  <a:t>groep met naam ‘leiding’ heeft de hoogste leeftijdsklasse</a:t>
                </a:r>
              </a:p>
              <a:p>
                <a:pPr marL="214313" indent="-214313">
                  <a:buFont typeface="Arial" panose="020B0604020202020204" pitchFamily="34" charset="0"/>
                  <a:buChar char="•"/>
                </a:pPr>
                <a:r>
                  <a:rPr lang="en-BE" sz="2200" dirty="0">
                    <a:solidFill>
                      <a:schemeClr val="bg1">
                        <a:lumMod val="75000"/>
                      </a:schemeClr>
                    </a:solidFill>
                  </a:rPr>
                  <a:t>tijdstippen activiteiten van 1 groep mogen niet gelijk zijn</a:t>
                </a:r>
              </a:p>
              <a:p>
                <a:pPr marL="214313" indent="-214313">
                  <a:buFont typeface="Arial" panose="020B0604020202020204" pitchFamily="34" charset="0"/>
                  <a:buChar char="•"/>
                </a:pPr>
                <a:r>
                  <a:rPr lang="en-BE" sz="2200" dirty="0">
                    <a:solidFill>
                      <a:schemeClr val="bg1">
                        <a:lumMod val="75000"/>
                      </a:schemeClr>
                    </a:solidFill>
                  </a:rPr>
                  <a:t>lid.leeftijd &gt;= groep.min en &lt;= groep.max voor groep waarin lid zit</a:t>
                </a:r>
              </a:p>
              <a:p>
                <a:pPr marL="214313" indent="-214313">
                  <a:buFont typeface="Arial" panose="020B0604020202020204" pitchFamily="34" charset="0"/>
                  <a:buChar char="•"/>
                </a:pPr>
                <a:r>
                  <a:rPr lang="en-BE" sz="2200" dirty="0">
                    <a:solidFill>
                      <a:schemeClr val="bg1">
                        <a:lumMod val="75000"/>
                      </a:schemeClr>
                    </a:solidFill>
                  </a:rPr>
                  <a:t>l</a:t>
                </a:r>
                <a:r>
                  <a:rPr lang="nl-BE" sz="2200" dirty="0">
                    <a:solidFill>
                      <a:schemeClr val="bg1">
                        <a:lumMod val="75000"/>
                      </a:schemeClr>
                    </a:solidFill>
                  </a:rPr>
                  <a:t>eider van een groep moet lid zijn van de groep met naam leiding</a:t>
                </a:r>
                <a:endParaRPr lang="en-BE" sz="2200" dirty="0">
                  <a:solidFill>
                    <a:schemeClr val="bg1">
                      <a:lumMod val="75000"/>
                    </a:schemeClr>
                  </a:solidFill>
                </a:endParaRPr>
              </a:p>
              <a:p>
                <a:pPr marL="214313" indent="-214313">
                  <a:buFont typeface="Arial" panose="020B0604020202020204" pitchFamily="34" charset="0"/>
                  <a:buChar char="•"/>
                </a:pPr>
                <a:r>
                  <a:rPr lang="en-BE" sz="2200" dirty="0"/>
                  <a:t>lid.leeftijd = huidige datum – lid.geboortedatum</a:t>
                </a:r>
              </a:p>
              <a:p>
                <a:pPr marL="214313" indent="-214313">
                  <a:buFont typeface="Arial" panose="020B0604020202020204" pitchFamily="34" charset="0"/>
                  <a:buChar char="•"/>
                </a:pPr>
                <a:endParaRPr lang="en-BE" sz="2200" dirty="0"/>
              </a:p>
              <a:p>
                <a:pPr marL="214313" indent="-214313">
                  <a:buFont typeface="Arial" panose="020B0604020202020204" pitchFamily="34" charset="0"/>
                  <a:buChar char="•"/>
                </a:pPr>
                <a:endParaRPr lang="en-BE" sz="2200" dirty="0"/>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4832092"/>
              </a:xfrm>
              <a:prstGeom prst="rect">
                <a:avLst/>
              </a:prstGeom>
              <a:blipFill>
                <a:blip r:embed="rId3"/>
                <a:stretch>
                  <a:fillRect l="-961" t="-883"/>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7</a:t>
            </a:fld>
            <a:endParaRPr lang="fr-BE"/>
          </a:p>
        </p:txBody>
      </p:sp>
    </p:spTree>
    <p:extLst>
      <p:ext uri="{BB962C8B-B14F-4D97-AF65-F5344CB8AC3E}">
        <p14:creationId xmlns:p14="http://schemas.microsoft.com/office/powerpoint/2010/main" val="214762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4832092"/>
              </a:xfrm>
              <a:prstGeom prst="rect">
                <a:avLst/>
              </a:prstGeom>
              <a:noFill/>
            </p:spPr>
            <p:txBody>
              <a:bodyPr wrap="square" rtlCol="0">
                <a:spAutoFit/>
              </a:bodyPr>
              <a:lstStyle/>
              <a:p>
                <a:r>
                  <a:rPr lang="en-BE" sz="2200" b="1" dirty="0"/>
                  <a:t>Functionele beschrijving</a:t>
                </a:r>
              </a:p>
              <a:p>
                <a:endParaRPr lang="en-BE" sz="2200" b="1" dirty="0"/>
              </a:p>
              <a:p>
                <a:pPr marL="214313" indent="-214313">
                  <a:buFont typeface="Arial" panose="020B0604020202020204" pitchFamily="34" charset="0"/>
                  <a:buChar char="•"/>
                </a:pPr>
                <a:r>
                  <a:rPr lang="en-BE" sz="2200" dirty="0">
                    <a:solidFill>
                      <a:schemeClr val="tx1"/>
                    </a:solidFill>
                  </a:rPr>
                  <a:t>activiteit.kost &gt;= 0</a:t>
                </a:r>
              </a:p>
              <a:p>
                <a:pPr marL="214313" indent="-214313">
                  <a:buFont typeface="Arial" panose="020B0604020202020204" pitchFamily="34" charset="0"/>
                  <a:buChar char="•"/>
                </a:pPr>
                <a:r>
                  <a:rPr lang="en-BE" sz="2200" dirty="0">
                    <a:solidFill>
                      <a:schemeClr val="tx1"/>
                    </a:solidFill>
                  </a:rPr>
                  <a:t>groep.min/groep.max &gt;= 0, </a:t>
                </a:r>
              </a:p>
              <a:p>
                <a:pPr marL="214313" indent="-214313">
                  <a:buFont typeface="Arial" panose="020B0604020202020204" pitchFamily="34" charset="0"/>
                  <a:buChar char="•"/>
                </a:pPr>
                <a:r>
                  <a:rPr lang="en-BE" sz="2200" dirty="0">
                    <a:solidFill>
                      <a:schemeClr val="tx1"/>
                    </a:solidFill>
                  </a:rPr>
                  <a:t>lid.geslacht </a:t>
                </a:r>
                <a14:m>
                  <m:oMath xmlns:m="http://schemas.openxmlformats.org/officeDocument/2006/math">
                    <m:r>
                      <a:rPr lang="en-BE" sz="2200" b="0" i="1" smtClean="0">
                        <a:solidFill>
                          <a:schemeClr val="tx1"/>
                        </a:solidFill>
                        <a:latin typeface="Cambria Math" panose="02040503050406030204" pitchFamily="18" charset="0"/>
                      </a:rPr>
                      <m:t>∈ </m:t>
                    </m:r>
                  </m:oMath>
                </a14:m>
                <a:r>
                  <a:rPr lang="en-BE" sz="2200" dirty="0">
                    <a:solidFill>
                      <a:schemeClr val="tx1"/>
                    </a:solidFill>
                  </a:rPr>
                  <a:t>{m, v, x}</a:t>
                </a:r>
              </a:p>
              <a:p>
                <a:pPr marL="214313" indent="-214313">
                  <a:buFont typeface="Arial" panose="020B0604020202020204" pitchFamily="34" charset="0"/>
                  <a:buChar char="•"/>
                </a:pPr>
                <a:r>
                  <a:rPr lang="en-BE" sz="2200" dirty="0">
                    <a:solidFill>
                      <a:schemeClr val="tx1"/>
                    </a:solidFill>
                  </a:rPr>
                  <a:t>groep.min &lt;= groep.max</a:t>
                </a:r>
              </a:p>
              <a:p>
                <a:pPr marL="214313" indent="-214313">
                  <a:buFont typeface="Arial" panose="020B0604020202020204" pitchFamily="34" charset="0"/>
                  <a:buChar char="•"/>
                </a:pPr>
                <a:r>
                  <a:rPr lang="en-BE" sz="2200" dirty="0">
                    <a:solidFill>
                      <a:schemeClr val="tx1"/>
                    </a:solidFill>
                  </a:rPr>
                  <a:t>lid.geslacht is optioneel</a:t>
                </a:r>
              </a:p>
              <a:p>
                <a:pPr marL="214313" indent="-214313">
                  <a:buFont typeface="Arial" panose="020B0604020202020204" pitchFamily="34" charset="0"/>
                  <a:buChar char="•"/>
                </a:pPr>
                <a:r>
                  <a:rPr lang="en-BE" sz="2200" dirty="0">
                    <a:solidFill>
                      <a:schemeClr val="tx1"/>
                    </a:solidFill>
                  </a:rPr>
                  <a:t>groep met naam ‘leiding’ heeft de hoogste leeftijdsklasse</a:t>
                </a:r>
              </a:p>
              <a:p>
                <a:pPr marL="214313" indent="-214313">
                  <a:buFont typeface="Arial" panose="020B0604020202020204" pitchFamily="34" charset="0"/>
                  <a:buChar char="•"/>
                </a:pPr>
                <a:r>
                  <a:rPr lang="en-BE" sz="2200" dirty="0">
                    <a:solidFill>
                      <a:schemeClr val="tx1"/>
                    </a:solidFill>
                  </a:rPr>
                  <a:t>tijdstippen activiteiten van 1 groep mogen niet gelijk zijn</a:t>
                </a:r>
              </a:p>
              <a:p>
                <a:pPr marL="214313" indent="-214313">
                  <a:buFont typeface="Arial" panose="020B0604020202020204" pitchFamily="34" charset="0"/>
                  <a:buChar char="•"/>
                </a:pPr>
                <a:r>
                  <a:rPr lang="en-BE" sz="2200" dirty="0">
                    <a:solidFill>
                      <a:schemeClr val="tx1"/>
                    </a:solidFill>
                  </a:rPr>
                  <a:t>lid.leeftijd &gt;= groep.min en &lt;= groep.max voor groep waarin lid zit</a:t>
                </a:r>
              </a:p>
              <a:p>
                <a:pPr marL="214313" indent="-214313">
                  <a:buFont typeface="Arial" panose="020B0604020202020204" pitchFamily="34" charset="0"/>
                  <a:buChar char="•"/>
                </a:pPr>
                <a:r>
                  <a:rPr lang="en-BE" sz="2200" dirty="0">
                    <a:solidFill>
                      <a:schemeClr val="tx1"/>
                    </a:solidFill>
                  </a:rPr>
                  <a:t>l</a:t>
                </a:r>
                <a:r>
                  <a:rPr lang="nl-BE" sz="2200" dirty="0">
                    <a:solidFill>
                      <a:schemeClr val="tx1"/>
                    </a:solidFill>
                  </a:rPr>
                  <a:t>eider van een groep moet lid zijn van de groep met naam leiding</a:t>
                </a:r>
                <a:endParaRPr lang="en-BE" sz="2200" dirty="0">
                  <a:solidFill>
                    <a:schemeClr val="tx1"/>
                  </a:solidFill>
                </a:endParaRPr>
              </a:p>
              <a:p>
                <a:pPr marL="214313" indent="-214313">
                  <a:buFont typeface="Arial" panose="020B0604020202020204" pitchFamily="34" charset="0"/>
                  <a:buChar char="•"/>
                </a:pPr>
                <a:r>
                  <a:rPr lang="en-BE" sz="2200" dirty="0">
                    <a:solidFill>
                      <a:schemeClr val="tx1"/>
                    </a:solidFill>
                  </a:rPr>
                  <a:t>lid.leeftijd = huidige datum – lid.geboortedatum</a:t>
                </a:r>
              </a:p>
              <a:p>
                <a:pPr marL="214313" indent="-214313">
                  <a:buFont typeface="Arial" panose="020B0604020202020204" pitchFamily="34" charset="0"/>
                  <a:buChar char="•"/>
                </a:pPr>
                <a:endParaRPr lang="en-BE" sz="2200" dirty="0"/>
              </a:p>
              <a:p>
                <a:pPr marL="214313" indent="-214313">
                  <a:buFont typeface="Arial" panose="020B0604020202020204" pitchFamily="34" charset="0"/>
                  <a:buChar char="•"/>
                </a:pPr>
                <a:endParaRPr lang="en-BE" sz="2200" dirty="0"/>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4832092"/>
              </a:xfrm>
              <a:prstGeom prst="rect">
                <a:avLst/>
              </a:prstGeom>
              <a:blipFill>
                <a:blip r:embed="rId3"/>
                <a:stretch>
                  <a:fillRect l="-961" t="-883"/>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a:t>Conceptueel ontwerp - Functionele beschrijving</a:t>
            </a:r>
          </a:p>
        </p:txBody>
      </p:sp>
      <p:sp>
        <p:nvSpPr>
          <p:cNvPr id="6" name="Slide Number Placeholder 5"/>
          <p:cNvSpPr>
            <a:spLocks noGrp="1"/>
          </p:cNvSpPr>
          <p:nvPr>
            <p:ph type="sldNum" sz="quarter" idx="12"/>
          </p:nvPr>
        </p:nvSpPr>
        <p:spPr/>
        <p:txBody>
          <a:bodyPr/>
          <a:lstStyle/>
          <a:p>
            <a:fld id="{4552FF5A-A0C4-4C40-8618-DBA896236EBF}" type="slidenum">
              <a:rPr lang="fr-BE" smtClean="0"/>
              <a:t>8</a:t>
            </a:fld>
            <a:endParaRPr lang="fr-BE"/>
          </a:p>
        </p:txBody>
      </p:sp>
    </p:spTree>
    <p:extLst>
      <p:ext uri="{BB962C8B-B14F-4D97-AF65-F5344CB8AC3E}">
        <p14:creationId xmlns:p14="http://schemas.microsoft.com/office/powerpoint/2010/main" val="202563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BE"/>
              <a:t>Conceptueel ontwerp - Functionele beschrijving</a:t>
            </a:r>
          </a:p>
        </p:txBody>
      </p:sp>
      <p:sp>
        <p:nvSpPr>
          <p:cNvPr id="5" name="Slide Number Placeholder 4"/>
          <p:cNvSpPr>
            <a:spLocks noGrp="1"/>
          </p:cNvSpPr>
          <p:nvPr>
            <p:ph type="sldNum" sz="quarter" idx="12"/>
          </p:nvPr>
        </p:nvSpPr>
        <p:spPr/>
        <p:txBody>
          <a:bodyPr/>
          <a:lstStyle/>
          <a:p>
            <a:fld id="{4552FF5A-A0C4-4C40-8618-DBA896236EBF}" type="slidenum">
              <a:rPr lang="fr-BE" smtClean="0"/>
              <a:t>9</a:t>
            </a:fld>
            <a:endParaRPr lang="fr-BE"/>
          </a:p>
        </p:txBody>
      </p:sp>
      <p:sp>
        <p:nvSpPr>
          <p:cNvPr id="6" name="TextBox 5"/>
          <p:cNvSpPr txBox="1"/>
          <p:nvPr/>
        </p:nvSpPr>
        <p:spPr>
          <a:xfrm>
            <a:off x="520918" y="2873828"/>
            <a:ext cx="8378256" cy="477054"/>
          </a:xfrm>
          <a:prstGeom prst="rect">
            <a:avLst/>
          </a:prstGeom>
          <a:noFill/>
        </p:spPr>
        <p:txBody>
          <a:bodyPr wrap="none" rtlCol="0">
            <a:spAutoFit/>
          </a:bodyPr>
          <a:lstStyle/>
          <a:p>
            <a:r>
              <a:rPr lang="en-BE" sz="2500" dirty="0"/>
              <a:t>Conceptueel ontwerp = EER-diagram + functionele beschrijving</a:t>
            </a:r>
            <a:endParaRPr lang="fr-BE" sz="2500" dirty="0"/>
          </a:p>
        </p:txBody>
      </p:sp>
    </p:spTree>
    <p:extLst>
      <p:ext uri="{BB962C8B-B14F-4D97-AF65-F5344CB8AC3E}">
        <p14:creationId xmlns:p14="http://schemas.microsoft.com/office/powerpoint/2010/main" val="1653689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C3D35A-A2D8-4C5A-B8B0-85E7FDBD6917}">
  <ds:schemaRefs>
    <ds:schemaRef ds:uri="c02701aa-0eb7-4c6e-8685-abb5fa9cf9cd"/>
    <ds:schemaRef ds:uri="http://schemas.microsoft.com/office/2006/documentManagement/types"/>
    <ds:schemaRef ds:uri="http://purl.org/dc/terms/"/>
    <ds:schemaRef ds:uri="60716130-fab4-45d0-8770-d3d3d338b0bc"/>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D43C35B2-4FD2-4FD9-868C-86F711D346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A20502-8955-4099-98FA-AD411F256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922</TotalTime>
  <Words>755</Words>
  <Application>Microsoft Office PowerPoint</Application>
  <PresentationFormat>On-screen Show (4:3)</PresentationFormat>
  <Paragraphs>123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Databanken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Mathis Bossuyt</cp:lastModifiedBy>
  <cp:revision>138</cp:revision>
  <cp:lastPrinted>2023-12-31T14:45:15Z</cp:lastPrinted>
  <dcterms:created xsi:type="dcterms:W3CDTF">2019-08-19T14:14:21Z</dcterms:created>
  <dcterms:modified xsi:type="dcterms:W3CDTF">2023-12-31T14:45:25Z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