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337" r:id="rId6"/>
    <p:sldId id="308" r:id="rId7"/>
    <p:sldId id="309" r:id="rId8"/>
    <p:sldId id="317" r:id="rId9"/>
    <p:sldId id="341" r:id="rId10"/>
    <p:sldId id="318" r:id="rId11"/>
    <p:sldId id="342" r:id="rId12"/>
    <p:sldId id="343" r:id="rId13"/>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32" autoAdjust="0"/>
  </p:normalViewPr>
  <p:slideViewPr>
    <p:cSldViewPr snapToGrid="0">
      <p:cViewPr varScale="1">
        <p:scale>
          <a:sx n="67" d="100"/>
          <a:sy n="67" d="100"/>
        </p:scale>
        <p:origin x="166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362917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60835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Oplossing voorbeeldoefening</a:t>
            </a:r>
            <a:r>
              <a:rPr lang="en-BE" baseline="0" dirty="0"/>
              <a:t>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237482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Uitleg</a:t>
            </a:r>
            <a:r>
              <a:rPr lang="en-BE" baseline="0" dirty="0"/>
              <a:t> overerving, subtypes &amp; supertypes</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22838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Oplossing voorbeeldoefening</a:t>
            </a:r>
            <a:r>
              <a:rPr lang="en-BE" baseline="0" dirty="0"/>
              <a:t>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409689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Uitleg</a:t>
            </a:r>
            <a:r>
              <a:rPr lang="en-BE" baseline="0"/>
              <a:t> disjunt vs overlappend</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23461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Uitleg</a:t>
            </a:r>
            <a:r>
              <a:rPr lang="en-BE" baseline="0"/>
              <a:t> partiële/totale participatie bij een overerving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85798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Oplossing voorbeeldoefening</a:t>
            </a:r>
            <a:r>
              <a:rPr lang="en-BE" baseline="0" dirty="0"/>
              <a:t>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382505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84AEE5-50BE-4E1B-A2AE-2DE76336A665}"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EACFE6-D495-4954-B6E3-58B8F16E627E}"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FCD9AA-8F6D-452D-8DB1-E46B7424CBB7}"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D94FF5-E6B0-488B-AC9F-F03314575DD7}"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D4B154-73E7-404D-A213-0B0C7E421E45}"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7C92-7598-4684-90D7-FC25160D55B8}"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Overerving</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D7C2F6-1EFF-453C-B04A-240972CC6E41}" type="datetime1">
              <a:rPr lang="en-US" smtClean="0"/>
              <a:t>12/31/2023</a:t>
            </a:fld>
            <a:endParaRPr lang="fr-BE"/>
          </a:p>
        </p:txBody>
      </p:sp>
      <p:sp>
        <p:nvSpPr>
          <p:cNvPr id="8" name="Footer Placeholder 7"/>
          <p:cNvSpPr>
            <a:spLocks noGrp="1"/>
          </p:cNvSpPr>
          <p:nvPr>
            <p:ph type="ftr" sz="quarter" idx="11"/>
          </p:nvPr>
        </p:nvSpPr>
        <p:spPr/>
        <p:txBody>
          <a:bodyPr/>
          <a:lstStyle/>
          <a:p>
            <a:r>
              <a:rPr lang="fr-BE"/>
              <a:t>Conceptueel ontwerp - Overerving</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98262-86ED-4B16-A8AB-3058D11A9144}" type="datetime1">
              <a:rPr lang="en-US" smtClean="0"/>
              <a:t>12/31/2023</a:t>
            </a:fld>
            <a:endParaRPr lang="fr-BE"/>
          </a:p>
        </p:txBody>
      </p:sp>
      <p:sp>
        <p:nvSpPr>
          <p:cNvPr id="4" name="Footer Placeholder 3"/>
          <p:cNvSpPr>
            <a:spLocks noGrp="1"/>
          </p:cNvSpPr>
          <p:nvPr>
            <p:ph type="ftr" sz="quarter" idx="11"/>
          </p:nvPr>
        </p:nvSpPr>
        <p:spPr/>
        <p:txBody>
          <a:bodyPr/>
          <a:lstStyle/>
          <a:p>
            <a:r>
              <a:rPr lang="fr-BE"/>
              <a:t>Conceptueel ontwerp - Overerving</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8D577-B69C-4BFC-8401-182959B3A1F6}" type="datetime1">
              <a:rPr lang="en-US" smtClean="0"/>
              <a:t>12/31/2023</a:t>
            </a:fld>
            <a:endParaRPr lang="fr-BE"/>
          </a:p>
        </p:txBody>
      </p:sp>
      <p:sp>
        <p:nvSpPr>
          <p:cNvPr id="3" name="Footer Placeholder 2"/>
          <p:cNvSpPr>
            <a:spLocks noGrp="1"/>
          </p:cNvSpPr>
          <p:nvPr>
            <p:ph type="ftr" sz="quarter" idx="11"/>
          </p:nvPr>
        </p:nvSpPr>
        <p:spPr/>
        <p:txBody>
          <a:bodyPr/>
          <a:lstStyle/>
          <a:p>
            <a:r>
              <a:rPr lang="fr-BE"/>
              <a:t>Conceptueel ontwerp - Overerving</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A8B576-DEF2-4904-A76C-DA2BD1FBA1A3}"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Overerving</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14758-B229-4685-87E5-17C966F4E5EA}"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Overerving</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F30E6-FA31-4CE8-AF79-F881871CF3D1}"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Conceptueel ontwerp - Overerving</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ontwerp - Overerving</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a:t>Conceptueel ontwerp - Overerving</a:t>
            </a:r>
            <a:endParaRPr lang="fr-BE" dirty="0"/>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a:t>Probleemstelling</a:t>
            </a:r>
            <a:endParaRPr lang="fr-BE" dirty="0"/>
          </a:p>
        </p:txBody>
      </p:sp>
      <p:sp>
        <p:nvSpPr>
          <p:cNvPr id="3" name="TextBox 2"/>
          <p:cNvSpPr txBox="1"/>
          <p:nvPr/>
        </p:nvSpPr>
        <p:spPr>
          <a:xfrm>
            <a:off x="1549014" y="3033919"/>
            <a:ext cx="6045973" cy="707886"/>
          </a:xfrm>
          <a:prstGeom prst="rect">
            <a:avLst/>
          </a:prstGeom>
          <a:noFill/>
        </p:spPr>
        <p:txBody>
          <a:bodyPr wrap="square" rtlCol="0" anchor="t">
            <a:spAutoFit/>
          </a:bodyPr>
          <a:lstStyle/>
          <a:p>
            <a:pPr algn="ctr"/>
            <a:r>
              <a:rPr lang="en-BE" sz="2000"/>
              <a:t>Een meubelwinkel wil een digitaal systeem voor hun productcatalogus en verkoopsgegevens</a:t>
            </a:r>
            <a:endParaRPr lang="fr-BE" sz="2000"/>
          </a:p>
        </p:txBody>
      </p:sp>
      <p:sp>
        <p:nvSpPr>
          <p:cNvPr id="4" name="Footer Placeholder 3">
            <a:extLst>
              <a:ext uri="{FF2B5EF4-FFF2-40B4-BE49-F238E27FC236}">
                <a16:creationId xmlns:a16="http://schemas.microsoft.com/office/drawing/2014/main" id="{E22C2946-FAD6-EC47-82C9-30CE1F0C7D47}"/>
              </a:ext>
            </a:extLst>
          </p:cNvPr>
          <p:cNvSpPr>
            <a:spLocks noGrp="1"/>
          </p:cNvSpPr>
          <p:nvPr>
            <p:ph type="ftr" sz="quarter" idx="11"/>
          </p:nvPr>
        </p:nvSpPr>
        <p:spPr/>
        <p:txBody>
          <a:bodyPr/>
          <a:lstStyle/>
          <a:p>
            <a:r>
              <a:rPr lang="fr-BE"/>
              <a:t>Conceptueel ontwerp - Overerving</a:t>
            </a:r>
          </a:p>
        </p:txBody>
      </p:sp>
      <p:sp>
        <p:nvSpPr>
          <p:cNvPr id="5" name="Slide Number Placeholder 4"/>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156046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760" y="416263"/>
            <a:ext cx="8666480" cy="6247864"/>
          </a:xfrm>
          <a:prstGeom prst="rect">
            <a:avLst/>
          </a:prstGeom>
          <a:noFill/>
        </p:spPr>
        <p:txBody>
          <a:bodyPr wrap="square" rtlCol="0" anchor="t">
            <a:spAutoFit/>
          </a:bodyPr>
          <a:lstStyle/>
          <a:p>
            <a:r>
              <a:rPr lang="en-BE" sz="2000" dirty="0"/>
              <a:t>Een meubelwinkel wil een databank gebruiken om gegevens bij te houden over de meubels, de klanten en de bestellingen. De databank is bedoeld ter ondersteuning van de facturatie aan de klanten, niet ter ondersteuning van voorraadbehee</a:t>
            </a:r>
            <a:r>
              <a:rPr lang="nl-BE" sz="2000" dirty="0"/>
              <a:t>r</a:t>
            </a:r>
            <a:r>
              <a:rPr lang="en-BE" sz="2000" dirty="0"/>
              <a:t>. Elk meubelstuk wordt gekenmerkt door een soort (stoel, ronde tafel, langwerpige tafel, wandkast, salontafel, boekenkast,...), de houtsoort (eiken, kersen, noten,...), de fabrikant en de prijs. Alle meubelstukken zijn los te verkrijgen, maar er worden ook allerlei ensembles aangeboden aan een gereduceerde totaalprijs, zoals eetkamers (bijvoorbeeld bestaande uit een ronde tafel, vier stoelen en een wandkast, of uit een langwerpige tafel, zes stoelen, een dressoir en een vitrinekast of een barkast), kantoormeubilair enzovoort. Bepaalde meubelstukken kunnen deel uitmaken van verschillende ensembles. Elk ensemble heeft een unieke naam (bijvoorbeeld Standing, Prestige, Rubens,...). Verder kan ook een beschrijving worden bijgehouden, zoals ‘kopie antiek’, ‘echt Frans eikenhout’,...</a:t>
            </a:r>
          </a:p>
          <a:p>
            <a:r>
              <a:rPr lang="en-BE" sz="2000" dirty="0">
                <a:cs typeface="Calibri" panose="020F0502020204030204"/>
              </a:rPr>
              <a:t>Alle verkoopsartikelen (meubels/ensembles) hebben een uniek verkoopsnummer.</a:t>
            </a:r>
            <a:endParaRPr lang="en-US" sz="2000" dirty="0">
              <a:cs typeface="Calibri" panose="020F0502020204030204"/>
            </a:endParaRPr>
          </a:p>
          <a:p>
            <a:r>
              <a:rPr lang="en-BE" sz="2000" dirty="0"/>
              <a:t>Alle klanten krijgen bij hun eerste aankoop een uniek klantnummer toegekend. Ook worden hun naam en adres geregistreerd. Een bestelling wordt genoteerd op een bestelbon (met uniek bestelnummer). Daarop wordt ingevuld: de datum, het klantnummer en voor elk artikel (meubelstuk of ensemble) het nummer en het aantal stuks.</a:t>
            </a:r>
            <a:endParaRPr lang="fr-BE" sz="2000" dirty="0">
              <a:cs typeface="Calibri"/>
            </a:endParaRPr>
          </a:p>
        </p:txBody>
      </p:sp>
      <p:sp>
        <p:nvSpPr>
          <p:cNvPr id="2" name="Footer Placeholder 1">
            <a:extLst>
              <a:ext uri="{FF2B5EF4-FFF2-40B4-BE49-F238E27FC236}">
                <a16:creationId xmlns:a16="http://schemas.microsoft.com/office/drawing/2014/main" id="{96F66EC0-212C-A641-B9C3-9D89DF590C66}"/>
              </a:ext>
            </a:extLst>
          </p:cNvPr>
          <p:cNvSpPr>
            <a:spLocks noGrp="1"/>
          </p:cNvSpPr>
          <p:nvPr>
            <p:ph type="ftr" sz="quarter" idx="11"/>
          </p:nvPr>
        </p:nvSpPr>
        <p:spPr/>
        <p:txBody>
          <a:bodyPr/>
          <a:lstStyle/>
          <a:p>
            <a:r>
              <a:rPr lang="fr-BE"/>
              <a:t>Conceptueel ontwerp - Overerving</a:t>
            </a:r>
          </a:p>
        </p:txBody>
      </p:sp>
      <p:sp>
        <p:nvSpPr>
          <p:cNvPr id="4" name="Slide Number Placeholder 3"/>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287232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1480" y="161563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Oval 4"/>
          <p:cNvSpPr/>
          <p:nvPr/>
        </p:nvSpPr>
        <p:spPr>
          <a:xfrm>
            <a:off x="1266124" y="898760"/>
            <a:ext cx="1220908" cy="28955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6" name="Straight Connector 5"/>
          <p:cNvCxnSpPr>
            <a:stCxn id="5" idx="5"/>
            <a:endCxn id="4" idx="0"/>
          </p:cNvCxnSpPr>
          <p:nvPr/>
        </p:nvCxnSpPr>
        <p:spPr>
          <a:xfrm>
            <a:off x="2308234" y="1145914"/>
            <a:ext cx="252575" cy="469718"/>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2596965" y="915025"/>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60809" y="1183381"/>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12934" y="1182175"/>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60809" y="1457524"/>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29063" y="1237149"/>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898933" y="1670441"/>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04680" y="1392387"/>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699252" y="1777215"/>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40333" y="1615631"/>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49" name="Oval 48"/>
          <p:cNvSpPr/>
          <p:nvPr/>
        </p:nvSpPr>
        <p:spPr>
          <a:xfrm>
            <a:off x="5947279" y="933974"/>
            <a:ext cx="1299804" cy="33917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sp>
        <p:nvSpPr>
          <p:cNvPr id="50" name="Oval 49"/>
          <p:cNvSpPr/>
          <p:nvPr/>
        </p:nvSpPr>
        <p:spPr>
          <a:xfrm>
            <a:off x="7016781" y="1182175"/>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2" name="Straight Connector 51"/>
          <p:cNvCxnSpPr>
            <a:stCxn id="49" idx="4"/>
            <a:endCxn id="48" idx="0"/>
          </p:cNvCxnSpPr>
          <p:nvPr/>
        </p:nvCxnSpPr>
        <p:spPr>
          <a:xfrm flipH="1">
            <a:off x="6239662" y="1273150"/>
            <a:ext cx="357519" cy="342481"/>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50" idx="3"/>
            <a:endCxn id="48" idx="0"/>
          </p:cNvCxnSpPr>
          <p:nvPr/>
        </p:nvCxnSpPr>
        <p:spPr>
          <a:xfrm flipH="1">
            <a:off x="6239662" y="1458154"/>
            <a:ext cx="913257" cy="1574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2"/>
            <a:endCxn id="48" idx="3"/>
          </p:cNvCxnSpPr>
          <p:nvPr/>
        </p:nvCxnSpPr>
        <p:spPr>
          <a:xfrm flipH="1">
            <a:off x="6838991" y="1722392"/>
            <a:ext cx="623269" cy="54822"/>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47526" y="4069258"/>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48916" y="4547943"/>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09912" y="4392423"/>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083195" y="4841086"/>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46855" y="4392423"/>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46855" y="4392423"/>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895749" y="4548082"/>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20816" y="2945394"/>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4868161" y="2449989"/>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3"/>
            <a:endCxn id="84" idx="4"/>
          </p:cNvCxnSpPr>
          <p:nvPr/>
        </p:nvCxnSpPr>
        <p:spPr>
          <a:xfrm flipV="1">
            <a:off x="5119474" y="2758699"/>
            <a:ext cx="382570" cy="348278"/>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75811" y="1955938"/>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38991" y="1777214"/>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409325" y="3450284"/>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19474" y="3106977"/>
            <a:ext cx="462268" cy="382607"/>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09648" y="3485451"/>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478605" y="3278363"/>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488716" y="3818363"/>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46855" y="3273258"/>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57279" y="3821377"/>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03178" y="3812921"/>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12402" y="3213317"/>
            <a:ext cx="308098" cy="323165"/>
          </a:xfrm>
          <a:prstGeom prst="rect">
            <a:avLst/>
          </a:prstGeom>
          <a:noFill/>
        </p:spPr>
        <p:txBody>
          <a:bodyPr wrap="none" rtlCol="0">
            <a:spAutoFit/>
          </a:bodyPr>
          <a:lstStyle/>
          <a:p>
            <a:r>
              <a:rPr lang="en-BE" sz="1500"/>
              <a:t>N</a:t>
            </a:r>
            <a:endParaRPr lang="fr-BE" sz="1500"/>
          </a:p>
        </p:txBody>
      </p:sp>
      <p:sp>
        <p:nvSpPr>
          <p:cNvPr id="113" name="Diamond 112"/>
          <p:cNvSpPr/>
          <p:nvPr/>
        </p:nvSpPr>
        <p:spPr>
          <a:xfrm>
            <a:off x="2352295" y="292568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114" name="Diamond 113"/>
          <p:cNvSpPr/>
          <p:nvPr/>
        </p:nvSpPr>
        <p:spPr>
          <a:xfrm>
            <a:off x="6032190" y="292568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19" name="Straight Connector 118"/>
          <p:cNvCxnSpPr>
            <a:stCxn id="83" idx="3"/>
            <a:endCxn id="114" idx="1"/>
          </p:cNvCxnSpPr>
          <p:nvPr/>
        </p:nvCxnSpPr>
        <p:spPr>
          <a:xfrm flipV="1">
            <a:off x="5119474" y="3106976"/>
            <a:ext cx="912716" cy="1"/>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a:stCxn id="114" idx="0"/>
            <a:endCxn id="48" idx="2"/>
          </p:cNvCxnSpPr>
          <p:nvPr/>
        </p:nvCxnSpPr>
        <p:spPr>
          <a:xfrm flipV="1">
            <a:off x="6239662" y="1938796"/>
            <a:ext cx="0" cy="986884"/>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83" idx="1"/>
            <a:endCxn id="113" idx="3"/>
          </p:cNvCxnSpPr>
          <p:nvPr/>
        </p:nvCxnSpPr>
        <p:spPr>
          <a:xfrm flipH="1" flipV="1">
            <a:off x="2767239" y="3106976"/>
            <a:ext cx="1153577" cy="1"/>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a:stCxn id="113" idx="0"/>
            <a:endCxn id="4" idx="2"/>
          </p:cNvCxnSpPr>
          <p:nvPr/>
        </p:nvCxnSpPr>
        <p:spPr>
          <a:xfrm flipV="1">
            <a:off x="2559767" y="1938797"/>
            <a:ext cx="1042" cy="986883"/>
          </a:xfrm>
          <a:prstGeom prst="line">
            <a:avLst/>
          </a:prstGeom>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3098127" y="1743667"/>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59409" y="1766318"/>
            <a:ext cx="349776" cy="323165"/>
          </a:xfrm>
          <a:prstGeom prst="rect">
            <a:avLst/>
          </a:prstGeom>
          <a:noFill/>
        </p:spPr>
        <p:txBody>
          <a:bodyPr wrap="none" rtlCol="0">
            <a:spAutoFit/>
          </a:bodyPr>
          <a:lstStyle/>
          <a:p>
            <a:r>
              <a:rPr lang="en-BE" sz="1500"/>
              <a:t>M</a:t>
            </a:r>
            <a:endParaRPr lang="fr-BE" sz="1500"/>
          </a:p>
        </p:txBody>
      </p:sp>
      <p:sp>
        <p:nvSpPr>
          <p:cNvPr id="134" name="TextBox 133"/>
          <p:cNvSpPr txBox="1"/>
          <p:nvPr/>
        </p:nvSpPr>
        <p:spPr>
          <a:xfrm>
            <a:off x="5294136" y="3046113"/>
            <a:ext cx="308098" cy="323165"/>
          </a:xfrm>
          <a:prstGeom prst="rect">
            <a:avLst/>
          </a:prstGeom>
          <a:noFill/>
        </p:spPr>
        <p:txBody>
          <a:bodyPr wrap="none" rtlCol="0">
            <a:spAutoFit/>
          </a:bodyPr>
          <a:lstStyle/>
          <a:p>
            <a:r>
              <a:rPr lang="en-BE" sz="1500"/>
              <a:t>N</a:t>
            </a:r>
            <a:endParaRPr lang="fr-BE" sz="1500"/>
          </a:p>
        </p:txBody>
      </p:sp>
      <p:sp>
        <p:nvSpPr>
          <p:cNvPr id="136" name="TextBox 135"/>
          <p:cNvSpPr txBox="1"/>
          <p:nvPr/>
        </p:nvSpPr>
        <p:spPr>
          <a:xfrm>
            <a:off x="116759" y="3562865"/>
            <a:ext cx="2382853" cy="3323987"/>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meubelstuk.prijs &gt;= 0, ensemble.prijsfactor &gt;= 0, aantal &gt; 0</a:t>
            </a:r>
          </a:p>
          <a:p>
            <a:pPr marL="214313" indent="-214313">
              <a:buFont typeface="Arial" panose="020B0604020202020204" pitchFamily="34" charset="0"/>
              <a:buChar char="•"/>
            </a:pPr>
            <a:r>
              <a:rPr lang="en-BE" sz="1500" dirty="0"/>
              <a:t>ensemble.totaalprijs = som(prijzen meubelstukken in ensemble) * prijsfactor</a:t>
            </a:r>
          </a:p>
          <a:p>
            <a:pPr marL="214313" indent="-214313">
              <a:buFont typeface="Arial" panose="020B0604020202020204" pitchFamily="34" charset="0"/>
              <a:buChar char="•"/>
            </a:pPr>
            <a:r>
              <a:rPr lang="en-BE" sz="1500" dirty="0">
                <a:solidFill>
                  <a:srgbClr val="00B050"/>
                </a:solidFill>
              </a:rPr>
              <a:t>elke bestelbon MOET ofwel minstens 1 ensemble of minstens 1 meubelstuk bevatten</a:t>
            </a:r>
          </a:p>
          <a:p>
            <a:pPr marL="214313" indent="-214313">
              <a:buFont typeface="Arial" panose="020B0604020202020204" pitchFamily="34" charset="0"/>
              <a:buChar char="•"/>
            </a:pPr>
            <a:r>
              <a:rPr lang="en-BE" sz="1500" dirty="0">
                <a:solidFill>
                  <a:srgbClr val="00B050"/>
                </a:solidFill>
              </a:rPr>
              <a:t>nummer is uniek binnen meubelstuk en ensemble</a:t>
            </a:r>
          </a:p>
        </p:txBody>
      </p:sp>
      <p:sp>
        <p:nvSpPr>
          <p:cNvPr id="137" name="Oval 136"/>
          <p:cNvSpPr/>
          <p:nvPr/>
        </p:nvSpPr>
        <p:spPr>
          <a:xfrm>
            <a:off x="1266124" y="2972798"/>
            <a:ext cx="96751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38" name="Straight Connector 137"/>
          <p:cNvCxnSpPr>
            <a:stCxn id="113" idx="1"/>
            <a:endCxn id="137" idx="6"/>
          </p:cNvCxnSpPr>
          <p:nvPr/>
        </p:nvCxnSpPr>
        <p:spPr>
          <a:xfrm flipH="1">
            <a:off x="2233639" y="3106976"/>
            <a:ext cx="118656" cy="0"/>
          </a:xfrm>
          <a:prstGeom prst="line">
            <a:avLst/>
          </a:prstGeom>
        </p:spPr>
        <p:style>
          <a:lnRef idx="1">
            <a:schemeClr val="dk1"/>
          </a:lnRef>
          <a:fillRef idx="0">
            <a:schemeClr val="dk1"/>
          </a:fillRef>
          <a:effectRef idx="0">
            <a:schemeClr val="dk1"/>
          </a:effectRef>
          <a:fontRef idx="minor">
            <a:schemeClr val="tx1"/>
          </a:fontRef>
        </p:style>
      </p:cxnSp>
      <p:sp>
        <p:nvSpPr>
          <p:cNvPr id="144" name="Oval 143"/>
          <p:cNvSpPr/>
          <p:nvPr/>
        </p:nvSpPr>
        <p:spPr>
          <a:xfrm>
            <a:off x="6586663" y="2975949"/>
            <a:ext cx="94147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45" name="Straight Connector 144"/>
          <p:cNvCxnSpPr>
            <a:stCxn id="144" idx="2"/>
            <a:endCxn id="114" idx="3"/>
          </p:cNvCxnSpPr>
          <p:nvPr/>
        </p:nvCxnSpPr>
        <p:spPr>
          <a:xfrm flipH="1" flipV="1">
            <a:off x="6447134" y="3106976"/>
            <a:ext cx="139529" cy="3151"/>
          </a:xfrm>
          <a:prstGeom prst="line">
            <a:avLst/>
          </a:prstGeom>
        </p:spPr>
        <p:style>
          <a:lnRef idx="1">
            <a:schemeClr val="dk1"/>
          </a:lnRef>
          <a:fillRef idx="0">
            <a:schemeClr val="dk1"/>
          </a:fillRef>
          <a:effectRef idx="0">
            <a:schemeClr val="dk1"/>
          </a:effectRef>
          <a:fontRef idx="minor">
            <a:schemeClr val="tx1"/>
          </a:fontRef>
        </p:style>
      </p:cxnSp>
      <p:sp>
        <p:nvSpPr>
          <p:cNvPr id="149" name="TextBox 148"/>
          <p:cNvSpPr txBox="1"/>
          <p:nvPr/>
        </p:nvSpPr>
        <p:spPr>
          <a:xfrm>
            <a:off x="3734090" y="5706864"/>
            <a:ext cx="1817868" cy="553998"/>
          </a:xfrm>
          <a:prstGeom prst="rect">
            <a:avLst/>
          </a:prstGeom>
          <a:solidFill>
            <a:schemeClr val="bg1"/>
          </a:solidFill>
        </p:spPr>
        <p:txBody>
          <a:bodyPr wrap="square" rtlCol="0">
            <a:spAutoFit/>
          </a:bodyPr>
          <a:lstStyle/>
          <a:p>
            <a:r>
              <a:rPr lang="fr-BE" sz="1500" dirty="0">
                <a:solidFill>
                  <a:srgbClr val="00B050"/>
                </a:solidFill>
              </a:rPr>
              <a:t>H</a:t>
            </a:r>
            <a:r>
              <a:rPr lang="en-BE" sz="1500" dirty="0">
                <a:solidFill>
                  <a:srgbClr val="00B050"/>
                </a:solidFill>
              </a:rPr>
              <a:t>oe los je dit op in EER?</a:t>
            </a:r>
            <a:endParaRPr lang="fr-BE" sz="1500" dirty="0">
              <a:solidFill>
                <a:srgbClr val="00B050"/>
              </a:solidFill>
            </a:endParaRPr>
          </a:p>
        </p:txBody>
      </p:sp>
      <p:cxnSp>
        <p:nvCxnSpPr>
          <p:cNvPr id="151" name="Straight Arrow Connector 150"/>
          <p:cNvCxnSpPr/>
          <p:nvPr/>
        </p:nvCxnSpPr>
        <p:spPr>
          <a:xfrm flipV="1">
            <a:off x="2512472" y="5983863"/>
            <a:ext cx="1050443" cy="1540"/>
          </a:xfrm>
          <a:prstGeom prst="straightConnector1">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152" name="Oval 151"/>
          <p:cNvSpPr/>
          <p:nvPr/>
        </p:nvSpPr>
        <p:spPr>
          <a:xfrm>
            <a:off x="4482928" y="774613"/>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5"/>
            <a:endCxn id="48" idx="0"/>
          </p:cNvCxnSpPr>
          <p:nvPr/>
        </p:nvCxnSpPr>
        <p:spPr>
          <a:xfrm>
            <a:off x="5754464" y="1028758"/>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49685" y="160012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60138" y="1777215"/>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31723" y="174814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78" name="TextBox 177"/>
          <p:cNvSpPr txBox="1"/>
          <p:nvPr/>
        </p:nvSpPr>
        <p:spPr>
          <a:xfrm>
            <a:off x="6221103" y="1901115"/>
            <a:ext cx="349776" cy="323165"/>
          </a:xfrm>
          <a:prstGeom prst="rect">
            <a:avLst/>
          </a:prstGeom>
          <a:noFill/>
        </p:spPr>
        <p:txBody>
          <a:bodyPr wrap="none" rtlCol="0">
            <a:spAutoFit/>
          </a:bodyPr>
          <a:lstStyle/>
          <a:p>
            <a:r>
              <a:rPr lang="en-BE" sz="1500"/>
              <a:t>M</a:t>
            </a:r>
            <a:endParaRPr lang="fr-BE" sz="1500"/>
          </a:p>
        </p:txBody>
      </p:sp>
      <p:sp>
        <p:nvSpPr>
          <p:cNvPr id="180" name="TextBox 179"/>
          <p:cNvSpPr txBox="1"/>
          <p:nvPr/>
        </p:nvSpPr>
        <p:spPr>
          <a:xfrm>
            <a:off x="2214120" y="1891915"/>
            <a:ext cx="349776" cy="323165"/>
          </a:xfrm>
          <a:prstGeom prst="rect">
            <a:avLst/>
          </a:prstGeom>
          <a:noFill/>
        </p:spPr>
        <p:txBody>
          <a:bodyPr wrap="none" rtlCol="0">
            <a:spAutoFit/>
          </a:bodyPr>
          <a:lstStyle/>
          <a:p>
            <a:r>
              <a:rPr lang="en-BE" sz="1500"/>
              <a:t>M</a:t>
            </a:r>
          </a:p>
        </p:txBody>
      </p:sp>
      <p:sp>
        <p:nvSpPr>
          <p:cNvPr id="188" name="Oval 187"/>
          <p:cNvSpPr/>
          <p:nvPr/>
        </p:nvSpPr>
        <p:spPr>
          <a:xfrm>
            <a:off x="3926185" y="2144279"/>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V="1">
            <a:off x="4445516" y="1962718"/>
            <a:ext cx="11641" cy="181561"/>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005AE880-E734-7A4D-946C-5EDBF7071537}"/>
              </a:ext>
            </a:extLst>
          </p:cNvPr>
          <p:cNvSpPr>
            <a:spLocks noGrp="1"/>
          </p:cNvSpPr>
          <p:nvPr>
            <p:ph type="ftr" sz="quarter" idx="11"/>
          </p:nvPr>
        </p:nvSpPr>
        <p:spPr/>
        <p:txBody>
          <a:bodyPr/>
          <a:lstStyle/>
          <a:p>
            <a:r>
              <a:rPr lang="fr-BE"/>
              <a:t>Conceptueel ontwerp - Overerving</a:t>
            </a:r>
          </a:p>
        </p:txBody>
      </p:sp>
      <p:sp>
        <p:nvSpPr>
          <p:cNvPr id="7" name="Slide Number Placeholder 6"/>
          <p:cNvSpPr>
            <a:spLocks noGrp="1"/>
          </p:cNvSpPr>
          <p:nvPr>
            <p:ph type="sldNum" sz="quarter" idx="12"/>
          </p:nvPr>
        </p:nvSpPr>
        <p:spPr/>
        <p:txBody>
          <a:bodyPr/>
          <a:lstStyle/>
          <a:p>
            <a:fld id="{4552FF5A-A0C4-4C40-8618-DBA896236EBF}" type="slidenum">
              <a:rPr lang="fr-BE" smtClean="0"/>
              <a:t>4</a:t>
            </a:fld>
            <a:endParaRPr lang="fr-BE"/>
          </a:p>
        </p:txBody>
      </p:sp>
      <p:cxnSp>
        <p:nvCxnSpPr>
          <p:cNvPr id="139" name="Straight Connector 138"/>
          <p:cNvCxnSpPr/>
          <p:nvPr/>
        </p:nvCxnSpPr>
        <p:spPr>
          <a:xfrm>
            <a:off x="4634489" y="180079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3666141" y="3041093"/>
            <a:ext cx="308098" cy="323165"/>
          </a:xfrm>
          <a:prstGeom prst="rect">
            <a:avLst/>
          </a:prstGeom>
          <a:noFill/>
        </p:spPr>
        <p:txBody>
          <a:bodyPr wrap="none" rtlCol="0">
            <a:spAutoFit/>
          </a:bodyPr>
          <a:lstStyle/>
          <a:p>
            <a:r>
              <a:rPr lang="en-BE" sz="1500"/>
              <a:t>N</a:t>
            </a:r>
            <a:endParaRPr lang="fr-BE" sz="1500"/>
          </a:p>
        </p:txBody>
      </p:sp>
    </p:spTree>
    <p:extLst>
      <p:ext uri="{BB962C8B-B14F-4D97-AF65-F5344CB8AC3E}">
        <p14:creationId xmlns:p14="http://schemas.microsoft.com/office/powerpoint/2010/main" val="308847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973" y="322139"/>
            <a:ext cx="8227115" cy="861774"/>
          </a:xfrm>
          <a:prstGeom prst="rect">
            <a:avLst/>
          </a:prstGeom>
          <a:noFill/>
        </p:spPr>
        <p:txBody>
          <a:bodyPr wrap="square" rtlCol="0">
            <a:spAutoFit/>
          </a:bodyPr>
          <a:lstStyle/>
          <a:p>
            <a:r>
              <a:rPr lang="en-BE" sz="2500" b="1" dirty="0">
                <a:solidFill>
                  <a:srgbClr val="FF0000"/>
                </a:solidFill>
              </a:rPr>
              <a:t>Overerving</a:t>
            </a:r>
            <a:r>
              <a:rPr lang="en-BE" sz="2500" dirty="0"/>
              <a:t> = meubelstukken en ensembles zijn beide verkoopsartikelen (</a:t>
            </a:r>
            <a:r>
              <a:rPr lang="en-BE" sz="2500" dirty="0">
                <a:solidFill>
                  <a:srgbClr val="FF0000"/>
                </a:solidFill>
              </a:rPr>
              <a:t>‘is-een’</a:t>
            </a:r>
            <a:r>
              <a:rPr lang="en-BE" sz="2500" dirty="0"/>
              <a:t> relatie!!)</a:t>
            </a:r>
          </a:p>
        </p:txBody>
      </p:sp>
      <p:sp>
        <p:nvSpPr>
          <p:cNvPr id="4" name="TextBox 3"/>
          <p:cNvSpPr txBox="1"/>
          <p:nvPr/>
        </p:nvSpPr>
        <p:spPr>
          <a:xfrm>
            <a:off x="2786797" y="464347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TextBox 4"/>
          <p:cNvSpPr txBox="1"/>
          <p:nvPr/>
        </p:nvSpPr>
        <p:spPr>
          <a:xfrm>
            <a:off x="4775077" y="4643472"/>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8" name="TextBox 7"/>
          <p:cNvSpPr txBox="1"/>
          <p:nvPr/>
        </p:nvSpPr>
        <p:spPr>
          <a:xfrm>
            <a:off x="3488636" y="3253759"/>
            <a:ext cx="1789946"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9" name="Oval 8"/>
          <p:cNvSpPr/>
          <p:nvPr/>
        </p:nvSpPr>
        <p:spPr>
          <a:xfrm>
            <a:off x="1651578" y="4912992"/>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10" name="Straight Connector 9"/>
          <p:cNvCxnSpPr>
            <a:stCxn id="9" idx="7"/>
            <a:endCxn id="4" idx="1"/>
          </p:cNvCxnSpPr>
          <p:nvPr/>
        </p:nvCxnSpPr>
        <p:spPr>
          <a:xfrm flipV="1">
            <a:off x="2334693" y="4805055"/>
            <a:ext cx="452104" cy="147237"/>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1123946" y="5363377"/>
            <a:ext cx="1319910" cy="30532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cxnSp>
        <p:nvCxnSpPr>
          <p:cNvPr id="13" name="Straight Connector 12"/>
          <p:cNvCxnSpPr>
            <a:stCxn id="12" idx="7"/>
            <a:endCxn id="4" idx="2"/>
          </p:cNvCxnSpPr>
          <p:nvPr/>
        </p:nvCxnSpPr>
        <p:spPr>
          <a:xfrm flipV="1">
            <a:off x="2250560" y="4966637"/>
            <a:ext cx="1135566" cy="441453"/>
          </a:xfrm>
          <a:prstGeom prst="line">
            <a:avLst/>
          </a:prstGeom>
        </p:spPr>
        <p:style>
          <a:lnRef idx="1">
            <a:schemeClr val="dk1"/>
          </a:lnRef>
          <a:fillRef idx="0">
            <a:schemeClr val="dk1"/>
          </a:fillRef>
          <a:effectRef idx="0">
            <a:schemeClr val="dk1"/>
          </a:effectRef>
          <a:fontRef idx="minor">
            <a:schemeClr val="tx1"/>
          </a:fontRef>
        </p:style>
      </p:cxnSp>
      <p:sp>
        <p:nvSpPr>
          <p:cNvPr id="17" name="Oval 16"/>
          <p:cNvSpPr/>
          <p:nvPr/>
        </p:nvSpPr>
        <p:spPr>
          <a:xfrm>
            <a:off x="1440640" y="5874542"/>
            <a:ext cx="1445688" cy="29719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sp>
        <p:nvSpPr>
          <p:cNvPr id="18" name="Oval 17"/>
          <p:cNvSpPr/>
          <p:nvPr/>
        </p:nvSpPr>
        <p:spPr>
          <a:xfrm>
            <a:off x="2886328" y="5613935"/>
            <a:ext cx="86993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20" name="Straight Connector 19"/>
          <p:cNvCxnSpPr>
            <a:stCxn id="17" idx="0"/>
            <a:endCxn id="4" idx="2"/>
          </p:cNvCxnSpPr>
          <p:nvPr/>
        </p:nvCxnSpPr>
        <p:spPr>
          <a:xfrm flipV="1">
            <a:off x="2163484" y="4966637"/>
            <a:ext cx="1222642" cy="90790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8" idx="0"/>
            <a:endCxn id="4" idx="2"/>
          </p:cNvCxnSpPr>
          <p:nvPr/>
        </p:nvCxnSpPr>
        <p:spPr>
          <a:xfrm flipV="1">
            <a:off x="3321294" y="4966637"/>
            <a:ext cx="64832" cy="647298"/>
          </a:xfrm>
          <a:prstGeom prst="line">
            <a:avLst/>
          </a:prstGeom>
        </p:spPr>
        <p:style>
          <a:lnRef idx="1">
            <a:schemeClr val="dk1"/>
          </a:lnRef>
          <a:fillRef idx="0">
            <a:schemeClr val="dk1"/>
          </a:fillRef>
          <a:effectRef idx="0">
            <a:schemeClr val="dk1"/>
          </a:effectRef>
          <a:fontRef idx="minor">
            <a:schemeClr val="tx1"/>
          </a:fontRef>
        </p:style>
      </p:cxnSp>
      <p:sp>
        <p:nvSpPr>
          <p:cNvPr id="27" name="Oval 26"/>
          <p:cNvSpPr/>
          <p:nvPr/>
        </p:nvSpPr>
        <p:spPr>
          <a:xfrm>
            <a:off x="4826993" y="5410175"/>
            <a:ext cx="1510005" cy="289991"/>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sp>
        <p:nvSpPr>
          <p:cNvPr id="28" name="Oval 27"/>
          <p:cNvSpPr/>
          <p:nvPr/>
        </p:nvSpPr>
        <p:spPr>
          <a:xfrm>
            <a:off x="6550031" y="4696640"/>
            <a:ext cx="9366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29" name="Oval 28"/>
          <p:cNvSpPr/>
          <p:nvPr/>
        </p:nvSpPr>
        <p:spPr>
          <a:xfrm>
            <a:off x="6632192" y="5181348"/>
            <a:ext cx="1618584" cy="31468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sp>
        <p:nvSpPr>
          <p:cNvPr id="30" name="Oval 29"/>
          <p:cNvSpPr/>
          <p:nvPr/>
        </p:nvSpPr>
        <p:spPr>
          <a:xfrm>
            <a:off x="6109257" y="5748113"/>
            <a:ext cx="1377393" cy="3076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31" name="Straight Connector 30"/>
          <p:cNvCxnSpPr>
            <a:stCxn id="28" idx="2"/>
            <a:endCxn id="5" idx="3"/>
          </p:cNvCxnSpPr>
          <p:nvPr/>
        </p:nvCxnSpPr>
        <p:spPr>
          <a:xfrm flipH="1" flipV="1">
            <a:off x="5973735" y="4805055"/>
            <a:ext cx="576296" cy="25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9" idx="1"/>
            <a:endCxn id="5" idx="3"/>
          </p:cNvCxnSpPr>
          <p:nvPr/>
        </p:nvCxnSpPr>
        <p:spPr>
          <a:xfrm flipH="1" flipV="1">
            <a:off x="5973735" y="4805055"/>
            <a:ext cx="895493" cy="42237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30" idx="0"/>
            <a:endCxn id="5" idx="3"/>
          </p:cNvCxnSpPr>
          <p:nvPr/>
        </p:nvCxnSpPr>
        <p:spPr>
          <a:xfrm flipH="1" flipV="1">
            <a:off x="5973735" y="4805055"/>
            <a:ext cx="824219" cy="94305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27" idx="0"/>
            <a:endCxn id="5" idx="2"/>
          </p:cNvCxnSpPr>
          <p:nvPr/>
        </p:nvCxnSpPr>
        <p:spPr>
          <a:xfrm flipH="1" flipV="1">
            <a:off x="5374406" y="4966637"/>
            <a:ext cx="207590" cy="443538"/>
          </a:xfrm>
          <a:prstGeom prst="line">
            <a:avLst/>
          </a:prstGeom>
        </p:spPr>
        <p:style>
          <a:lnRef idx="1">
            <a:schemeClr val="dk1"/>
          </a:lnRef>
          <a:fillRef idx="0">
            <a:schemeClr val="dk1"/>
          </a:fillRef>
          <a:effectRef idx="0">
            <a:schemeClr val="dk1"/>
          </a:effectRef>
          <a:fontRef idx="minor">
            <a:schemeClr val="tx1"/>
          </a:fontRef>
        </p:style>
      </p:cxnSp>
      <p:sp>
        <p:nvSpPr>
          <p:cNvPr id="49" name="Oval 48"/>
          <p:cNvSpPr/>
          <p:nvPr/>
        </p:nvSpPr>
        <p:spPr>
          <a:xfrm>
            <a:off x="3756260" y="2708276"/>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50" name="Straight Connector 49"/>
          <p:cNvCxnSpPr>
            <a:stCxn id="8" idx="0"/>
            <a:endCxn id="49" idx="4"/>
          </p:cNvCxnSpPr>
          <p:nvPr/>
        </p:nvCxnSpPr>
        <p:spPr>
          <a:xfrm flipV="1">
            <a:off x="4383609" y="2997156"/>
            <a:ext cx="0" cy="256603"/>
          </a:xfrm>
          <a:prstGeom prst="line">
            <a:avLst/>
          </a:prstGeom>
        </p:spPr>
        <p:style>
          <a:lnRef idx="1">
            <a:schemeClr val="dk1"/>
          </a:lnRef>
          <a:fillRef idx="0">
            <a:schemeClr val="dk1"/>
          </a:fillRef>
          <a:effectRef idx="0">
            <a:schemeClr val="dk1"/>
          </a:effectRef>
          <a:fontRef idx="minor">
            <a:schemeClr val="tx1"/>
          </a:fontRef>
        </p:style>
      </p:cxnSp>
      <p:sp>
        <p:nvSpPr>
          <p:cNvPr id="54" name="Oval 53"/>
          <p:cNvSpPr/>
          <p:nvPr/>
        </p:nvSpPr>
        <p:spPr>
          <a:xfrm>
            <a:off x="4294155" y="3949004"/>
            <a:ext cx="178905" cy="1729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55" name="Straight Connector 54"/>
          <p:cNvCxnSpPr>
            <a:stCxn id="54" idx="0"/>
            <a:endCxn id="8" idx="2"/>
          </p:cNvCxnSpPr>
          <p:nvPr/>
        </p:nvCxnSpPr>
        <p:spPr>
          <a:xfrm flipV="1">
            <a:off x="4383608" y="3576924"/>
            <a:ext cx="1" cy="37208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stCxn id="54" idx="3"/>
            <a:endCxn id="4" idx="0"/>
          </p:cNvCxnSpPr>
          <p:nvPr/>
        </p:nvCxnSpPr>
        <p:spPr>
          <a:xfrm flipH="1">
            <a:off x="3386126" y="4096618"/>
            <a:ext cx="934229" cy="54685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54" idx="5"/>
            <a:endCxn id="5" idx="0"/>
          </p:cNvCxnSpPr>
          <p:nvPr/>
        </p:nvCxnSpPr>
        <p:spPr>
          <a:xfrm>
            <a:off x="4446860" y="4096618"/>
            <a:ext cx="927546" cy="54685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64" name="Arc 63"/>
          <p:cNvSpPr/>
          <p:nvPr/>
        </p:nvSpPr>
        <p:spPr>
          <a:xfrm rot="9297548">
            <a:off x="3855979" y="4202765"/>
            <a:ext cx="258950" cy="182998"/>
          </a:xfrm>
          <a:prstGeom prst="arc">
            <a:avLst>
              <a:gd name="adj1" fmla="val 16200000"/>
              <a:gd name="adj2" fmla="val 444401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65" name="Arc 64"/>
          <p:cNvSpPr/>
          <p:nvPr/>
        </p:nvSpPr>
        <p:spPr>
          <a:xfrm rot="1381208">
            <a:off x="4610252" y="4199909"/>
            <a:ext cx="258950" cy="182998"/>
          </a:xfrm>
          <a:prstGeom prst="arc">
            <a:avLst>
              <a:gd name="adj1" fmla="val 16200000"/>
              <a:gd name="adj2" fmla="val 444401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71" name="TextBox 70"/>
          <p:cNvSpPr txBox="1"/>
          <p:nvPr/>
        </p:nvSpPr>
        <p:spPr>
          <a:xfrm>
            <a:off x="333302" y="1369546"/>
            <a:ext cx="8547939" cy="923330"/>
          </a:xfrm>
          <a:prstGeom prst="rect">
            <a:avLst/>
          </a:prstGeom>
          <a:noFill/>
        </p:spPr>
        <p:txBody>
          <a:bodyPr wrap="square" rtlCol="0">
            <a:spAutoFit/>
          </a:bodyPr>
          <a:lstStyle/>
          <a:p>
            <a:pPr marL="214313" indent="-214313">
              <a:buFont typeface="Arial" panose="020B0604020202020204" pitchFamily="34" charset="0"/>
              <a:buChar char="•"/>
            </a:pPr>
            <a:r>
              <a:rPr lang="en-BE" dirty="0"/>
              <a:t>Elk meubelstuk/ensemble heeft een uniek nummer (erft over van verkoopsartikel)</a:t>
            </a:r>
            <a:endParaRPr lang="en-BE" dirty="0">
              <a:solidFill>
                <a:srgbClr val="00B050"/>
              </a:solidFill>
            </a:endParaRPr>
          </a:p>
          <a:p>
            <a:pPr marL="214313" indent="-214313">
              <a:buFont typeface="Arial" panose="020B0604020202020204" pitchFamily="34" charset="0"/>
              <a:buChar char="•"/>
            </a:pPr>
            <a:r>
              <a:rPr lang="en-BE" dirty="0"/>
              <a:t>prijs, fabrikant, houtsoort en soort zijn attributen eigen aan meubelstuk</a:t>
            </a:r>
          </a:p>
          <a:p>
            <a:pPr marL="214313" indent="-214313">
              <a:buFont typeface="Arial" panose="020B0604020202020204" pitchFamily="34" charset="0"/>
              <a:buChar char="•"/>
            </a:pPr>
            <a:r>
              <a:rPr lang="en-BE" dirty="0"/>
              <a:t>naam, beschrijving, prijsfactor, totaalprijs zijn attributen eigen aan ensemble</a:t>
            </a:r>
          </a:p>
        </p:txBody>
      </p:sp>
      <p:sp>
        <p:nvSpPr>
          <p:cNvPr id="11" name="Footer Placeholder 10">
            <a:extLst>
              <a:ext uri="{FF2B5EF4-FFF2-40B4-BE49-F238E27FC236}">
                <a16:creationId xmlns:a16="http://schemas.microsoft.com/office/drawing/2014/main" id="{D073B1DD-B3E2-E847-A470-677E348EFA52}"/>
              </a:ext>
            </a:extLst>
          </p:cNvPr>
          <p:cNvSpPr>
            <a:spLocks noGrp="1"/>
          </p:cNvSpPr>
          <p:nvPr>
            <p:ph type="ftr" sz="quarter" idx="11"/>
          </p:nvPr>
        </p:nvSpPr>
        <p:spPr/>
        <p:txBody>
          <a:bodyPr/>
          <a:lstStyle/>
          <a:p>
            <a:r>
              <a:rPr lang="fr-BE"/>
              <a:t>Conceptueel ontwerp - Overerving</a:t>
            </a:r>
          </a:p>
        </p:txBody>
      </p:sp>
      <p:sp>
        <p:nvSpPr>
          <p:cNvPr id="2" name="Slide Number Placeholder 1"/>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2704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1480" y="161563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9" name="Oval 8"/>
          <p:cNvSpPr/>
          <p:nvPr/>
        </p:nvSpPr>
        <p:spPr>
          <a:xfrm>
            <a:off x="2246655" y="1041554"/>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60809" y="1309910"/>
            <a:ext cx="123714" cy="305722"/>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12934" y="1182175"/>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60809" y="1457524"/>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29063" y="1237149"/>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898933" y="1670441"/>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04680" y="1392387"/>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699252" y="1777215"/>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40333" y="1615631"/>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50" name="Oval 49"/>
          <p:cNvSpPr/>
          <p:nvPr/>
        </p:nvSpPr>
        <p:spPr>
          <a:xfrm>
            <a:off x="7016781" y="1182175"/>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5" name="Straight Connector 54"/>
          <p:cNvCxnSpPr>
            <a:stCxn id="50" idx="3"/>
            <a:endCxn id="48" idx="0"/>
          </p:cNvCxnSpPr>
          <p:nvPr/>
        </p:nvCxnSpPr>
        <p:spPr>
          <a:xfrm flipH="1">
            <a:off x="6239662" y="1458154"/>
            <a:ext cx="913257" cy="1574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2"/>
            <a:endCxn id="48" idx="3"/>
          </p:cNvCxnSpPr>
          <p:nvPr/>
        </p:nvCxnSpPr>
        <p:spPr>
          <a:xfrm flipH="1">
            <a:off x="6838991" y="1722392"/>
            <a:ext cx="623269" cy="54822"/>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55018" y="5031862"/>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56408" y="5510547"/>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17404" y="5355027"/>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090687" y="5803690"/>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54347" y="5355027"/>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54347" y="5355027"/>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903241" y="5510686"/>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28308" y="3907998"/>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2516870" y="4293700"/>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1"/>
            <a:endCxn id="84" idx="7"/>
          </p:cNvCxnSpPr>
          <p:nvPr/>
        </p:nvCxnSpPr>
        <p:spPr>
          <a:xfrm flipH="1">
            <a:off x="3598975" y="4069581"/>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75811" y="1955938"/>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38991" y="1777214"/>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312161" y="4240967"/>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26966" y="4069581"/>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17140" y="4448055"/>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486097" y="424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496208" y="478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54347" y="423586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64771" y="4783981"/>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10670" y="4775525"/>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19894" y="4175921"/>
            <a:ext cx="308098" cy="323165"/>
          </a:xfrm>
          <a:prstGeom prst="rect">
            <a:avLst/>
          </a:prstGeom>
          <a:noFill/>
        </p:spPr>
        <p:txBody>
          <a:bodyPr wrap="none" rtlCol="0">
            <a:spAutoFit/>
          </a:bodyPr>
          <a:lstStyle/>
          <a:p>
            <a:r>
              <a:rPr lang="en-BE" sz="1500"/>
              <a:t>N</a:t>
            </a:r>
            <a:endParaRPr lang="fr-BE" sz="1500"/>
          </a:p>
        </p:txBody>
      </p:sp>
      <p:sp>
        <p:nvSpPr>
          <p:cNvPr id="132" name="TextBox 131"/>
          <p:cNvSpPr txBox="1"/>
          <p:nvPr/>
        </p:nvSpPr>
        <p:spPr>
          <a:xfrm>
            <a:off x="3098127" y="1743667"/>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59409" y="1766318"/>
            <a:ext cx="349776" cy="323165"/>
          </a:xfrm>
          <a:prstGeom prst="rect">
            <a:avLst/>
          </a:prstGeom>
          <a:noFill/>
        </p:spPr>
        <p:txBody>
          <a:bodyPr wrap="none" rtlCol="0">
            <a:spAutoFit/>
          </a:bodyPr>
          <a:lstStyle/>
          <a:p>
            <a:r>
              <a:rPr lang="en-BE" sz="1500"/>
              <a:t>M</a:t>
            </a:r>
            <a:endParaRPr lang="fr-BE" sz="1500"/>
          </a:p>
        </p:txBody>
      </p:sp>
      <p:sp>
        <p:nvSpPr>
          <p:cNvPr id="152" name="Oval 151"/>
          <p:cNvSpPr/>
          <p:nvPr/>
        </p:nvSpPr>
        <p:spPr>
          <a:xfrm>
            <a:off x="5193889" y="1038127"/>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4"/>
            <a:endCxn id="48" idx="0"/>
          </p:cNvCxnSpPr>
          <p:nvPr/>
        </p:nvCxnSpPr>
        <p:spPr>
          <a:xfrm>
            <a:off x="5938738" y="1335876"/>
            <a:ext cx="300924" cy="279755"/>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49685" y="160012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60138" y="1777215"/>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31723" y="174814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88" name="Oval 187"/>
          <p:cNvSpPr/>
          <p:nvPr/>
        </p:nvSpPr>
        <p:spPr>
          <a:xfrm>
            <a:off x="4123693" y="1995608"/>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H="1" flipV="1">
            <a:off x="4457157" y="1962718"/>
            <a:ext cx="185867" cy="32890"/>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005AE880-E734-7A4D-946C-5EDBF7071537}"/>
              </a:ext>
            </a:extLst>
          </p:cNvPr>
          <p:cNvSpPr>
            <a:spLocks noGrp="1"/>
          </p:cNvSpPr>
          <p:nvPr>
            <p:ph type="ftr" sz="quarter" idx="11"/>
          </p:nvPr>
        </p:nvSpPr>
        <p:spPr/>
        <p:txBody>
          <a:bodyPr/>
          <a:lstStyle/>
          <a:p>
            <a:r>
              <a:rPr lang="fr-BE"/>
              <a:t>Conceptueel ontwerp - Overerving</a:t>
            </a:r>
          </a:p>
        </p:txBody>
      </p:sp>
      <p:sp>
        <p:nvSpPr>
          <p:cNvPr id="7" name="Slide Number Placeholder 6"/>
          <p:cNvSpPr>
            <a:spLocks noGrp="1"/>
          </p:cNvSpPr>
          <p:nvPr>
            <p:ph type="sldNum" sz="quarter" idx="12"/>
          </p:nvPr>
        </p:nvSpPr>
        <p:spPr/>
        <p:txBody>
          <a:bodyPr/>
          <a:lstStyle/>
          <a:p>
            <a:fld id="{4552FF5A-A0C4-4C40-8618-DBA896236EBF}" type="slidenum">
              <a:rPr lang="fr-BE" smtClean="0"/>
              <a:t>6</a:t>
            </a:fld>
            <a:endParaRPr lang="fr-BE"/>
          </a:p>
        </p:txBody>
      </p:sp>
      <p:cxnSp>
        <p:nvCxnSpPr>
          <p:cNvPr id="139" name="Straight Connector 138"/>
          <p:cNvCxnSpPr/>
          <p:nvPr/>
        </p:nvCxnSpPr>
        <p:spPr>
          <a:xfrm>
            <a:off x="4634489" y="180079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811257" y="2719961"/>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81" name="Oval 80"/>
          <p:cNvSpPr/>
          <p:nvPr/>
        </p:nvSpPr>
        <p:spPr>
          <a:xfrm>
            <a:off x="4438185" y="2342802"/>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82" name="Straight Connector 81"/>
          <p:cNvCxnSpPr>
            <a:stCxn id="4" idx="2"/>
            <a:endCxn id="81" idx="1"/>
          </p:cNvCxnSpPr>
          <p:nvPr/>
        </p:nvCxnSpPr>
        <p:spPr>
          <a:xfrm>
            <a:off x="2560809" y="1938797"/>
            <a:ext cx="1903576" cy="42933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81" idx="7"/>
            <a:endCxn id="48" idx="2"/>
          </p:cNvCxnSpPr>
          <p:nvPr/>
        </p:nvCxnSpPr>
        <p:spPr>
          <a:xfrm flipV="1">
            <a:off x="4590890" y="1938796"/>
            <a:ext cx="1648772" cy="429333"/>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a:stCxn id="81" idx="4"/>
            <a:endCxn id="80" idx="0"/>
          </p:cNvCxnSpPr>
          <p:nvPr/>
        </p:nvCxnSpPr>
        <p:spPr>
          <a:xfrm flipH="1">
            <a:off x="4527637" y="2515743"/>
            <a:ext cx="1" cy="204218"/>
          </a:xfrm>
          <a:prstGeom prst="line">
            <a:avLst/>
          </a:prstGeom>
        </p:spPr>
        <p:style>
          <a:lnRef idx="1">
            <a:schemeClr val="dk1"/>
          </a:lnRef>
          <a:fillRef idx="0">
            <a:schemeClr val="dk1"/>
          </a:fillRef>
          <a:effectRef idx="0">
            <a:schemeClr val="dk1"/>
          </a:effectRef>
          <a:fontRef idx="minor">
            <a:schemeClr val="tx1"/>
          </a:fontRef>
        </p:style>
      </p:cxnSp>
      <p:sp>
        <p:nvSpPr>
          <p:cNvPr id="97" name="Diamond 96"/>
          <p:cNvSpPr/>
          <p:nvPr/>
        </p:nvSpPr>
        <p:spPr>
          <a:xfrm>
            <a:off x="4317140" y="3256862"/>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0" name="Straight Connector 99"/>
          <p:cNvCxnSpPr>
            <a:stCxn id="97" idx="0"/>
            <a:endCxn id="80" idx="2"/>
          </p:cNvCxnSpPr>
          <p:nvPr/>
        </p:nvCxnSpPr>
        <p:spPr>
          <a:xfrm flipV="1">
            <a:off x="4524612" y="3043126"/>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4552633" y="3602071"/>
            <a:ext cx="17" cy="312518"/>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V="1">
            <a:off x="4488903" y="3596525"/>
            <a:ext cx="17" cy="312518"/>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4497846" y="2988411"/>
            <a:ext cx="349776" cy="323165"/>
          </a:xfrm>
          <a:prstGeom prst="rect">
            <a:avLst/>
          </a:prstGeom>
          <a:noFill/>
        </p:spPr>
        <p:txBody>
          <a:bodyPr wrap="none" rtlCol="0">
            <a:spAutoFit/>
          </a:bodyPr>
          <a:lstStyle/>
          <a:p>
            <a:r>
              <a:rPr lang="en-BE" sz="1500"/>
              <a:t>M</a:t>
            </a:r>
            <a:endParaRPr lang="fr-BE" sz="1500"/>
          </a:p>
        </p:txBody>
      </p:sp>
      <p:sp>
        <p:nvSpPr>
          <p:cNvPr id="117" name="TextBox 116"/>
          <p:cNvSpPr txBox="1"/>
          <p:nvPr/>
        </p:nvSpPr>
        <p:spPr>
          <a:xfrm>
            <a:off x="4488975" y="3649383"/>
            <a:ext cx="308098" cy="323165"/>
          </a:xfrm>
          <a:prstGeom prst="rect">
            <a:avLst/>
          </a:prstGeom>
          <a:noFill/>
        </p:spPr>
        <p:txBody>
          <a:bodyPr wrap="none" rtlCol="0">
            <a:spAutoFit/>
          </a:bodyPr>
          <a:lstStyle/>
          <a:p>
            <a:r>
              <a:rPr lang="en-BE" sz="1500"/>
              <a:t>N</a:t>
            </a:r>
            <a:endParaRPr lang="fr-BE" sz="1500"/>
          </a:p>
        </p:txBody>
      </p:sp>
      <p:sp>
        <p:nvSpPr>
          <p:cNvPr id="118" name="Oval 117"/>
          <p:cNvSpPr/>
          <p:nvPr/>
        </p:nvSpPr>
        <p:spPr>
          <a:xfrm>
            <a:off x="5004653" y="3276220"/>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20" name="Straight Connector 119"/>
          <p:cNvCxnSpPr>
            <a:stCxn id="118" idx="2"/>
            <a:endCxn id="97" idx="3"/>
          </p:cNvCxnSpPr>
          <p:nvPr/>
        </p:nvCxnSpPr>
        <p:spPr>
          <a:xfrm flipH="1">
            <a:off x="4732084" y="3410398"/>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214382" y="2935145"/>
            <a:ext cx="3140170" cy="124649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BE" sz="1500" dirty="0">
                <a:solidFill>
                  <a:srgbClr val="FF0000"/>
                </a:solidFill>
              </a:rPr>
              <a:t>Elke bestelbon moet minstens 1 verkoopsartikel (meubelstuk/ensemble) bevatten!</a:t>
            </a:r>
            <a:endParaRPr lang="nl-BE" sz="1500" dirty="0">
              <a:solidFill>
                <a:srgbClr val="FF0000"/>
              </a:solidFill>
            </a:endParaRPr>
          </a:p>
          <a:p>
            <a:endParaRPr lang="nl-BE" sz="1500" dirty="0">
              <a:solidFill>
                <a:srgbClr val="FF0000"/>
              </a:solidFill>
            </a:endParaRPr>
          </a:p>
          <a:p>
            <a:pPr marL="285750" indent="-285750">
              <a:buFont typeface="Arial" panose="020B0604020202020204" pitchFamily="34" charset="0"/>
              <a:buChar char="•"/>
            </a:pPr>
            <a:r>
              <a:rPr lang="nl-BE" sz="1500" dirty="0">
                <a:solidFill>
                  <a:srgbClr val="FF0000"/>
                </a:solidFill>
              </a:rPr>
              <a:t>Artikel</a:t>
            </a:r>
            <a:r>
              <a:rPr lang="en-BE" sz="1500" dirty="0">
                <a:solidFill>
                  <a:srgbClr val="FF0000"/>
                </a:solidFill>
              </a:rPr>
              <a:t>nummer is uniek</a:t>
            </a:r>
            <a:endParaRPr lang="fr-BE" sz="1500" dirty="0">
              <a:solidFill>
                <a:srgbClr val="FF0000"/>
              </a:solidFill>
            </a:endParaRPr>
          </a:p>
        </p:txBody>
      </p:sp>
      <p:sp>
        <p:nvSpPr>
          <p:cNvPr id="122" name="TextBox 121"/>
          <p:cNvSpPr txBox="1"/>
          <p:nvPr/>
        </p:nvSpPr>
        <p:spPr>
          <a:xfrm>
            <a:off x="6597181" y="2923741"/>
            <a:ext cx="2465141" cy="1938992"/>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meubelstuk.prijs &gt;= 0, ensemble.prijsfactor &gt;= 0, aantal &gt; 0</a:t>
            </a:r>
          </a:p>
          <a:p>
            <a:pPr marL="214313" indent="-214313">
              <a:buFont typeface="Arial" panose="020B0604020202020204" pitchFamily="34" charset="0"/>
              <a:buChar char="•"/>
            </a:pPr>
            <a:r>
              <a:rPr lang="en-BE" sz="1500" dirty="0"/>
              <a:t>ensemble.totaalprijs = som(prijzen meubelstukken in ensemble) * prijsfactor</a:t>
            </a:r>
          </a:p>
        </p:txBody>
      </p:sp>
      <p:sp>
        <p:nvSpPr>
          <p:cNvPr id="124" name="Arc 123"/>
          <p:cNvSpPr/>
          <p:nvPr/>
        </p:nvSpPr>
        <p:spPr>
          <a:xfrm rot="11784552">
            <a:off x="3673566" y="2125026"/>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25" name="Arc 124"/>
          <p:cNvSpPr/>
          <p:nvPr/>
        </p:nvSpPr>
        <p:spPr>
          <a:xfrm rot="20591121">
            <a:off x="5140030" y="2114511"/>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71" name="Oval 70"/>
          <p:cNvSpPr/>
          <p:nvPr/>
        </p:nvSpPr>
        <p:spPr>
          <a:xfrm>
            <a:off x="2467529" y="2472848"/>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72" name="Straight Connector 71"/>
          <p:cNvCxnSpPr>
            <a:stCxn id="80" idx="1"/>
            <a:endCxn id="71" idx="4"/>
          </p:cNvCxnSpPr>
          <p:nvPr/>
        </p:nvCxnSpPr>
        <p:spPr>
          <a:xfrm flipH="1" flipV="1">
            <a:off x="3094878" y="2761728"/>
            <a:ext cx="716379" cy="1198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14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081" y="3096737"/>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TextBox 4"/>
          <p:cNvSpPr txBox="1"/>
          <p:nvPr/>
        </p:nvSpPr>
        <p:spPr>
          <a:xfrm>
            <a:off x="2283507" y="3096737"/>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8" name="TextBox 7"/>
          <p:cNvSpPr txBox="1"/>
          <p:nvPr/>
        </p:nvSpPr>
        <p:spPr>
          <a:xfrm>
            <a:off x="1442269" y="1983024"/>
            <a:ext cx="155597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54" name="Oval 53"/>
          <p:cNvSpPr/>
          <p:nvPr/>
        </p:nvSpPr>
        <p:spPr>
          <a:xfrm>
            <a:off x="2130802" y="2544078"/>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55" name="Straight Connector 54"/>
          <p:cNvCxnSpPr>
            <a:stCxn id="54" idx="0"/>
            <a:endCxn id="8" idx="2"/>
          </p:cNvCxnSpPr>
          <p:nvPr/>
        </p:nvCxnSpPr>
        <p:spPr>
          <a:xfrm flipH="1" flipV="1">
            <a:off x="2220254" y="2306189"/>
            <a:ext cx="1" cy="23788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stCxn id="54" idx="3"/>
            <a:endCxn id="4" idx="0"/>
          </p:cNvCxnSpPr>
          <p:nvPr/>
        </p:nvCxnSpPr>
        <p:spPr>
          <a:xfrm flipH="1">
            <a:off x="1437410" y="2691692"/>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54" idx="5"/>
            <a:endCxn id="5" idx="0"/>
          </p:cNvCxnSpPr>
          <p:nvPr/>
        </p:nvCxnSpPr>
        <p:spPr>
          <a:xfrm>
            <a:off x="2283507" y="2691692"/>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4" name="Arc 63"/>
          <p:cNvSpPr/>
          <p:nvPr/>
        </p:nvSpPr>
        <p:spPr>
          <a:xfrm rot="8910693">
            <a:off x="1698951" y="2785778"/>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65" name="Arc 64"/>
          <p:cNvSpPr/>
          <p:nvPr/>
        </p:nvSpPr>
        <p:spPr>
          <a:xfrm rot="2376954">
            <a:off x="2388246" y="276103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32" name="TextBox 31"/>
          <p:cNvSpPr txBox="1"/>
          <p:nvPr/>
        </p:nvSpPr>
        <p:spPr>
          <a:xfrm>
            <a:off x="2088194" y="2484424"/>
            <a:ext cx="272832" cy="292388"/>
          </a:xfrm>
          <a:prstGeom prst="rect">
            <a:avLst/>
          </a:prstGeom>
          <a:noFill/>
        </p:spPr>
        <p:txBody>
          <a:bodyPr wrap="none" rtlCol="0">
            <a:spAutoFit/>
          </a:bodyPr>
          <a:lstStyle/>
          <a:p>
            <a:r>
              <a:rPr lang="en-BE" sz="1300">
                <a:solidFill>
                  <a:srgbClr val="FF0000"/>
                </a:solidFill>
              </a:rPr>
              <a:t>d</a:t>
            </a:r>
            <a:endParaRPr lang="fr-BE" sz="1300">
              <a:solidFill>
                <a:srgbClr val="FF0000"/>
              </a:solidFill>
            </a:endParaRPr>
          </a:p>
        </p:txBody>
      </p:sp>
      <p:sp>
        <p:nvSpPr>
          <p:cNvPr id="37" name="TextBox 36"/>
          <p:cNvSpPr txBox="1"/>
          <p:nvPr/>
        </p:nvSpPr>
        <p:spPr>
          <a:xfrm>
            <a:off x="5586982" y="309673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39" name="TextBox 38"/>
          <p:cNvSpPr txBox="1"/>
          <p:nvPr/>
        </p:nvSpPr>
        <p:spPr>
          <a:xfrm>
            <a:off x="7032408" y="3096736"/>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40" name="TextBox 39"/>
          <p:cNvSpPr txBox="1"/>
          <p:nvPr/>
        </p:nvSpPr>
        <p:spPr>
          <a:xfrm>
            <a:off x="6230723" y="1979925"/>
            <a:ext cx="1476864"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42" name="Oval 41"/>
          <p:cNvSpPr/>
          <p:nvPr/>
        </p:nvSpPr>
        <p:spPr>
          <a:xfrm>
            <a:off x="6879703" y="2544077"/>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43" name="Straight Connector 42"/>
          <p:cNvCxnSpPr>
            <a:stCxn id="42" idx="0"/>
            <a:endCxn id="40" idx="2"/>
          </p:cNvCxnSpPr>
          <p:nvPr/>
        </p:nvCxnSpPr>
        <p:spPr>
          <a:xfrm flipH="1" flipV="1">
            <a:off x="6969155" y="2303090"/>
            <a:ext cx="1" cy="24098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a:stCxn id="42" idx="3"/>
            <a:endCxn id="37" idx="0"/>
          </p:cNvCxnSpPr>
          <p:nvPr/>
        </p:nvCxnSpPr>
        <p:spPr>
          <a:xfrm flipH="1">
            <a:off x="6186311" y="2691691"/>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a:stCxn id="42" idx="5"/>
            <a:endCxn id="39" idx="0"/>
          </p:cNvCxnSpPr>
          <p:nvPr/>
        </p:nvCxnSpPr>
        <p:spPr>
          <a:xfrm>
            <a:off x="7032408" y="2691691"/>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Arc 45"/>
          <p:cNvSpPr/>
          <p:nvPr/>
        </p:nvSpPr>
        <p:spPr>
          <a:xfrm rot="8910693">
            <a:off x="6447852" y="2785777"/>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47" name="Arc 46"/>
          <p:cNvSpPr/>
          <p:nvPr/>
        </p:nvSpPr>
        <p:spPr>
          <a:xfrm rot="2376954">
            <a:off x="7137147" y="2761029"/>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48" name="TextBox 47"/>
          <p:cNvSpPr txBox="1"/>
          <p:nvPr/>
        </p:nvSpPr>
        <p:spPr>
          <a:xfrm>
            <a:off x="6845408" y="2476110"/>
            <a:ext cx="272832" cy="292388"/>
          </a:xfrm>
          <a:prstGeom prst="rect">
            <a:avLst/>
          </a:prstGeom>
          <a:noFill/>
        </p:spPr>
        <p:txBody>
          <a:bodyPr wrap="none" rtlCol="0">
            <a:spAutoFit/>
          </a:bodyPr>
          <a:lstStyle/>
          <a:p>
            <a:r>
              <a:rPr lang="en-BE" sz="1300">
                <a:solidFill>
                  <a:srgbClr val="00B050"/>
                </a:solidFill>
              </a:rPr>
              <a:t>o</a:t>
            </a:r>
            <a:endParaRPr lang="fr-BE" sz="1300">
              <a:solidFill>
                <a:srgbClr val="00B050"/>
              </a:solidFill>
            </a:endParaRPr>
          </a:p>
        </p:txBody>
      </p:sp>
      <p:sp>
        <p:nvSpPr>
          <p:cNvPr id="15" name="TextBox 14"/>
          <p:cNvSpPr txBox="1"/>
          <p:nvPr/>
        </p:nvSpPr>
        <p:spPr>
          <a:xfrm>
            <a:off x="4334539" y="2528280"/>
            <a:ext cx="393826" cy="323165"/>
          </a:xfrm>
          <a:prstGeom prst="rect">
            <a:avLst/>
          </a:prstGeom>
          <a:noFill/>
        </p:spPr>
        <p:txBody>
          <a:bodyPr wrap="none" rtlCol="0">
            <a:spAutoFit/>
          </a:bodyPr>
          <a:lstStyle/>
          <a:p>
            <a:r>
              <a:rPr lang="en-BE" sz="1500"/>
              <a:t>vs.</a:t>
            </a:r>
            <a:endParaRPr lang="fr-BE" sz="1500"/>
          </a:p>
        </p:txBody>
      </p:sp>
      <p:sp>
        <p:nvSpPr>
          <p:cNvPr id="51" name="TextBox 50"/>
          <p:cNvSpPr txBox="1"/>
          <p:nvPr/>
        </p:nvSpPr>
        <p:spPr>
          <a:xfrm>
            <a:off x="477295" y="3646759"/>
            <a:ext cx="3886888" cy="1015663"/>
          </a:xfrm>
          <a:prstGeom prst="rect">
            <a:avLst/>
          </a:prstGeom>
          <a:noFill/>
        </p:spPr>
        <p:txBody>
          <a:bodyPr wrap="square" rtlCol="0">
            <a:spAutoFit/>
          </a:bodyPr>
          <a:lstStyle/>
          <a:p>
            <a:r>
              <a:rPr lang="en-BE" sz="2000">
                <a:solidFill>
                  <a:srgbClr val="FF0000"/>
                </a:solidFill>
              </a:rPr>
              <a:t>disjunct </a:t>
            </a:r>
            <a:r>
              <a:rPr lang="en-BE" sz="2000"/>
              <a:t>= een verkoopsartikel is ofwel een meubelstuk ofwel een ensemble maar niet beide</a:t>
            </a:r>
            <a:endParaRPr lang="fr-BE" sz="2000">
              <a:solidFill>
                <a:srgbClr val="FF0000"/>
              </a:solidFill>
            </a:endParaRPr>
          </a:p>
        </p:txBody>
      </p:sp>
      <p:sp>
        <p:nvSpPr>
          <p:cNvPr id="52" name="TextBox 51"/>
          <p:cNvSpPr txBox="1"/>
          <p:nvPr/>
        </p:nvSpPr>
        <p:spPr>
          <a:xfrm>
            <a:off x="5133967" y="3656452"/>
            <a:ext cx="3796883" cy="1015663"/>
          </a:xfrm>
          <a:prstGeom prst="rect">
            <a:avLst/>
          </a:prstGeom>
          <a:noFill/>
        </p:spPr>
        <p:txBody>
          <a:bodyPr wrap="square" rtlCol="0">
            <a:spAutoFit/>
          </a:bodyPr>
          <a:lstStyle/>
          <a:p>
            <a:r>
              <a:rPr lang="en-BE" sz="2000" dirty="0">
                <a:solidFill>
                  <a:srgbClr val="00B050"/>
                </a:solidFill>
              </a:rPr>
              <a:t>overlappend</a:t>
            </a:r>
            <a:r>
              <a:rPr lang="en-BE" sz="2000" dirty="0">
                <a:solidFill>
                  <a:srgbClr val="FF0000"/>
                </a:solidFill>
              </a:rPr>
              <a:t> </a:t>
            </a:r>
            <a:r>
              <a:rPr lang="en-BE" sz="2000" dirty="0"/>
              <a:t>= een verkoopsartikel kan zowel een meubelstuk, een ensemble of beide zijn</a:t>
            </a:r>
            <a:endParaRPr lang="fr-BE" sz="2000" dirty="0">
              <a:solidFill>
                <a:srgbClr val="FF0000"/>
              </a:solidFill>
            </a:endParaRPr>
          </a:p>
        </p:txBody>
      </p:sp>
      <p:sp>
        <p:nvSpPr>
          <p:cNvPr id="3" name="Footer Placeholder 2">
            <a:extLst>
              <a:ext uri="{FF2B5EF4-FFF2-40B4-BE49-F238E27FC236}">
                <a16:creationId xmlns:a16="http://schemas.microsoft.com/office/drawing/2014/main" id="{9EBFA0C3-3578-5240-B3A5-63B6FF310321}"/>
              </a:ext>
            </a:extLst>
          </p:cNvPr>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7</a:t>
            </a:fld>
            <a:endParaRPr lang="fr-BE"/>
          </a:p>
        </p:txBody>
      </p:sp>
    </p:spTree>
    <p:extLst>
      <p:ext uri="{BB962C8B-B14F-4D97-AF65-F5344CB8AC3E}">
        <p14:creationId xmlns:p14="http://schemas.microsoft.com/office/powerpoint/2010/main" val="86930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081" y="3096737"/>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TextBox 4"/>
          <p:cNvSpPr txBox="1"/>
          <p:nvPr/>
        </p:nvSpPr>
        <p:spPr>
          <a:xfrm>
            <a:off x="2283507" y="3096737"/>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8" name="TextBox 7"/>
          <p:cNvSpPr txBox="1"/>
          <p:nvPr/>
        </p:nvSpPr>
        <p:spPr>
          <a:xfrm>
            <a:off x="1442269" y="1983024"/>
            <a:ext cx="155597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54" name="Oval 53"/>
          <p:cNvSpPr/>
          <p:nvPr/>
        </p:nvSpPr>
        <p:spPr>
          <a:xfrm>
            <a:off x="2130802" y="2544078"/>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55" name="Straight Connector 54"/>
          <p:cNvCxnSpPr>
            <a:stCxn id="54" idx="0"/>
            <a:endCxn id="8" idx="2"/>
          </p:cNvCxnSpPr>
          <p:nvPr/>
        </p:nvCxnSpPr>
        <p:spPr>
          <a:xfrm flipH="1" flipV="1">
            <a:off x="2220254" y="2306189"/>
            <a:ext cx="1" cy="237889"/>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stCxn id="54" idx="3"/>
            <a:endCxn id="4" idx="0"/>
          </p:cNvCxnSpPr>
          <p:nvPr/>
        </p:nvCxnSpPr>
        <p:spPr>
          <a:xfrm flipH="1">
            <a:off x="1437410" y="2691692"/>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54" idx="5"/>
            <a:endCxn id="5" idx="0"/>
          </p:cNvCxnSpPr>
          <p:nvPr/>
        </p:nvCxnSpPr>
        <p:spPr>
          <a:xfrm>
            <a:off x="2283507" y="2691692"/>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4" name="Arc 63"/>
          <p:cNvSpPr/>
          <p:nvPr/>
        </p:nvSpPr>
        <p:spPr>
          <a:xfrm rot="8910693">
            <a:off x="1698951" y="2785778"/>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65" name="Arc 64"/>
          <p:cNvSpPr/>
          <p:nvPr/>
        </p:nvSpPr>
        <p:spPr>
          <a:xfrm rot="2376954">
            <a:off x="2388246" y="276103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37" name="TextBox 36"/>
          <p:cNvSpPr txBox="1"/>
          <p:nvPr/>
        </p:nvSpPr>
        <p:spPr>
          <a:xfrm>
            <a:off x="5586982" y="309673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39" name="TextBox 38"/>
          <p:cNvSpPr txBox="1"/>
          <p:nvPr/>
        </p:nvSpPr>
        <p:spPr>
          <a:xfrm>
            <a:off x="7032408" y="3096736"/>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40" name="TextBox 39"/>
          <p:cNvSpPr txBox="1"/>
          <p:nvPr/>
        </p:nvSpPr>
        <p:spPr>
          <a:xfrm>
            <a:off x="6230723" y="1979925"/>
            <a:ext cx="1476864"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42" name="Oval 41"/>
          <p:cNvSpPr/>
          <p:nvPr/>
        </p:nvSpPr>
        <p:spPr>
          <a:xfrm>
            <a:off x="6879703" y="2544077"/>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43" name="Straight Connector 42"/>
          <p:cNvCxnSpPr/>
          <p:nvPr/>
        </p:nvCxnSpPr>
        <p:spPr>
          <a:xfrm flipH="1" flipV="1">
            <a:off x="6985780" y="2295607"/>
            <a:ext cx="5222" cy="25678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a:stCxn id="42" idx="3"/>
            <a:endCxn id="37" idx="0"/>
          </p:cNvCxnSpPr>
          <p:nvPr/>
        </p:nvCxnSpPr>
        <p:spPr>
          <a:xfrm flipH="1">
            <a:off x="6186311" y="2691691"/>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a:stCxn id="42" idx="5"/>
            <a:endCxn id="39" idx="0"/>
          </p:cNvCxnSpPr>
          <p:nvPr/>
        </p:nvCxnSpPr>
        <p:spPr>
          <a:xfrm>
            <a:off x="7032408" y="2691691"/>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Arc 45"/>
          <p:cNvSpPr/>
          <p:nvPr/>
        </p:nvSpPr>
        <p:spPr>
          <a:xfrm rot="8910693">
            <a:off x="6447852" y="2785777"/>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47" name="Arc 46"/>
          <p:cNvSpPr/>
          <p:nvPr/>
        </p:nvSpPr>
        <p:spPr>
          <a:xfrm rot="2376954">
            <a:off x="7137147" y="2761029"/>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5" name="TextBox 14"/>
          <p:cNvSpPr txBox="1"/>
          <p:nvPr/>
        </p:nvSpPr>
        <p:spPr>
          <a:xfrm>
            <a:off x="4334539" y="2528280"/>
            <a:ext cx="393826" cy="323165"/>
          </a:xfrm>
          <a:prstGeom prst="rect">
            <a:avLst/>
          </a:prstGeom>
          <a:noFill/>
        </p:spPr>
        <p:txBody>
          <a:bodyPr wrap="none" rtlCol="0">
            <a:spAutoFit/>
          </a:bodyPr>
          <a:lstStyle/>
          <a:p>
            <a:r>
              <a:rPr lang="en-BE" sz="1500"/>
              <a:t>vs.</a:t>
            </a:r>
            <a:endParaRPr lang="fr-BE" sz="1500"/>
          </a:p>
        </p:txBody>
      </p:sp>
      <p:sp>
        <p:nvSpPr>
          <p:cNvPr id="51" name="TextBox 50"/>
          <p:cNvSpPr txBox="1"/>
          <p:nvPr/>
        </p:nvSpPr>
        <p:spPr>
          <a:xfrm>
            <a:off x="477295" y="3646759"/>
            <a:ext cx="3886888" cy="1015663"/>
          </a:xfrm>
          <a:prstGeom prst="rect">
            <a:avLst/>
          </a:prstGeom>
          <a:noFill/>
        </p:spPr>
        <p:txBody>
          <a:bodyPr wrap="square" rtlCol="0">
            <a:spAutoFit/>
          </a:bodyPr>
          <a:lstStyle/>
          <a:p>
            <a:r>
              <a:rPr lang="en-BE" sz="2000">
                <a:solidFill>
                  <a:srgbClr val="FF0000"/>
                </a:solidFill>
              </a:rPr>
              <a:t>partiële participatie </a:t>
            </a:r>
            <a:r>
              <a:rPr lang="en-BE" sz="2000"/>
              <a:t>= een verkoopsartikel kan op zichzelf bestaan</a:t>
            </a:r>
            <a:endParaRPr lang="fr-BE" sz="2000">
              <a:solidFill>
                <a:srgbClr val="FF0000"/>
              </a:solidFill>
            </a:endParaRPr>
          </a:p>
        </p:txBody>
      </p:sp>
      <p:sp>
        <p:nvSpPr>
          <p:cNvPr id="52" name="TextBox 51"/>
          <p:cNvSpPr txBox="1"/>
          <p:nvPr/>
        </p:nvSpPr>
        <p:spPr>
          <a:xfrm>
            <a:off x="5133967" y="3656452"/>
            <a:ext cx="4010033" cy="1015663"/>
          </a:xfrm>
          <a:prstGeom prst="rect">
            <a:avLst/>
          </a:prstGeom>
          <a:noFill/>
        </p:spPr>
        <p:txBody>
          <a:bodyPr wrap="square" rtlCol="0">
            <a:spAutoFit/>
          </a:bodyPr>
          <a:lstStyle/>
          <a:p>
            <a:r>
              <a:rPr lang="en-BE" sz="2000">
                <a:solidFill>
                  <a:srgbClr val="00B050"/>
                </a:solidFill>
              </a:rPr>
              <a:t>totale participatie</a:t>
            </a:r>
            <a:r>
              <a:rPr lang="en-BE" sz="2000">
                <a:solidFill>
                  <a:srgbClr val="FF0000"/>
                </a:solidFill>
              </a:rPr>
              <a:t> </a:t>
            </a:r>
            <a:r>
              <a:rPr lang="en-BE" sz="2000"/>
              <a:t>= een verkoopsartikel moet tenminste een meubelstuk of een ensemble zijn</a:t>
            </a:r>
            <a:endParaRPr lang="fr-BE" sz="2000">
              <a:solidFill>
                <a:srgbClr val="FF0000"/>
              </a:solidFill>
            </a:endParaRPr>
          </a:p>
        </p:txBody>
      </p:sp>
      <p:sp>
        <p:nvSpPr>
          <p:cNvPr id="3" name="Footer Placeholder 2">
            <a:extLst>
              <a:ext uri="{FF2B5EF4-FFF2-40B4-BE49-F238E27FC236}">
                <a16:creationId xmlns:a16="http://schemas.microsoft.com/office/drawing/2014/main" id="{9EBFA0C3-3578-5240-B3A5-63B6FF310321}"/>
              </a:ext>
            </a:extLst>
          </p:cNvPr>
          <p:cNvSpPr>
            <a:spLocks noGrp="1"/>
          </p:cNvSpPr>
          <p:nvPr>
            <p:ph type="ftr" sz="quarter" idx="11"/>
          </p:nvPr>
        </p:nvSpPr>
        <p:spPr/>
        <p:txBody>
          <a:bodyPr/>
          <a:lstStyle/>
          <a:p>
            <a:r>
              <a:rPr lang="fr-BE"/>
              <a:t>Conceptueel ontwerp - Overerving</a:t>
            </a:r>
          </a:p>
        </p:txBody>
      </p:sp>
      <p:sp>
        <p:nvSpPr>
          <p:cNvPr id="6" name="Slide Number Placeholder 5"/>
          <p:cNvSpPr>
            <a:spLocks noGrp="1"/>
          </p:cNvSpPr>
          <p:nvPr>
            <p:ph type="sldNum" sz="quarter" idx="12"/>
          </p:nvPr>
        </p:nvSpPr>
        <p:spPr/>
        <p:txBody>
          <a:bodyPr/>
          <a:lstStyle/>
          <a:p>
            <a:fld id="{4552FF5A-A0C4-4C40-8618-DBA896236EBF}" type="slidenum">
              <a:rPr lang="fr-BE" smtClean="0"/>
              <a:t>8</a:t>
            </a:fld>
            <a:endParaRPr lang="fr-BE"/>
          </a:p>
        </p:txBody>
      </p:sp>
      <p:cxnSp>
        <p:nvCxnSpPr>
          <p:cNvPr id="28" name="Straight Connector 27"/>
          <p:cNvCxnSpPr/>
          <p:nvPr/>
        </p:nvCxnSpPr>
        <p:spPr>
          <a:xfrm flipH="1" flipV="1">
            <a:off x="6913738" y="2306689"/>
            <a:ext cx="5222" cy="25678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315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1480" y="161563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9" name="Oval 8"/>
          <p:cNvSpPr/>
          <p:nvPr/>
        </p:nvSpPr>
        <p:spPr>
          <a:xfrm>
            <a:off x="2596965" y="915025"/>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60809" y="1183381"/>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12934" y="1182175"/>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60809" y="1457524"/>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29063" y="1237149"/>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898933" y="1670441"/>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04680" y="1392387"/>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699252" y="1777215"/>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40333" y="1615631"/>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50" name="Oval 49"/>
          <p:cNvSpPr/>
          <p:nvPr/>
        </p:nvSpPr>
        <p:spPr>
          <a:xfrm>
            <a:off x="7016781" y="1182175"/>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5" name="Straight Connector 54"/>
          <p:cNvCxnSpPr>
            <a:stCxn id="50" idx="3"/>
            <a:endCxn id="48" idx="0"/>
          </p:cNvCxnSpPr>
          <p:nvPr/>
        </p:nvCxnSpPr>
        <p:spPr>
          <a:xfrm flipH="1">
            <a:off x="6239662" y="1458154"/>
            <a:ext cx="913257" cy="1574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2"/>
            <a:endCxn id="48" idx="3"/>
          </p:cNvCxnSpPr>
          <p:nvPr/>
        </p:nvCxnSpPr>
        <p:spPr>
          <a:xfrm flipH="1">
            <a:off x="6838991" y="1722392"/>
            <a:ext cx="623269" cy="54822"/>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55018" y="5031862"/>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56408" y="5510547"/>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17404" y="5355027"/>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090687" y="5803690"/>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54347" y="5355027"/>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54347" y="5355027"/>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903241" y="5510686"/>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28308" y="3907998"/>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2516870" y="4293700"/>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1"/>
            <a:endCxn id="84" idx="7"/>
          </p:cNvCxnSpPr>
          <p:nvPr/>
        </p:nvCxnSpPr>
        <p:spPr>
          <a:xfrm flipH="1">
            <a:off x="3598975" y="4069581"/>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75811" y="1955938"/>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38991" y="1777214"/>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312161" y="4240967"/>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26966" y="4069581"/>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17140" y="4448055"/>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486097" y="424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496208" y="478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54347" y="423586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64771" y="4783981"/>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10670" y="4775525"/>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19894" y="4175921"/>
            <a:ext cx="308098" cy="323165"/>
          </a:xfrm>
          <a:prstGeom prst="rect">
            <a:avLst/>
          </a:prstGeom>
          <a:noFill/>
        </p:spPr>
        <p:txBody>
          <a:bodyPr wrap="none" rtlCol="0">
            <a:spAutoFit/>
          </a:bodyPr>
          <a:lstStyle/>
          <a:p>
            <a:r>
              <a:rPr lang="en-BE" sz="1500"/>
              <a:t>N</a:t>
            </a:r>
            <a:endParaRPr lang="fr-BE" sz="1500"/>
          </a:p>
        </p:txBody>
      </p:sp>
      <p:sp>
        <p:nvSpPr>
          <p:cNvPr id="132" name="TextBox 131"/>
          <p:cNvSpPr txBox="1"/>
          <p:nvPr/>
        </p:nvSpPr>
        <p:spPr>
          <a:xfrm>
            <a:off x="3098127" y="1743667"/>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59409" y="1766318"/>
            <a:ext cx="349776" cy="323165"/>
          </a:xfrm>
          <a:prstGeom prst="rect">
            <a:avLst/>
          </a:prstGeom>
          <a:noFill/>
        </p:spPr>
        <p:txBody>
          <a:bodyPr wrap="none" rtlCol="0">
            <a:spAutoFit/>
          </a:bodyPr>
          <a:lstStyle/>
          <a:p>
            <a:r>
              <a:rPr lang="en-BE" sz="1500"/>
              <a:t>M</a:t>
            </a:r>
            <a:endParaRPr lang="fr-BE" sz="1500"/>
          </a:p>
        </p:txBody>
      </p:sp>
      <p:sp>
        <p:nvSpPr>
          <p:cNvPr id="152" name="Oval 151"/>
          <p:cNvSpPr/>
          <p:nvPr/>
        </p:nvSpPr>
        <p:spPr>
          <a:xfrm>
            <a:off x="4482928" y="774613"/>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5"/>
            <a:endCxn id="48" idx="0"/>
          </p:cNvCxnSpPr>
          <p:nvPr/>
        </p:nvCxnSpPr>
        <p:spPr>
          <a:xfrm>
            <a:off x="5754464" y="1028758"/>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49685" y="160012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60138" y="1777215"/>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31723" y="174814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88" name="Oval 187"/>
          <p:cNvSpPr/>
          <p:nvPr/>
        </p:nvSpPr>
        <p:spPr>
          <a:xfrm>
            <a:off x="4123693" y="1995608"/>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H="1" flipV="1">
            <a:off x="4457157" y="1962718"/>
            <a:ext cx="185867" cy="32890"/>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005AE880-E734-7A4D-946C-5EDBF7071537}"/>
              </a:ext>
            </a:extLst>
          </p:cNvPr>
          <p:cNvSpPr>
            <a:spLocks noGrp="1"/>
          </p:cNvSpPr>
          <p:nvPr>
            <p:ph type="ftr" sz="quarter" idx="11"/>
          </p:nvPr>
        </p:nvSpPr>
        <p:spPr/>
        <p:txBody>
          <a:bodyPr/>
          <a:lstStyle/>
          <a:p>
            <a:r>
              <a:rPr lang="fr-BE"/>
              <a:t>Conceptueel ontwerp - Overerving</a:t>
            </a:r>
          </a:p>
        </p:txBody>
      </p:sp>
      <p:sp>
        <p:nvSpPr>
          <p:cNvPr id="7" name="Slide Number Placeholder 6"/>
          <p:cNvSpPr>
            <a:spLocks noGrp="1"/>
          </p:cNvSpPr>
          <p:nvPr>
            <p:ph type="sldNum" sz="quarter" idx="12"/>
          </p:nvPr>
        </p:nvSpPr>
        <p:spPr/>
        <p:txBody>
          <a:bodyPr/>
          <a:lstStyle/>
          <a:p>
            <a:fld id="{4552FF5A-A0C4-4C40-8618-DBA896236EBF}" type="slidenum">
              <a:rPr lang="fr-BE" smtClean="0"/>
              <a:t>9</a:t>
            </a:fld>
            <a:endParaRPr lang="fr-BE"/>
          </a:p>
        </p:txBody>
      </p:sp>
      <p:cxnSp>
        <p:nvCxnSpPr>
          <p:cNvPr id="139" name="Straight Connector 138"/>
          <p:cNvCxnSpPr/>
          <p:nvPr/>
        </p:nvCxnSpPr>
        <p:spPr>
          <a:xfrm>
            <a:off x="4634489" y="180079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811257" y="2719961"/>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81" name="Oval 80"/>
          <p:cNvSpPr/>
          <p:nvPr/>
        </p:nvSpPr>
        <p:spPr>
          <a:xfrm>
            <a:off x="4438185" y="2342802"/>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82" name="Straight Connector 81"/>
          <p:cNvCxnSpPr>
            <a:stCxn id="4" idx="2"/>
            <a:endCxn id="81" idx="1"/>
          </p:cNvCxnSpPr>
          <p:nvPr/>
        </p:nvCxnSpPr>
        <p:spPr>
          <a:xfrm>
            <a:off x="2560809" y="1938797"/>
            <a:ext cx="1903576" cy="42933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81" idx="7"/>
            <a:endCxn id="48" idx="2"/>
          </p:cNvCxnSpPr>
          <p:nvPr/>
        </p:nvCxnSpPr>
        <p:spPr>
          <a:xfrm flipV="1">
            <a:off x="4590890" y="1938796"/>
            <a:ext cx="1648772" cy="429333"/>
          </a:xfrm>
          <a:prstGeom prst="line">
            <a:avLst/>
          </a:prstGeom>
        </p:spPr>
        <p:style>
          <a:lnRef idx="1">
            <a:schemeClr val="dk1"/>
          </a:lnRef>
          <a:fillRef idx="0">
            <a:schemeClr val="dk1"/>
          </a:fillRef>
          <a:effectRef idx="0">
            <a:schemeClr val="dk1"/>
          </a:effectRef>
          <a:fontRef idx="minor">
            <a:schemeClr val="tx1"/>
          </a:fontRef>
        </p:style>
      </p:cxnSp>
      <p:sp>
        <p:nvSpPr>
          <p:cNvPr id="97" name="Diamond 96"/>
          <p:cNvSpPr/>
          <p:nvPr/>
        </p:nvSpPr>
        <p:spPr>
          <a:xfrm>
            <a:off x="4317140" y="3256862"/>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0" name="Straight Connector 99"/>
          <p:cNvCxnSpPr>
            <a:stCxn id="97" idx="0"/>
            <a:endCxn id="80" idx="2"/>
          </p:cNvCxnSpPr>
          <p:nvPr/>
        </p:nvCxnSpPr>
        <p:spPr>
          <a:xfrm flipV="1">
            <a:off x="4524612" y="3043126"/>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4552633" y="3602071"/>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V="1">
            <a:off x="4488903" y="3596525"/>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4497846" y="2988411"/>
            <a:ext cx="349776" cy="323165"/>
          </a:xfrm>
          <a:prstGeom prst="rect">
            <a:avLst/>
          </a:prstGeom>
          <a:noFill/>
        </p:spPr>
        <p:txBody>
          <a:bodyPr wrap="none" rtlCol="0">
            <a:spAutoFit/>
          </a:bodyPr>
          <a:lstStyle/>
          <a:p>
            <a:r>
              <a:rPr lang="en-BE" sz="1500"/>
              <a:t>M</a:t>
            </a:r>
            <a:endParaRPr lang="fr-BE" sz="1500"/>
          </a:p>
        </p:txBody>
      </p:sp>
      <p:sp>
        <p:nvSpPr>
          <p:cNvPr id="117" name="TextBox 116"/>
          <p:cNvSpPr txBox="1"/>
          <p:nvPr/>
        </p:nvSpPr>
        <p:spPr>
          <a:xfrm>
            <a:off x="4519894" y="3591424"/>
            <a:ext cx="308098" cy="323165"/>
          </a:xfrm>
          <a:prstGeom prst="rect">
            <a:avLst/>
          </a:prstGeom>
          <a:noFill/>
          <a:ln>
            <a:noFill/>
          </a:ln>
        </p:spPr>
        <p:txBody>
          <a:bodyPr wrap="none" rtlCol="0">
            <a:spAutoFit/>
          </a:bodyPr>
          <a:lstStyle/>
          <a:p>
            <a:r>
              <a:rPr lang="en-BE" sz="1500"/>
              <a:t>N</a:t>
            </a:r>
            <a:endParaRPr lang="fr-BE" sz="1500"/>
          </a:p>
        </p:txBody>
      </p:sp>
      <p:sp>
        <p:nvSpPr>
          <p:cNvPr id="118" name="Oval 117"/>
          <p:cNvSpPr/>
          <p:nvPr/>
        </p:nvSpPr>
        <p:spPr>
          <a:xfrm>
            <a:off x="5004653" y="3276220"/>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20" name="Straight Connector 119"/>
          <p:cNvCxnSpPr>
            <a:stCxn id="118" idx="2"/>
            <a:endCxn id="97" idx="3"/>
          </p:cNvCxnSpPr>
          <p:nvPr/>
        </p:nvCxnSpPr>
        <p:spPr>
          <a:xfrm flipH="1">
            <a:off x="4732084" y="3410398"/>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361726" y="3185705"/>
            <a:ext cx="3140170" cy="830997"/>
          </a:xfrm>
          <a:prstGeom prst="rect">
            <a:avLst/>
          </a:prstGeom>
          <a:solidFill>
            <a:schemeClr val="bg1"/>
          </a:solidFill>
        </p:spPr>
        <p:txBody>
          <a:bodyPr wrap="square" rtlCol="0">
            <a:spAutoFit/>
          </a:bodyPr>
          <a:lstStyle/>
          <a:p>
            <a:r>
              <a:rPr lang="fr-BE" sz="1600">
                <a:solidFill>
                  <a:srgbClr val="FF0000"/>
                </a:solidFill>
              </a:rPr>
              <a:t>E</a:t>
            </a:r>
            <a:r>
              <a:rPr lang="en-BE" sz="1600">
                <a:solidFill>
                  <a:srgbClr val="FF0000"/>
                </a:solidFill>
              </a:rPr>
              <a:t>en verkoopsartikel moet ofwel een meubelstuk of een ensemble zijn, maar niet beiden</a:t>
            </a:r>
            <a:endParaRPr lang="fr-BE" sz="1600">
              <a:solidFill>
                <a:srgbClr val="FF0000"/>
              </a:solidFill>
            </a:endParaRPr>
          </a:p>
        </p:txBody>
      </p:sp>
      <p:sp>
        <p:nvSpPr>
          <p:cNvPr id="124" name="Arc 123"/>
          <p:cNvSpPr/>
          <p:nvPr/>
        </p:nvSpPr>
        <p:spPr>
          <a:xfrm rot="11784552">
            <a:off x="3673566" y="2125026"/>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25" name="Arc 124"/>
          <p:cNvSpPr/>
          <p:nvPr/>
        </p:nvSpPr>
        <p:spPr>
          <a:xfrm rot="20591121">
            <a:off x="5140030" y="2114511"/>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2" name="Rectangle 1"/>
          <p:cNvSpPr/>
          <p:nvPr/>
        </p:nvSpPr>
        <p:spPr>
          <a:xfrm>
            <a:off x="4443898" y="2285883"/>
            <a:ext cx="155306" cy="292388"/>
          </a:xfrm>
          <a:prstGeom prst="rect">
            <a:avLst/>
          </a:prstGeom>
        </p:spPr>
        <p:txBody>
          <a:bodyPr wrap="square">
            <a:spAutoFit/>
          </a:bodyPr>
          <a:lstStyle/>
          <a:p>
            <a:pPr algn="ctr"/>
            <a:r>
              <a:rPr lang="en-BE" sz="1300">
                <a:solidFill>
                  <a:srgbClr val="FF0000"/>
                </a:solidFill>
              </a:rPr>
              <a:t>d</a:t>
            </a:r>
            <a:endParaRPr lang="fr-BE" sz="1300">
              <a:solidFill>
                <a:srgbClr val="FF0000"/>
              </a:solidFill>
            </a:endParaRPr>
          </a:p>
        </p:txBody>
      </p:sp>
      <p:cxnSp>
        <p:nvCxnSpPr>
          <p:cNvPr id="76" name="Straight Connector 75"/>
          <p:cNvCxnSpPr/>
          <p:nvPr/>
        </p:nvCxnSpPr>
        <p:spPr>
          <a:xfrm flipV="1">
            <a:off x="4579151" y="2496326"/>
            <a:ext cx="807" cy="22820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V="1">
            <a:off x="4476756" y="2496326"/>
            <a:ext cx="807" cy="22820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sp>
        <p:nvSpPr>
          <p:cNvPr id="72" name="Oval 71"/>
          <p:cNvSpPr/>
          <p:nvPr/>
        </p:nvSpPr>
        <p:spPr>
          <a:xfrm>
            <a:off x="2467529" y="2472848"/>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75" name="Straight Connector 74"/>
          <p:cNvCxnSpPr>
            <a:endCxn id="72" idx="4"/>
          </p:cNvCxnSpPr>
          <p:nvPr/>
        </p:nvCxnSpPr>
        <p:spPr>
          <a:xfrm flipH="1" flipV="1">
            <a:off x="3094878" y="2761728"/>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597181" y="2923741"/>
            <a:ext cx="2465141" cy="1938992"/>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meubelstuk.prijs &gt;= 0, ensemble.prijsfactor &gt;= 0, aantal &gt; 0</a:t>
            </a:r>
          </a:p>
          <a:p>
            <a:pPr marL="214313" indent="-214313">
              <a:buFont typeface="Arial" panose="020B0604020202020204" pitchFamily="34" charset="0"/>
              <a:buChar char="•"/>
            </a:pPr>
            <a:r>
              <a:rPr lang="en-BE" sz="1500" dirty="0"/>
              <a:t>ensemble.totaalprijs = som(prijzen meubelstukken in ensemble) * prijsfactor</a:t>
            </a:r>
          </a:p>
        </p:txBody>
      </p:sp>
    </p:spTree>
    <p:extLst>
      <p:ext uri="{BB962C8B-B14F-4D97-AF65-F5344CB8AC3E}">
        <p14:creationId xmlns:p14="http://schemas.microsoft.com/office/powerpoint/2010/main" val="892597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748A65-1EA7-47AF-898A-9375426270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C3D35A-A2D8-4C5A-B8B0-85E7FDBD6917}">
  <ds:schemaRefs>
    <ds:schemaRef ds:uri="http://purl.org/dc/terms/"/>
    <ds:schemaRef ds:uri="http://schemas.openxmlformats.org/package/2006/metadata/core-properties"/>
    <ds:schemaRef ds:uri="http://purl.org/dc/dcmitype/"/>
    <ds:schemaRef ds:uri="http://schemas.microsoft.com/office/2006/documentManagement/types"/>
    <ds:schemaRef ds:uri="60716130-fab4-45d0-8770-d3d3d338b0bc"/>
    <ds:schemaRef ds:uri="http://purl.org/dc/elements/1.1/"/>
    <ds:schemaRef ds:uri="http://www.w3.org/XML/1998/namespace"/>
    <ds:schemaRef ds:uri="http://schemas.microsoft.com/office/infopath/2007/PartnerControls"/>
    <ds:schemaRef ds:uri="c02701aa-0eb7-4c6e-8685-abb5fa9cf9cd"/>
    <ds:schemaRef ds:uri="http://schemas.microsoft.com/office/2006/metadata/properties"/>
  </ds:schemaRefs>
</ds:datastoreItem>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917</TotalTime>
  <Words>711</Words>
  <Application>Microsoft Office PowerPoint</Application>
  <PresentationFormat>On-screen Show (4:3)</PresentationFormat>
  <Paragraphs>178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Databanken</vt:lpstr>
      <vt:lpstr>Probleemstelling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134</cp:revision>
  <cp:lastPrinted>2023-12-31T14:45:40Z</cp:lastPrinted>
  <dcterms:created xsi:type="dcterms:W3CDTF">2019-08-19T14:14:21Z</dcterms:created>
  <dcterms:modified xsi:type="dcterms:W3CDTF">2023-12-31T14:45:44Z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