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8152" autoAdjust="0"/>
  </p:normalViewPr>
  <p:slideViewPr>
    <p:cSldViewPr snapToGrid="0">
      <p:cViewPr varScale="1">
        <p:scale>
          <a:sx n="69" d="100"/>
          <a:sy n="69" d="100"/>
        </p:scale>
        <p:origin x="162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In</a:t>
            </a:r>
            <a:r>
              <a:rPr lang="fr-BE" baseline="0" dirty="0"/>
              <a:t> de les </a:t>
            </a:r>
            <a:r>
              <a:rPr lang="fr-BE" baseline="0" dirty="0" err="1"/>
              <a:t>conceptueel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werd</a:t>
            </a:r>
            <a:r>
              <a:rPr lang="fr-BE" baseline="0" dirty="0"/>
              <a:t> al het concept van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sleutelattribuut</a:t>
            </a:r>
            <a:r>
              <a:rPr lang="fr-BE" baseline="0" dirty="0"/>
              <a:t> </a:t>
            </a:r>
            <a:r>
              <a:rPr lang="fr-BE" baseline="0" dirty="0" err="1"/>
              <a:t>geïntroduceerd</a:t>
            </a:r>
            <a:r>
              <a:rPr lang="fr-BE" baseline="0" dirty="0"/>
              <a:t> om op die manier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entiteit</a:t>
            </a:r>
            <a:r>
              <a:rPr lang="fr-BE" baseline="0" dirty="0"/>
              <a:t> </a:t>
            </a:r>
            <a:r>
              <a:rPr lang="fr-BE" baseline="0" dirty="0" err="1"/>
              <a:t>uniek</a:t>
            </a:r>
            <a:r>
              <a:rPr lang="fr-BE" baseline="0" dirty="0"/>
              <a:t> te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identificeren</a:t>
            </a:r>
            <a:r>
              <a:rPr lang="fr-BE" baseline="0" dirty="0"/>
              <a:t> </a:t>
            </a:r>
            <a:r>
              <a:rPr lang="fr-BE" baseline="0" dirty="0" err="1"/>
              <a:t>binnen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/>
              <a:t>entiteittype</a:t>
            </a:r>
            <a:r>
              <a:rPr lang="fr-BE" baseline="0" dirty="0"/>
              <a:t>. Dit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inderdaad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essentieel</a:t>
            </a:r>
            <a:r>
              <a:rPr lang="fr-BE" baseline="0" dirty="0"/>
              <a:t> concept om op </a:t>
            </a:r>
            <a:r>
              <a:rPr lang="fr-BE" baseline="0" dirty="0" err="1"/>
              <a:t>een</a:t>
            </a:r>
            <a:r>
              <a:rPr lang="fr-BE" baseline="0" dirty="0"/>
              <a:t> correcte manier met </a:t>
            </a:r>
            <a:r>
              <a:rPr lang="fr-BE" baseline="0" dirty="0" err="1"/>
              <a:t>relationele</a:t>
            </a:r>
            <a:r>
              <a:rPr lang="fr-BE" baseline="0" dirty="0"/>
              <a:t> </a:t>
            </a:r>
            <a:r>
              <a:rPr lang="fr-BE" baseline="0" dirty="0" err="1"/>
              <a:t>databanken</a:t>
            </a:r>
            <a:r>
              <a:rPr lang="fr-BE" baseline="0" dirty="0"/>
              <a:t> te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werken</a:t>
            </a:r>
            <a:r>
              <a:rPr lang="fr-BE" baseline="0" dirty="0"/>
              <a:t>. </a:t>
            </a:r>
          </a:p>
          <a:p>
            <a:endParaRPr lang="fr-BE" baseline="0" dirty="0"/>
          </a:p>
          <a:p>
            <a:r>
              <a:rPr lang="fr-BE" baseline="0" dirty="0" err="1"/>
              <a:t>Neem</a:t>
            </a:r>
            <a:r>
              <a:rPr lang="fr-BE" baseline="0" dirty="0"/>
              <a:t> </a:t>
            </a:r>
            <a:r>
              <a:rPr lang="fr-BE" baseline="0" dirty="0" err="1"/>
              <a:t>bijvoorbeeld</a:t>
            </a:r>
            <a:r>
              <a:rPr lang="fr-BE" baseline="0" dirty="0"/>
              <a:t> </a:t>
            </a:r>
            <a:r>
              <a:rPr lang="fr-BE" baseline="0" dirty="0" err="1"/>
              <a:t>bovenstaand</a:t>
            </a:r>
            <a:r>
              <a:rPr lang="fr-BE" baseline="0" dirty="0"/>
              <a:t> </a:t>
            </a:r>
            <a:r>
              <a:rPr lang="fr-BE" baseline="0" dirty="0" err="1"/>
              <a:t>voorbeeld</a:t>
            </a:r>
            <a:r>
              <a:rPr lang="fr-BE" baseline="0" dirty="0"/>
              <a:t> </a:t>
            </a:r>
            <a:r>
              <a:rPr lang="fr-BE" baseline="0" dirty="0" err="1"/>
              <a:t>waarbij</a:t>
            </a:r>
            <a:r>
              <a:rPr lang="fr-BE" baseline="0" dirty="0"/>
              <a:t> de </a:t>
            </a:r>
            <a:r>
              <a:rPr lang="fr-BE" baseline="0" dirty="0" err="1"/>
              <a:t>activiteiten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opgeslagen</a:t>
            </a:r>
            <a:r>
              <a:rPr lang="fr-BE" baseline="0" dirty="0"/>
              <a:t>. </a:t>
            </a:r>
            <a:r>
              <a:rPr lang="fr-BE" baseline="0" dirty="0" err="1"/>
              <a:t>Alleen</a:t>
            </a:r>
            <a:r>
              <a:rPr lang="fr-BE" baseline="0" dirty="0"/>
              <a:t> de </a:t>
            </a:r>
            <a:r>
              <a:rPr lang="fr-BE" baseline="0" dirty="0" err="1"/>
              <a:t>kostprijs</a:t>
            </a:r>
            <a:r>
              <a:rPr lang="fr-BE" baseline="0" dirty="0"/>
              <a:t> en het </a:t>
            </a:r>
            <a:r>
              <a:rPr lang="fr-BE" baseline="0" dirty="0" err="1"/>
              <a:t>tijdstip</a:t>
            </a:r>
            <a:r>
              <a:rPr lang="fr-BE" baseline="0" dirty="0"/>
              <a:t> van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activiteit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hierbij</a:t>
            </a:r>
            <a:r>
              <a:rPr lang="fr-BE" baseline="0" dirty="0"/>
              <a:t> </a:t>
            </a:r>
            <a:r>
              <a:rPr lang="fr-BE" baseline="0" dirty="0" err="1"/>
              <a:t>opgeslagen</a:t>
            </a:r>
            <a:r>
              <a:rPr lang="fr-BE" baseline="0" dirty="0"/>
              <a:t>, </a:t>
            </a:r>
            <a:r>
              <a:rPr lang="fr-BE" baseline="0" dirty="0" err="1"/>
              <a:t>m.a.w</a:t>
            </a:r>
            <a:r>
              <a:rPr lang="fr-BE" baseline="0" dirty="0"/>
              <a:t>. niet het </a:t>
            </a:r>
            <a:r>
              <a:rPr lang="fr-BE" baseline="0" dirty="0" err="1"/>
              <a:t>activiteit</a:t>
            </a:r>
            <a:r>
              <a:rPr lang="en-BE" baseline="0" dirty="0"/>
              <a:t>ID</a:t>
            </a:r>
            <a:r>
              <a:rPr lang="fr-BE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5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/>
              <a:t>Er </a:t>
            </a:r>
            <a:r>
              <a:rPr lang="fr-BE" baseline="0" dirty="0" err="1"/>
              <a:t>wordt</a:t>
            </a:r>
            <a:r>
              <a:rPr lang="fr-BE" baseline="0" dirty="0"/>
              <a:t> nu </a:t>
            </a:r>
            <a:r>
              <a:rPr lang="fr-BE" baseline="0" dirty="0" err="1"/>
              <a:t>echter</a:t>
            </a:r>
            <a:r>
              <a:rPr lang="fr-BE" baseline="0" dirty="0"/>
              <a:t> </a:t>
            </a:r>
            <a:r>
              <a:rPr lang="fr-BE" baseline="0" dirty="0" err="1"/>
              <a:t>opnieuw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activiteit</a:t>
            </a:r>
            <a:r>
              <a:rPr lang="fr-BE" baseline="0" dirty="0"/>
              <a:t> </a:t>
            </a:r>
            <a:r>
              <a:rPr lang="fr-BE" baseline="0" dirty="0" err="1"/>
              <a:t>toegevoegd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</a:t>
            </a:r>
            <a:r>
              <a:rPr lang="fr-BE" baseline="0" dirty="0" err="1"/>
              <a:t>tabel</a:t>
            </a:r>
            <a:r>
              <a:rPr lang="fr-BE" baseline="0" dirty="0"/>
              <a:t>, met exact </a:t>
            </a:r>
            <a:r>
              <a:rPr lang="fr-BE" baseline="0" dirty="0" err="1"/>
              <a:t>dezelfde</a:t>
            </a:r>
            <a:r>
              <a:rPr lang="fr-BE" baseline="0" dirty="0"/>
              <a:t> </a:t>
            </a:r>
            <a:r>
              <a:rPr lang="fr-BE" baseline="0" dirty="0" err="1"/>
              <a:t>kostprijs</a:t>
            </a:r>
            <a:r>
              <a:rPr lang="fr-BE" baseline="0" dirty="0"/>
              <a:t> en </a:t>
            </a:r>
            <a:r>
              <a:rPr lang="fr-BE" baseline="0" dirty="0" err="1"/>
              <a:t>tijdstip</a:t>
            </a:r>
            <a:r>
              <a:rPr lang="fr-BE" baseline="0" dirty="0"/>
              <a:t> </a:t>
            </a:r>
            <a:r>
              <a:rPr lang="fr-BE" baseline="0" dirty="0" err="1"/>
              <a:t>als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andere</a:t>
            </a:r>
            <a:r>
              <a:rPr lang="fr-BE" baseline="0" dirty="0"/>
              <a:t> </a:t>
            </a:r>
            <a:r>
              <a:rPr lang="fr-BE" baseline="0" dirty="0" err="1"/>
              <a:t>activiteit</a:t>
            </a:r>
            <a:r>
              <a:rPr lang="fr-BE" baseline="0" dirty="0"/>
              <a:t> die al in de </a:t>
            </a:r>
            <a:r>
              <a:rPr lang="fr-BE" baseline="0" dirty="0" err="1"/>
              <a:t>databank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opgeslagen</a:t>
            </a:r>
            <a:r>
              <a:rPr lang="fr-BE" baseline="0" dirty="0"/>
              <a:t>. </a:t>
            </a:r>
            <a:r>
              <a:rPr lang="fr-BE" baseline="0" dirty="0" err="1"/>
              <a:t>Daardoor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 het </a:t>
            </a:r>
            <a:r>
              <a:rPr lang="en-BE" baseline="0" dirty="0"/>
              <a:t>nu </a:t>
            </a:r>
            <a:r>
              <a:rPr lang="fr-BE" baseline="0" dirty="0" err="1"/>
              <a:t>onmogelijk</a:t>
            </a:r>
            <a:r>
              <a:rPr lang="fr-BE" baseline="0" dirty="0"/>
              <a:t> om </a:t>
            </a:r>
            <a:r>
              <a:rPr lang="fr-BE" baseline="0" dirty="0" err="1"/>
              <a:t>activiteiten</a:t>
            </a:r>
            <a:r>
              <a:rPr lang="fr-BE" baseline="0" dirty="0"/>
              <a:t> </a:t>
            </a:r>
            <a:r>
              <a:rPr lang="fr-BE" baseline="0" dirty="0" err="1"/>
              <a:t>nog</a:t>
            </a:r>
            <a:r>
              <a:rPr lang="fr-BE" baseline="0" dirty="0"/>
              <a:t> </a:t>
            </a:r>
            <a:r>
              <a:rPr lang="fr-BE" baseline="0" dirty="0" err="1"/>
              <a:t>uniek</a:t>
            </a:r>
            <a:r>
              <a:rPr lang="fr-BE" baseline="0" dirty="0"/>
              <a:t> te </a:t>
            </a:r>
            <a:r>
              <a:rPr lang="fr-BE" baseline="0" dirty="0" err="1"/>
              <a:t>identificeren</a:t>
            </a:r>
            <a:r>
              <a:rPr lang="fr-BE" baseline="0" dirty="0"/>
              <a:t>. </a:t>
            </a:r>
            <a:r>
              <a:rPr lang="fr-BE" baseline="0" dirty="0" err="1"/>
              <a:t>Welke</a:t>
            </a:r>
            <a:r>
              <a:rPr lang="fr-BE" baseline="0" dirty="0"/>
              <a:t> </a:t>
            </a:r>
            <a:r>
              <a:rPr lang="fr-BE" baseline="0" dirty="0" err="1"/>
              <a:t>rij</a:t>
            </a:r>
            <a:r>
              <a:rPr lang="fr-BE" baseline="0" dirty="0"/>
              <a:t> </a:t>
            </a:r>
            <a:r>
              <a:rPr lang="fr-BE" baseline="0" dirty="0" err="1"/>
              <a:t>stelt</a:t>
            </a:r>
            <a:r>
              <a:rPr lang="fr-BE" baseline="0" dirty="0"/>
              <a:t> </a:t>
            </a:r>
            <a:r>
              <a:rPr lang="fr-BE" baseline="0" dirty="0" err="1"/>
              <a:t>welke</a:t>
            </a:r>
            <a:r>
              <a:rPr lang="fr-BE" baseline="0" dirty="0"/>
              <a:t> </a:t>
            </a:r>
            <a:r>
              <a:rPr lang="fr-BE" baseline="0" dirty="0" err="1"/>
              <a:t>activiteit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7405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12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err="1"/>
              <a:t>Daarom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essentieel</a:t>
            </a:r>
            <a:r>
              <a:rPr lang="fr-BE" baseline="0" dirty="0"/>
              <a:t> om </a:t>
            </a:r>
            <a:r>
              <a:rPr lang="fr-BE" baseline="0" dirty="0" err="1"/>
              <a:t>bij</a:t>
            </a:r>
            <a:r>
              <a:rPr lang="fr-BE" baseline="0" dirty="0"/>
              <a:t> </a:t>
            </a:r>
            <a:r>
              <a:rPr lang="fr-BE" baseline="0" dirty="0" err="1"/>
              <a:t>iedere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 te </a:t>
            </a:r>
            <a:r>
              <a:rPr lang="fr-BE" baseline="0" dirty="0" err="1"/>
              <a:t>zorgen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unieke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. Dit kan </a:t>
            </a:r>
            <a:r>
              <a:rPr lang="fr-BE" baseline="0" dirty="0" err="1"/>
              <a:t>zowel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natuurlijke</a:t>
            </a:r>
            <a:r>
              <a:rPr lang="fr-BE" baseline="0" dirty="0"/>
              <a:t> </a:t>
            </a:r>
            <a:r>
              <a:rPr lang="fr-BE" baseline="0" dirty="0" err="1"/>
              <a:t>als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surrogaatsleutel</a:t>
            </a:r>
            <a:r>
              <a:rPr lang="fr-BE" baseline="0" dirty="0"/>
              <a:t> </a:t>
            </a:r>
            <a:r>
              <a:rPr lang="fr-BE" baseline="0" dirty="0" err="1"/>
              <a:t>zijn</a:t>
            </a:r>
            <a:r>
              <a:rPr lang="fr-BE" baseline="0" dirty="0"/>
              <a:t>, </a:t>
            </a:r>
            <a:r>
              <a:rPr lang="fr-BE" baseline="0" dirty="0" err="1"/>
              <a:t>zoals</a:t>
            </a:r>
            <a:r>
              <a:rPr lang="fr-BE" baseline="0" dirty="0"/>
              <a:t> </a:t>
            </a:r>
            <a:r>
              <a:rPr lang="fr-BE" baseline="0" dirty="0" err="1"/>
              <a:t>eerder</a:t>
            </a:r>
            <a:r>
              <a:rPr lang="fr-BE" baseline="0" dirty="0"/>
              <a:t> </a:t>
            </a:r>
            <a:r>
              <a:rPr lang="fr-BE" baseline="0" dirty="0" err="1"/>
              <a:t>gezien</a:t>
            </a:r>
            <a:r>
              <a:rPr lang="fr-BE" baseline="0" dirty="0"/>
              <a:t> in de les </a:t>
            </a:r>
            <a:r>
              <a:rPr lang="en-BE" baseline="0" dirty="0"/>
              <a:t>conceptueel ontwerp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In het </a:t>
            </a:r>
            <a:r>
              <a:rPr lang="fr-BE" baseline="0" dirty="0" err="1"/>
              <a:t>relationeel</a:t>
            </a:r>
            <a:r>
              <a:rPr lang="fr-BE" baseline="0" dirty="0"/>
              <a:t> model </a:t>
            </a:r>
            <a:r>
              <a:rPr lang="fr-BE" baseline="0" dirty="0" err="1"/>
              <a:t>komt</a:t>
            </a:r>
            <a:r>
              <a:rPr lang="fr-BE" baseline="0" dirty="0"/>
              <a:t> dit </a:t>
            </a:r>
            <a:r>
              <a:rPr lang="fr-BE" baseline="0" dirty="0" err="1"/>
              <a:t>erop</a:t>
            </a:r>
            <a:r>
              <a:rPr lang="fr-BE" baseline="0" dirty="0"/>
              <a:t> </a:t>
            </a:r>
            <a:r>
              <a:rPr lang="fr-BE" baseline="0" dirty="0" err="1"/>
              <a:t>neer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iedere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primaire </a:t>
            </a:r>
            <a:r>
              <a:rPr lang="fr-BE" baseline="0" dirty="0" err="1"/>
              <a:t>sleutel</a:t>
            </a:r>
            <a:r>
              <a:rPr lang="fr-BE" baseline="0" dirty="0"/>
              <a:t> </a:t>
            </a:r>
            <a:r>
              <a:rPr lang="fr-BE" baseline="0" dirty="0" err="1"/>
              <a:t>moet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geïdentificeerd</a:t>
            </a:r>
            <a:r>
              <a:rPr lang="fr-BE" baseline="0" dirty="0"/>
              <a:t>. Dit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verzameling</a:t>
            </a:r>
            <a:r>
              <a:rPr lang="fr-BE" baseline="0" dirty="0"/>
              <a:t> van </a:t>
            </a:r>
            <a:r>
              <a:rPr lang="fr-BE" baseline="0" dirty="0" err="1"/>
              <a:t>attributen</a:t>
            </a:r>
            <a:r>
              <a:rPr lang="fr-BE" baseline="0" dirty="0"/>
              <a:t>, </a:t>
            </a:r>
            <a:r>
              <a:rPr lang="fr-BE" baseline="0" dirty="0" err="1"/>
              <a:t>zodanig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elke</a:t>
            </a:r>
            <a:r>
              <a:rPr lang="fr-BE" baseline="0" dirty="0"/>
              <a:t> </a:t>
            </a:r>
            <a:r>
              <a:rPr lang="fr-BE" baseline="0" dirty="0" err="1"/>
              <a:t>combinatie</a:t>
            </a:r>
            <a:r>
              <a:rPr lang="fr-BE" baseline="0" dirty="0"/>
              <a:t> van </a:t>
            </a:r>
            <a:r>
              <a:rPr lang="fr-BE" baseline="0" dirty="0" err="1"/>
              <a:t>attribuutwaarden</a:t>
            </a:r>
            <a:r>
              <a:rPr lang="fr-BE" baseline="0" dirty="0"/>
              <a:t> </a:t>
            </a:r>
            <a:r>
              <a:rPr lang="fr-BE" baseline="0" dirty="0" err="1"/>
              <a:t>uniek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en-BE" baseline="0" dirty="0"/>
              <a:t>, geen enkel attribuut hierin optioneel is (voor elke entiteit moet de waarde voor de primaire sleutel gekend zijn, er mogen geen NULL-waarden voorkomen onder de primaire sleutel attributen)</a:t>
            </a:r>
            <a:r>
              <a:rPr lang="fr-BE" baseline="0" dirty="0"/>
              <a:t> en </a:t>
            </a:r>
            <a:r>
              <a:rPr lang="fr-BE" baseline="0" dirty="0" err="1"/>
              <a:t>bovendien</a:t>
            </a:r>
            <a:r>
              <a:rPr lang="fr-BE" baseline="0" dirty="0"/>
              <a:t> </a:t>
            </a:r>
            <a:r>
              <a:rPr lang="fr-BE" baseline="0" dirty="0" err="1"/>
              <a:t>elk</a:t>
            </a:r>
            <a:r>
              <a:rPr lang="fr-BE" baseline="0" dirty="0"/>
              <a:t> van de </a:t>
            </a:r>
            <a:r>
              <a:rPr lang="fr-BE" baseline="0" dirty="0" err="1"/>
              <a:t>attributen</a:t>
            </a:r>
            <a:r>
              <a:rPr lang="fr-BE" baseline="0" dirty="0"/>
              <a:t> </a:t>
            </a:r>
            <a:r>
              <a:rPr lang="fr-BE" baseline="0" dirty="0" err="1"/>
              <a:t>noodzakelijk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opdat</a:t>
            </a:r>
            <a:r>
              <a:rPr lang="fr-BE" baseline="0" dirty="0"/>
              <a:t> d</a:t>
            </a:r>
            <a:r>
              <a:rPr lang="en-BE" baseline="0" dirty="0"/>
              <a:t>e uniciteit</a:t>
            </a:r>
            <a:r>
              <a:rPr lang="fr-BE" baseline="0" dirty="0"/>
              <a:t> zou </a:t>
            </a:r>
            <a:r>
              <a:rPr lang="fr-BE" baseline="0" dirty="0" err="1"/>
              <a:t>gelden</a:t>
            </a:r>
            <a:r>
              <a:rPr lang="en-BE" baseline="0" dirty="0"/>
              <a:t> (irreducibiliteit)</a:t>
            </a:r>
            <a:r>
              <a:rPr lang="fr-BE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41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Primaire sleutels van de entiteittypes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086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Merk</a:t>
            </a:r>
            <a:r>
              <a:rPr lang="fr-BE" dirty="0"/>
              <a:t> op:</a:t>
            </a:r>
            <a:r>
              <a:rPr lang="en-BE" baseline="0" dirty="0"/>
              <a:t> per tabel is er exact 1 primaire sleutel nog</a:t>
            </a:r>
            <a:r>
              <a:rPr lang="fr-BE" baseline="0" dirty="0"/>
              <a:t>.</a:t>
            </a:r>
            <a:endParaRPr lang="en-BE" baseline="0" dirty="0"/>
          </a:p>
          <a:p>
            <a:endParaRPr lang="en-BE" baseline="0" dirty="0"/>
          </a:p>
          <a:p>
            <a:r>
              <a:rPr lang="en-BE" baseline="0" dirty="0"/>
              <a:t>Een primaire sleutel kan wel bestaan uit meerdere attributen. </a:t>
            </a:r>
            <a:r>
              <a:rPr lang="en-BE" baseline="0"/>
              <a:t>In dit geval duiden we dit aan met ‘Primaire sleutel: {A, B}’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499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572-5ED5-4512-A8D6-3367D3DA067C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BB89-D755-4DC4-9B0A-B6FA3A6A262C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A660-FF88-4607-88A4-943EAA80BA33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EAB9-B4BE-4229-A829-FF48974510CA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31A-20ED-4CCE-B354-E70E121EF49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CB9B-5E53-43C0-9646-1FE2D2E3668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64D4-D952-4AD5-A57B-99F621BC71F8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011-AB0C-4B6A-888A-C6C2C29C8F1C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6AAE-5E76-420E-B041-88178C1C31BB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F463-22D7-454E-B34D-755B257D143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5B5-FDDF-4933-9133-975B5068DCE3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804-CFDF-45B5-940F-8FF870799713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Logisch ontwerp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 </a:t>
            </a:r>
            <a:r>
              <a:rPr lang="en-US" dirty="0" err="1"/>
              <a:t>Primaire</a:t>
            </a:r>
            <a:r>
              <a:rPr lang="en-US" dirty="0"/>
              <a:t> </a:t>
            </a:r>
            <a:r>
              <a:rPr lang="en-US" dirty="0" err="1"/>
              <a:t>sleutels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555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Waarom zijn sleutelattributen nodig?</a:t>
            </a:r>
            <a:endParaRPr lang="en-US" sz="2800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2123805" y="2692499"/>
          <a:ext cx="4896384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9185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58719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k</a:t>
                      </a:r>
                      <a:r>
                        <a:rPr lang="en-US" dirty="0" err="1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t</a:t>
                      </a:r>
                      <a:r>
                        <a:rPr lang="en-US" dirty="0" err="1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€105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27/10/2019 13:00:00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14/10/2019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9791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Waarom zijn sleutelattributen nodig?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2123805" y="2692499"/>
          <a:ext cx="4896384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9185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58719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k</a:t>
                      </a:r>
                      <a:r>
                        <a:rPr lang="en-US" dirty="0" err="1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t</a:t>
                      </a:r>
                      <a:r>
                        <a:rPr lang="en-US" dirty="0" err="1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€105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14/10/2019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€10</a:t>
                      </a:r>
                      <a:r>
                        <a:rPr lang="en-B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71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2123805" y="2692499"/>
          <a:ext cx="4896384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9185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587199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k</a:t>
                      </a:r>
                      <a:r>
                        <a:rPr lang="en-US" dirty="0" err="1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t</a:t>
                      </a:r>
                      <a:r>
                        <a:rPr lang="en-US" dirty="0" err="1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€105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14/10/2019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€10</a:t>
                      </a:r>
                      <a:r>
                        <a:rPr lang="en-B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Waarom zijn sleutelattributen nodig?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&quot;No&quot; Symbol 1"/>
          <p:cNvSpPr/>
          <p:nvPr/>
        </p:nvSpPr>
        <p:spPr>
          <a:xfrm>
            <a:off x="3194957" y="2812675"/>
            <a:ext cx="2427514" cy="233894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2131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54479" y="713075"/>
            <a:ext cx="7908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>
                <a:solidFill>
                  <a:srgbClr val="00B050"/>
                </a:solidFill>
              </a:rPr>
              <a:t>Primaire sleutel </a:t>
            </a:r>
            <a:r>
              <a:rPr lang="en-BE" sz="2800" dirty="0"/>
              <a:t>= uniek, niet optioneel &amp; irreducibel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271154" y="2064279"/>
            <a:ext cx="2601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/>
        </p:nvGraphicFramePr>
        <p:xfrm>
          <a:off x="1787764" y="2683072"/>
          <a:ext cx="5568466" cy="25201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4539">
                  <a:extLst>
                    <a:ext uri="{9D8B030D-6E8A-4147-A177-3AD203B41FA5}">
                      <a16:colId xmlns:a16="http://schemas.microsoft.com/office/drawing/2014/main" val="3362859865"/>
                    </a:ext>
                  </a:extLst>
                </a:gridCol>
                <a:gridCol w="1097289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686638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5056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activiteitID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k</a:t>
                      </a:r>
                      <a:r>
                        <a:rPr lang="en-US" dirty="0" err="1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/>
                        <a:t>t</a:t>
                      </a:r>
                      <a:r>
                        <a:rPr lang="en-US" dirty="0" err="1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173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€105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8099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14/10/2019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487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€10</a:t>
                      </a:r>
                      <a:r>
                        <a:rPr lang="en-BE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27/10/2019 13:00:00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3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min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max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2459644" y="45675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55420" y="526605"/>
            <a:ext cx="242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Sleutelattributen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596991" y="509216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/>
              <a:t>Primaire sleutel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lidnummer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92" name="Oval 91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8" cy="366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92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92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1809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9230" y="1384391"/>
            <a:ext cx="8632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ESSENTIEEL: exact 1 primaire sleutel per tabel!</a:t>
            </a:r>
          </a:p>
          <a:p>
            <a:endParaRPr lang="nl-BE" dirty="0"/>
          </a:p>
          <a:p>
            <a:r>
              <a:rPr lang="en-BE" sz="2400" b="1" dirty="0"/>
              <a:t>1. </a:t>
            </a:r>
            <a:r>
              <a:rPr lang="nl-BE" sz="2400" b="1" dirty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familienaam:varchar</a:t>
            </a:r>
            <a:r>
              <a:rPr lang="nl-BE" sz="2200" dirty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nummer:</a:t>
            </a:r>
            <a:r>
              <a:rPr lang="en-BE" sz="2200" dirty="0"/>
              <a:t>varchar</a:t>
            </a:r>
            <a:r>
              <a:rPr lang="nl-BE" sz="2200" dirty="0"/>
              <a:t>, postcode:</a:t>
            </a:r>
            <a:r>
              <a:rPr lang="en-BE" sz="2200" dirty="0"/>
              <a:t>varchar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Primaire sleutel: {lidnummer}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Primaire sleutel: {naam}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/>
              <a:t>tijdstip:timestamp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Primaire sleutel: {</a:t>
            </a:r>
            <a:r>
              <a:rPr lang="nl-BE" sz="2000" b="1" dirty="0" err="1">
                <a:solidFill>
                  <a:srgbClr val="00B050"/>
                </a:solidFill>
              </a:rPr>
              <a:t>activiteitID</a:t>
            </a:r>
            <a:r>
              <a:rPr lang="nl-BE" sz="2000" b="1" dirty="0">
                <a:solidFill>
                  <a:srgbClr val="00B050"/>
                </a:solidFill>
              </a:rPr>
              <a:t>}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459644" y="45675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5420" y="526605"/>
            <a:ext cx="242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Sleutelattributen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6991" y="509216"/>
            <a:ext cx="1858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/>
              <a:t>Primaire sleutel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Primaire </a:t>
            </a:r>
            <a:r>
              <a:rPr lang="fr-BE" dirty="0" err="1"/>
              <a:t>sleutels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173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C3D35A-A2D8-4C5A-B8B0-85E7FDBD691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c02701aa-0eb7-4c6e-8685-abb5fa9cf9c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035E79-AE01-45EC-A0D1-F45594B0D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2519</TotalTime>
  <Words>588</Words>
  <Application>Microsoft Office PowerPoint</Application>
  <PresentationFormat>On-screen Show (4:3)</PresentationFormat>
  <Paragraphs>121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1072</cp:revision>
  <cp:lastPrinted>2023-12-31T14:36:29Z</cp:lastPrinted>
  <dcterms:created xsi:type="dcterms:W3CDTF">2019-08-19T14:14:21Z</dcterms:created>
  <dcterms:modified xsi:type="dcterms:W3CDTF">2023-12-31T14:36:39Z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