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6" r:id="rId5"/>
    <p:sldId id="267" r:id="rId6"/>
    <p:sldId id="268" r:id="rId7"/>
    <p:sldId id="269" r:id="rId8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6" d="100"/>
          <a:sy n="76" d="100"/>
        </p:scale>
        <p:origin x="14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één</a:t>
            </a:r>
            <a:r>
              <a:rPr lang="fr-BE" baseline="0" dirty="0"/>
              <a:t>-op-</a:t>
            </a:r>
            <a:r>
              <a:rPr lang="fr-BE" baseline="0" dirty="0" err="1"/>
              <a:t>meerdere</a:t>
            </a:r>
            <a:r>
              <a:rPr lang="fr-BE" baseline="0" dirty="0"/>
              <a:t>-</a:t>
            </a:r>
            <a:r>
              <a:rPr lang="fr-BE" baseline="0" dirty="0" err="1"/>
              <a:t>relatietypes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corresponderende</a:t>
            </a:r>
            <a:r>
              <a:rPr lang="fr-BE" baseline="0" dirty="0"/>
              <a:t> </a:t>
            </a:r>
            <a:r>
              <a:rPr lang="fr-BE" baseline="0" dirty="0" err="1"/>
              <a:t>modellering</a:t>
            </a:r>
            <a:r>
              <a:rPr lang="fr-BE" baseline="0" dirty="0"/>
              <a:t> in het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297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Dit </a:t>
            </a:r>
            <a:r>
              <a:rPr lang="fr-BE" baseline="0" dirty="0" err="1"/>
              <a:t>gebeurt</a:t>
            </a:r>
            <a:r>
              <a:rPr lang="fr-BE" baseline="0" dirty="0"/>
              <a:t> </a:t>
            </a:r>
            <a:r>
              <a:rPr lang="fr-BE" baseline="0" dirty="0" err="1"/>
              <a:t>door</a:t>
            </a:r>
            <a:r>
              <a:rPr lang="fr-BE" baseline="0" dirty="0"/>
              <a:t> </a:t>
            </a:r>
            <a:r>
              <a:rPr lang="fr-BE" baseline="0" dirty="0" err="1"/>
              <a:t>opnieuw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</a:t>
            </a:r>
            <a:r>
              <a:rPr lang="fr-BE" baseline="0" dirty="0" err="1"/>
              <a:t>toe</a:t>
            </a:r>
            <a:r>
              <a:rPr lang="fr-BE" baseline="0" dirty="0"/>
              <a:t> te </a:t>
            </a:r>
            <a:r>
              <a:rPr lang="fr-BE" baseline="0" dirty="0" err="1"/>
              <a:t>voegen</a:t>
            </a:r>
            <a:r>
              <a:rPr lang="fr-BE" baseline="0" dirty="0"/>
              <a:t>. </a:t>
            </a:r>
            <a:r>
              <a:rPr lang="fr-BE" baseline="0" dirty="0" err="1"/>
              <a:t>Alleen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er in dit </a:t>
            </a:r>
            <a:r>
              <a:rPr lang="fr-BE" baseline="0" dirty="0" err="1"/>
              <a:t>geval</a:t>
            </a:r>
            <a:r>
              <a:rPr lang="fr-BE" baseline="0" dirty="0"/>
              <a:t> maar 1 </a:t>
            </a:r>
            <a:r>
              <a:rPr lang="fr-BE" baseline="0" dirty="0" err="1"/>
              <a:t>optie</a:t>
            </a:r>
            <a:r>
              <a:rPr lang="fr-BE" baseline="0" dirty="0"/>
              <a:t>: er kan </a:t>
            </a:r>
            <a:r>
              <a:rPr lang="fr-BE" baseline="0" dirty="0" err="1"/>
              <a:t>enkel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toegevoegd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</a:t>
            </a:r>
            <a:r>
              <a:rPr lang="fr-BE" baseline="0" dirty="0" err="1"/>
              <a:t>tabel</a:t>
            </a:r>
            <a:r>
              <a:rPr lang="fr-BE" baseline="0" dirty="0"/>
              <a:t> die </a:t>
            </a:r>
            <a:r>
              <a:rPr lang="fr-BE" baseline="0" dirty="0" err="1"/>
              <a:t>overeenkomt</a:t>
            </a:r>
            <a:r>
              <a:rPr lang="fr-BE" baseline="0" dirty="0"/>
              <a:t> met het </a:t>
            </a:r>
            <a:r>
              <a:rPr lang="fr-BE" baseline="0" dirty="0" err="1"/>
              <a:t>entiteittype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zich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N-</a:t>
            </a:r>
            <a:r>
              <a:rPr lang="fr-BE" baseline="0" dirty="0" err="1"/>
              <a:t>zijde</a:t>
            </a:r>
            <a:r>
              <a:rPr lang="fr-BE" baseline="0" dirty="0"/>
              <a:t> van het </a:t>
            </a:r>
            <a:r>
              <a:rPr lang="fr-BE" baseline="0" dirty="0" err="1"/>
              <a:t>relatietype</a:t>
            </a:r>
            <a:r>
              <a:rPr lang="fr-BE" baseline="0" dirty="0"/>
              <a:t> </a:t>
            </a:r>
            <a:r>
              <a:rPr lang="fr-BE" baseline="0" dirty="0" err="1"/>
              <a:t>bevindt</a:t>
            </a:r>
            <a:r>
              <a:rPr lang="fr-BE" baseline="0" dirty="0"/>
              <a:t>, en die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de primaire </a:t>
            </a:r>
            <a:r>
              <a:rPr lang="fr-BE" baseline="0" dirty="0" err="1"/>
              <a:t>sleutel</a:t>
            </a:r>
            <a:r>
              <a:rPr lang="fr-BE" baseline="0" dirty="0"/>
              <a:t> van het </a:t>
            </a:r>
            <a:r>
              <a:rPr lang="fr-BE" baseline="0" dirty="0" err="1"/>
              <a:t>entiteittype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1-zijde van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relatietype</a:t>
            </a:r>
            <a:r>
              <a:rPr lang="fr-BE" baseline="0" dirty="0"/>
              <a:t>.</a:t>
            </a:r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00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Merk</a:t>
            </a:r>
            <a:r>
              <a:rPr lang="fr-BE" dirty="0"/>
              <a:t> op </a:t>
            </a:r>
            <a:r>
              <a:rPr lang="fr-BE" dirty="0" err="1"/>
              <a:t>dat</a:t>
            </a:r>
            <a:r>
              <a:rPr lang="fr-BE" dirty="0"/>
              <a:t> in dit </a:t>
            </a:r>
            <a:r>
              <a:rPr lang="fr-BE" dirty="0" err="1"/>
              <a:t>geval</a:t>
            </a:r>
            <a:r>
              <a:rPr lang="fr-BE" dirty="0"/>
              <a:t> </a:t>
            </a:r>
            <a:r>
              <a:rPr lang="fr-BE" dirty="0" err="1"/>
              <a:t>geen</a:t>
            </a:r>
            <a:r>
              <a:rPr lang="fr-BE" dirty="0"/>
              <a:t> UNIEK</a:t>
            </a:r>
            <a:r>
              <a:rPr lang="fr-BE" baseline="0" dirty="0"/>
              <a:t> </a:t>
            </a:r>
            <a:r>
              <a:rPr lang="fr-BE" baseline="0" dirty="0" err="1"/>
              <a:t>voorwaarde</a:t>
            </a:r>
            <a:r>
              <a:rPr lang="fr-BE" baseline="0" dirty="0"/>
              <a:t> </a:t>
            </a:r>
            <a:r>
              <a:rPr lang="fr-BE" baseline="0" dirty="0" err="1"/>
              <a:t>moet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opgelegd</a:t>
            </a:r>
            <a:r>
              <a:rPr lang="fr-BE" baseline="0" dirty="0"/>
              <a:t> op het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GroepID</a:t>
            </a:r>
            <a:r>
              <a:rPr lang="fr-BE" baseline="0" dirty="0"/>
              <a:t>: </a:t>
            </a:r>
            <a:r>
              <a:rPr lang="fr-BE" baseline="0" dirty="0" err="1"/>
              <a:t>aangezien</a:t>
            </a:r>
            <a:r>
              <a:rPr lang="fr-BE" baseline="0" dirty="0"/>
              <a:t> het om </a:t>
            </a:r>
            <a:r>
              <a:rPr lang="fr-BE" baseline="0" dirty="0" err="1"/>
              <a:t>een</a:t>
            </a:r>
            <a:r>
              <a:rPr lang="fr-BE" baseline="0" dirty="0"/>
              <a:t> 1-op-N-relatie</a:t>
            </a:r>
            <a:r>
              <a:rPr lang="en-BE" baseline="0" dirty="0"/>
              <a:t>type</a:t>
            </a:r>
            <a:r>
              <a:rPr lang="fr-BE" baseline="0" dirty="0"/>
              <a:t> </a:t>
            </a:r>
            <a:r>
              <a:rPr lang="fr-BE" baseline="0" dirty="0" err="1"/>
              <a:t>gaat</a:t>
            </a:r>
            <a:r>
              <a:rPr lang="fr-BE" baseline="0" dirty="0"/>
              <a:t>, </a:t>
            </a:r>
            <a:r>
              <a:rPr lang="fr-BE" baseline="0" dirty="0" err="1"/>
              <a:t>mogen</a:t>
            </a:r>
            <a:r>
              <a:rPr lang="fr-BE" baseline="0" dirty="0"/>
              <a:t> </a:t>
            </a:r>
            <a:r>
              <a:rPr lang="fr-BE" baseline="0" dirty="0" err="1"/>
              <a:t>meerdere</a:t>
            </a:r>
            <a:r>
              <a:rPr lang="fr-BE" baseline="0" dirty="0"/>
              <a:t> </a:t>
            </a:r>
            <a:r>
              <a:rPr lang="fr-BE" baseline="0" dirty="0" err="1"/>
              <a:t>leden</a:t>
            </a:r>
            <a:r>
              <a:rPr lang="fr-BE" baseline="0" dirty="0"/>
              <a:t> in de </a:t>
            </a:r>
            <a:r>
              <a:rPr lang="fr-BE" baseline="0" dirty="0" err="1"/>
              <a:t>tabel</a:t>
            </a:r>
            <a:r>
              <a:rPr lang="fr-BE" baseline="0" dirty="0"/>
              <a:t> </a:t>
            </a:r>
            <a:r>
              <a:rPr lang="fr-BE" baseline="0" dirty="0" err="1"/>
              <a:t>Lid</a:t>
            </a:r>
            <a:r>
              <a:rPr lang="fr-BE" baseline="0" dirty="0"/>
              <a:t> </a:t>
            </a:r>
            <a:r>
              <a:rPr lang="fr-BE" baseline="0" dirty="0" err="1"/>
              <a:t>verwijzen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dezelfde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580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750-2C21-4C42-80FF-C684F932B86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F8F9-3C27-452A-91C3-33DEFAF9806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AF3-5E21-4A3B-A040-0B1E4C3A8186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4F3C-6BE2-4F93-A51B-6D326B43BA94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BA9F-3F06-4BB8-990E-1B5263773074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31E-0BA6-48B0-A09C-7D17E42C816D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3C8F-C09F-48C1-A517-C06F4A81F9E6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582E-C500-4FC0-B37E-5C0B6C266B82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C4CA-E490-49AD-AA7B-03AB87878B9E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DA32-CFEE-415E-9024-996651907B5C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B1-E9E0-4091-BDB3-97BD5D5F25B9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5246-0314-465F-84A9-DC944A5BC489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BE" dirty="0"/>
              <a:t>B</a:t>
            </a:r>
            <a:r>
              <a:rPr lang="en-US" dirty="0" err="1"/>
              <a:t>inaire</a:t>
            </a:r>
            <a:r>
              <a:rPr lang="en-BE" dirty="0"/>
              <a:t> 1-N</a:t>
            </a:r>
            <a:r>
              <a:rPr lang="nl-BE" dirty="0"/>
              <a:t>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1-N-relatietypes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N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3731952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42076" y="465373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één-op-meerdere-relatietypes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06517" y="474684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Verwijzing naar primaire sleutel andere tabel in tabel aan N-zijde</a:t>
            </a:r>
            <a:endParaRPr lang="en-US" sz="2000" b="1" dirty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5" name="Oval 84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5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5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835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8212" y="1177756"/>
            <a:ext cx="8524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familienaam:varchar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</a:t>
            </a:r>
            <a:r>
              <a:rPr lang="nl-BE" sz="2200" dirty="0"/>
              <a:t>, postcode:</a:t>
            </a:r>
            <a:r>
              <a:rPr lang="en-BE" sz="2200" dirty="0"/>
              <a:t>varchar</a:t>
            </a:r>
            <a:r>
              <a:rPr lang="nl-BE" sz="2200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groepsnaam:varchar</a:t>
            </a:r>
            <a:r>
              <a:rPr lang="nl-BE" sz="22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Vreemde sleutel: {groepsnaam} -&gt; Groep{naam}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dirty="0" err="1"/>
              <a:t>leider:integer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{naam}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Vreemde sleutel: {leider} -&gt; Lid{lidnummer}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Uniek: {leider}</a:t>
            </a:r>
          </a:p>
          <a:p>
            <a:pPr lvl="1"/>
            <a:endParaRPr lang="nl-BE" sz="2400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3731952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076" y="465373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één-op-meerdere-relatietypes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6517" y="474684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Verwijzing naar primaire sleutel andere tabel in tabel aan N-zijde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747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94363" y="111923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0" y="4012091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88" y="4533253"/>
          <a:ext cx="8825599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57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805114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81093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8975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/>
                        <a:t>Naam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err="1"/>
                        <a:t>Leeftijd_min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/>
                        <a:t>Leeftijd_max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/>
                        <a:t>Leider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21678" y="1580902"/>
          <a:ext cx="8735216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635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97595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74380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296825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7191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961336">
                  <a:extLst>
                    <a:ext uri="{9D8B030D-6E8A-4147-A177-3AD203B41FA5}">
                      <a16:colId xmlns:a16="http://schemas.microsoft.com/office/drawing/2014/main" val="845060416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BE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groeps</a:t>
                      </a:r>
                    </a:p>
                    <a:p>
                      <a:pPr lvl="0" algn="l">
                        <a:buNone/>
                      </a:pPr>
                      <a:r>
                        <a:rPr lang="en-BE" dirty="0"/>
                        <a:t>naam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24793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3" name="Elbow Connector 2"/>
          <p:cNvCxnSpPr>
            <a:stCxn id="13" idx="3"/>
            <a:endCxn id="15" idx="1"/>
          </p:cNvCxnSpPr>
          <p:nvPr/>
        </p:nvCxnSpPr>
        <p:spPr>
          <a:xfrm flipH="1">
            <a:off x="176888" y="2313468"/>
            <a:ext cx="8680006" cy="2986810"/>
          </a:xfrm>
          <a:prstGeom prst="bentConnector5">
            <a:avLst>
              <a:gd name="adj1" fmla="val -2634"/>
              <a:gd name="adj2" fmla="val 43111"/>
              <a:gd name="adj3" fmla="val 1013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4066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60716130-fab4-45d0-8770-d3d3d338b0bc"/>
    <ds:schemaRef ds:uri="c02701aa-0eb7-4c6e-8685-abb5fa9cf9cd"/>
  </ds:schemaRefs>
</ds:datastoreItem>
</file>

<file path=customXml/itemProps3.xml><?xml version="1.0" encoding="utf-8"?>
<ds:datastoreItem xmlns:ds="http://schemas.openxmlformats.org/officeDocument/2006/customXml" ds:itemID="{825E6BB5-7AA0-4B11-A60E-B610D3026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398</Words>
  <Application>Microsoft Office PowerPoint</Application>
  <PresentationFormat>On-screen Show (4:3)</PresentationFormat>
  <Paragraphs>108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1085</cp:revision>
  <cp:lastPrinted>2023-12-31T14:37:43Z</cp:lastPrinted>
  <dcterms:created xsi:type="dcterms:W3CDTF">2019-08-19T14:14:21Z</dcterms:created>
  <dcterms:modified xsi:type="dcterms:W3CDTF">2023-12-31T14:37:46Z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