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66" r:id="rId5"/>
    <p:sldId id="273" r:id="rId6"/>
    <p:sldId id="274" r:id="rId7"/>
  </p:sldIdLst>
  <p:sldSz cx="9144000" cy="6858000" type="screen4x3"/>
  <p:notesSz cx="987425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6025" autoAdjust="0"/>
  </p:normalViewPr>
  <p:slideViewPr>
    <p:cSldViewPr snapToGrid="0">
      <p:cViewPr varScale="1">
        <p:scale>
          <a:sx n="76" d="100"/>
          <a:sy n="76" d="100"/>
        </p:scale>
        <p:origin x="143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31-12-23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94075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300412"/>
            <a:ext cx="78994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Voor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goed</a:t>
            </a:r>
            <a:r>
              <a:rPr lang="fr-BE" baseline="0" dirty="0"/>
              <a:t> </a:t>
            </a:r>
            <a:r>
              <a:rPr lang="fr-BE" baseline="0" dirty="0" err="1"/>
              <a:t>logisch</a:t>
            </a:r>
            <a:r>
              <a:rPr lang="fr-BE" baseline="0" dirty="0"/>
              <a:t> </a:t>
            </a:r>
            <a:r>
              <a:rPr lang="fr-BE" baseline="0" dirty="0" err="1"/>
              <a:t>ontwerp</a:t>
            </a:r>
            <a:r>
              <a:rPr lang="fr-BE" baseline="0" dirty="0"/>
              <a:t> </a:t>
            </a:r>
            <a:r>
              <a:rPr lang="fr-BE" baseline="0" dirty="0" err="1"/>
              <a:t>is</a:t>
            </a:r>
            <a:r>
              <a:rPr lang="fr-BE" baseline="0" dirty="0"/>
              <a:t> het </a:t>
            </a:r>
            <a:r>
              <a:rPr lang="fr-BE" baseline="0" dirty="0" err="1"/>
              <a:t>noodzakelijk</a:t>
            </a:r>
            <a:r>
              <a:rPr lang="fr-BE" baseline="0" dirty="0"/>
              <a:t> </a:t>
            </a:r>
            <a:r>
              <a:rPr lang="fr-BE" baseline="0" dirty="0" err="1"/>
              <a:t>dat</a:t>
            </a:r>
            <a:r>
              <a:rPr lang="fr-BE" baseline="0" dirty="0"/>
              <a:t> </a:t>
            </a:r>
            <a:r>
              <a:rPr lang="fr-BE" baseline="0" dirty="0" err="1"/>
              <a:t>alle</a:t>
            </a:r>
            <a:r>
              <a:rPr lang="fr-BE" baseline="0" dirty="0"/>
              <a:t> </a:t>
            </a:r>
            <a:r>
              <a:rPr lang="fr-BE" baseline="0" dirty="0" err="1"/>
              <a:t>attributen</a:t>
            </a:r>
            <a:r>
              <a:rPr lang="fr-BE" baseline="0" dirty="0"/>
              <a:t> van </a:t>
            </a:r>
            <a:r>
              <a:rPr lang="fr-BE" baseline="0" dirty="0" err="1"/>
              <a:t>alle</a:t>
            </a:r>
            <a:r>
              <a:rPr lang="fr-BE" baseline="0" dirty="0"/>
              <a:t> </a:t>
            </a:r>
            <a:r>
              <a:rPr lang="fr-BE" baseline="0" dirty="0" err="1"/>
              <a:t>verschillende</a:t>
            </a:r>
            <a:r>
              <a:rPr lang="fr-BE" baseline="0" dirty="0"/>
              <a:t> </a:t>
            </a:r>
            <a:r>
              <a:rPr lang="fr-BE" baseline="0" dirty="0" err="1"/>
              <a:t>tabellen</a:t>
            </a:r>
            <a:r>
              <a:rPr lang="fr-BE" baseline="0" dirty="0"/>
              <a:t> </a:t>
            </a:r>
            <a:r>
              <a:rPr lang="fr-BE" baseline="0" dirty="0" err="1"/>
              <a:t>atomaire</a:t>
            </a:r>
            <a:r>
              <a:rPr lang="fr-BE" baseline="0" dirty="0"/>
              <a:t> </a:t>
            </a:r>
            <a:r>
              <a:rPr lang="fr-BE" baseline="0" dirty="0" err="1"/>
              <a:t>datatypes</a:t>
            </a:r>
            <a:r>
              <a:rPr lang="fr-BE" baseline="0" dirty="0"/>
              <a:t> </a:t>
            </a:r>
            <a:r>
              <a:rPr lang="fr-BE" baseline="0" dirty="0" err="1"/>
              <a:t>bevatten</a:t>
            </a:r>
            <a:r>
              <a:rPr lang="fr-BE" baseline="0" dirty="0"/>
              <a:t>. Dit </a:t>
            </a:r>
            <a:r>
              <a:rPr lang="fr-BE" baseline="0" dirty="0" err="1"/>
              <a:t>wil</a:t>
            </a:r>
            <a:r>
              <a:rPr lang="fr-BE" baseline="0" dirty="0"/>
              <a:t> </a:t>
            </a:r>
            <a:r>
              <a:rPr lang="fr-BE" baseline="0" dirty="0" err="1"/>
              <a:t>zeggen</a:t>
            </a:r>
            <a:r>
              <a:rPr lang="fr-BE" baseline="0" dirty="0"/>
              <a:t> </a:t>
            </a:r>
            <a:r>
              <a:rPr lang="fr-BE" baseline="0" dirty="0" err="1"/>
              <a:t>dat</a:t>
            </a:r>
            <a:r>
              <a:rPr lang="fr-BE" baseline="0" dirty="0"/>
              <a:t> </a:t>
            </a:r>
            <a:r>
              <a:rPr lang="fr-BE" baseline="0" dirty="0" err="1"/>
              <a:t>attributen</a:t>
            </a:r>
            <a:r>
              <a:rPr lang="fr-BE" baseline="0" dirty="0"/>
              <a:t> in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tabel</a:t>
            </a:r>
            <a:r>
              <a:rPr lang="fr-BE" baseline="0" dirty="0"/>
              <a:t> best </a:t>
            </a:r>
            <a:r>
              <a:rPr lang="fr-BE" baseline="0" dirty="0" err="1"/>
              <a:t>geen</a:t>
            </a:r>
            <a:r>
              <a:rPr lang="fr-BE" baseline="0" dirty="0"/>
              <a:t> </a:t>
            </a:r>
            <a:r>
              <a:rPr lang="fr-BE" baseline="0" dirty="0" err="1"/>
              <a:t>lijsten</a:t>
            </a:r>
            <a:r>
              <a:rPr lang="fr-BE" baseline="0" dirty="0"/>
              <a:t> of </a:t>
            </a:r>
            <a:r>
              <a:rPr lang="fr-BE" baseline="0" dirty="0" err="1"/>
              <a:t>verzamelingen</a:t>
            </a:r>
            <a:r>
              <a:rPr lang="fr-BE" baseline="0" dirty="0"/>
              <a:t> </a:t>
            </a:r>
            <a:r>
              <a:rPr lang="fr-BE" baseline="0" dirty="0" err="1"/>
              <a:t>bevatten</a:t>
            </a:r>
            <a:r>
              <a:rPr lang="fr-BE" baseline="0" dirty="0"/>
              <a:t>, maar </a:t>
            </a:r>
            <a:r>
              <a:rPr lang="fr-BE" baseline="0" dirty="0" err="1"/>
              <a:t>alleen</a:t>
            </a:r>
            <a:r>
              <a:rPr lang="fr-BE" baseline="0" dirty="0"/>
              <a:t> maar </a:t>
            </a:r>
            <a:r>
              <a:rPr lang="fr-BE" baseline="0" dirty="0" err="1"/>
              <a:t>enkelvoudige</a:t>
            </a:r>
            <a:r>
              <a:rPr lang="fr-BE" baseline="0" dirty="0"/>
              <a:t> </a:t>
            </a:r>
            <a:r>
              <a:rPr lang="fr-BE" baseline="0" dirty="0" err="1"/>
              <a:t>waarden</a:t>
            </a:r>
            <a:r>
              <a:rPr lang="fr-BE" baseline="0" dirty="0"/>
              <a:t>.</a:t>
            </a:r>
          </a:p>
          <a:p>
            <a:endParaRPr lang="fr-BE" baseline="0" dirty="0"/>
          </a:p>
          <a:p>
            <a:r>
              <a:rPr lang="fr-BE" baseline="0" dirty="0" err="1"/>
              <a:t>Aangezien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meerwaardig</a:t>
            </a:r>
            <a:r>
              <a:rPr lang="fr-BE" baseline="0" dirty="0"/>
              <a:t> </a:t>
            </a:r>
            <a:r>
              <a:rPr lang="fr-BE" baseline="0" dirty="0" err="1"/>
              <a:t>attribuut</a:t>
            </a:r>
            <a:r>
              <a:rPr lang="fr-BE" baseline="0" dirty="0"/>
              <a:t> </a:t>
            </a:r>
            <a:r>
              <a:rPr lang="fr-BE" baseline="0" dirty="0" err="1"/>
              <a:t>verschillende</a:t>
            </a:r>
            <a:r>
              <a:rPr lang="fr-BE" baseline="0" dirty="0"/>
              <a:t> </a:t>
            </a:r>
            <a:r>
              <a:rPr lang="fr-BE" baseline="0" dirty="0" err="1"/>
              <a:t>waarden</a:t>
            </a:r>
            <a:r>
              <a:rPr lang="fr-BE" baseline="0" dirty="0"/>
              <a:t> kan </a:t>
            </a:r>
            <a:r>
              <a:rPr lang="fr-BE" baseline="0" dirty="0" err="1"/>
              <a:t>bevatten</a:t>
            </a:r>
            <a:r>
              <a:rPr lang="fr-BE" baseline="0" dirty="0"/>
              <a:t>, </a:t>
            </a:r>
            <a:r>
              <a:rPr lang="fr-BE" baseline="0" dirty="0" err="1"/>
              <a:t>is</a:t>
            </a:r>
            <a:r>
              <a:rPr lang="fr-BE" baseline="0" dirty="0"/>
              <a:t> het dus </a:t>
            </a:r>
            <a:r>
              <a:rPr lang="fr-BE" baseline="0" dirty="0" err="1"/>
              <a:t>geen</a:t>
            </a:r>
            <a:r>
              <a:rPr lang="fr-BE" baseline="0" dirty="0"/>
              <a:t> </a:t>
            </a:r>
            <a:r>
              <a:rPr lang="fr-BE" baseline="0" dirty="0" err="1"/>
              <a:t>goed</a:t>
            </a:r>
            <a:r>
              <a:rPr lang="fr-BE" baseline="0" dirty="0"/>
              <a:t> </a:t>
            </a:r>
            <a:r>
              <a:rPr lang="fr-BE" baseline="0" dirty="0" err="1"/>
              <a:t>idee</a:t>
            </a:r>
            <a:r>
              <a:rPr lang="fr-BE" baseline="0" dirty="0"/>
              <a:t> om </a:t>
            </a:r>
            <a:r>
              <a:rPr lang="fr-BE" baseline="0" dirty="0" err="1"/>
              <a:t>deze</a:t>
            </a:r>
            <a:r>
              <a:rPr lang="fr-BE" baseline="0" dirty="0"/>
              <a:t> </a:t>
            </a:r>
            <a:r>
              <a:rPr lang="fr-BE" baseline="0" dirty="0" err="1"/>
              <a:t>rechtstreeks</a:t>
            </a:r>
            <a:r>
              <a:rPr lang="fr-BE" baseline="0" dirty="0"/>
              <a:t> om te </a:t>
            </a:r>
            <a:r>
              <a:rPr lang="fr-BE" baseline="0" dirty="0" err="1"/>
              <a:t>zetten</a:t>
            </a:r>
            <a:r>
              <a:rPr lang="fr-BE" baseline="0" dirty="0"/>
              <a:t> </a:t>
            </a:r>
            <a:r>
              <a:rPr lang="fr-BE" baseline="0" dirty="0" err="1"/>
              <a:t>naar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attribuut</a:t>
            </a:r>
            <a:r>
              <a:rPr lang="fr-BE" baseline="0" dirty="0"/>
              <a:t> van de </a:t>
            </a:r>
            <a:r>
              <a:rPr lang="fr-BE" baseline="0" dirty="0" err="1"/>
              <a:t>tabel</a:t>
            </a:r>
            <a:r>
              <a:rPr lang="fr-BE" baseline="0" dirty="0"/>
              <a:t> die </a:t>
            </a:r>
            <a:r>
              <a:rPr lang="fr-BE" baseline="0" dirty="0" err="1"/>
              <a:t>correspondeert</a:t>
            </a:r>
            <a:r>
              <a:rPr lang="fr-BE" baseline="0" dirty="0"/>
              <a:t> met het </a:t>
            </a:r>
            <a:r>
              <a:rPr lang="fr-BE" baseline="0"/>
              <a:t>entiteittype</a:t>
            </a:r>
            <a:r>
              <a:rPr lang="fr-BE" baseline="0" dirty="0"/>
              <a:t>. Het </a:t>
            </a:r>
            <a:r>
              <a:rPr lang="fr-BE" baseline="0" dirty="0" err="1"/>
              <a:t>is</a:t>
            </a:r>
            <a:r>
              <a:rPr lang="fr-BE" baseline="0" dirty="0"/>
              <a:t> </a:t>
            </a:r>
            <a:r>
              <a:rPr lang="fr-BE" baseline="0" dirty="0" err="1"/>
              <a:t>beter</a:t>
            </a:r>
            <a:r>
              <a:rPr lang="fr-BE" baseline="0" dirty="0"/>
              <a:t> </a:t>
            </a:r>
            <a:r>
              <a:rPr lang="fr-BE" baseline="0" dirty="0" err="1"/>
              <a:t>daarom</a:t>
            </a:r>
            <a:r>
              <a:rPr lang="fr-BE" baseline="0" dirty="0"/>
              <a:t> </a:t>
            </a:r>
            <a:r>
              <a:rPr lang="fr-BE" baseline="0" dirty="0" err="1"/>
              <a:t>beter</a:t>
            </a:r>
            <a:r>
              <a:rPr lang="fr-BE" baseline="0" dirty="0"/>
              <a:t> om </a:t>
            </a:r>
            <a:r>
              <a:rPr lang="fr-BE" baseline="0" dirty="0" err="1"/>
              <a:t>meerwaardige</a:t>
            </a:r>
            <a:r>
              <a:rPr lang="fr-BE" baseline="0" dirty="0"/>
              <a:t> </a:t>
            </a:r>
            <a:r>
              <a:rPr lang="fr-BE" baseline="0" dirty="0" err="1"/>
              <a:t>attributen</a:t>
            </a:r>
            <a:r>
              <a:rPr lang="fr-BE" baseline="0" dirty="0"/>
              <a:t> op te </a:t>
            </a:r>
            <a:r>
              <a:rPr lang="fr-BE" baseline="0" dirty="0" err="1"/>
              <a:t>slaan</a:t>
            </a:r>
            <a:r>
              <a:rPr lang="fr-BE" baseline="0" dirty="0"/>
              <a:t> in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aparte</a:t>
            </a:r>
            <a:r>
              <a:rPr lang="fr-BE" baseline="0" dirty="0"/>
              <a:t> </a:t>
            </a:r>
            <a:r>
              <a:rPr lang="fr-BE" baseline="0" dirty="0" err="1"/>
              <a:t>tabel</a:t>
            </a:r>
            <a:r>
              <a:rPr lang="fr-BE" baseline="0" dirty="0"/>
              <a:t>, </a:t>
            </a:r>
            <a:r>
              <a:rPr lang="fr-BE" baseline="0" dirty="0" err="1"/>
              <a:t>waarbij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vreemde</a:t>
            </a:r>
            <a:r>
              <a:rPr lang="fr-BE" baseline="0" dirty="0"/>
              <a:t> </a:t>
            </a:r>
            <a:r>
              <a:rPr lang="fr-BE" baseline="0" dirty="0" err="1"/>
              <a:t>sleutel</a:t>
            </a:r>
            <a:r>
              <a:rPr lang="fr-BE" baseline="0" dirty="0"/>
              <a:t> </a:t>
            </a:r>
            <a:r>
              <a:rPr lang="fr-BE" baseline="0" dirty="0" err="1"/>
              <a:t>opgeslagen</a:t>
            </a:r>
            <a:r>
              <a:rPr lang="fr-BE" baseline="0" dirty="0"/>
              <a:t> </a:t>
            </a:r>
            <a:r>
              <a:rPr lang="fr-BE" baseline="0" dirty="0" err="1"/>
              <a:t>wordt</a:t>
            </a:r>
            <a:r>
              <a:rPr lang="fr-BE" baseline="0" dirty="0"/>
              <a:t> die </a:t>
            </a:r>
            <a:r>
              <a:rPr lang="fr-BE" baseline="0" dirty="0" err="1"/>
              <a:t>verwijst</a:t>
            </a:r>
            <a:r>
              <a:rPr lang="fr-BE" baseline="0" dirty="0"/>
              <a:t> </a:t>
            </a:r>
            <a:r>
              <a:rPr lang="fr-BE" baseline="0" dirty="0" err="1"/>
              <a:t>naar</a:t>
            </a:r>
            <a:r>
              <a:rPr lang="fr-BE" baseline="0" dirty="0"/>
              <a:t> de </a:t>
            </a:r>
            <a:r>
              <a:rPr lang="fr-BE" baseline="0" dirty="0" err="1"/>
              <a:t>originele</a:t>
            </a:r>
            <a:r>
              <a:rPr lang="fr-BE" baseline="0" dirty="0"/>
              <a:t> </a:t>
            </a:r>
            <a:r>
              <a:rPr lang="fr-BE" baseline="0" dirty="0" err="1"/>
              <a:t>tabel</a:t>
            </a:r>
            <a:r>
              <a:rPr lang="fr-BE" baseline="0" dirty="0"/>
              <a:t> (in dit </a:t>
            </a:r>
            <a:r>
              <a:rPr lang="fr-BE" baseline="0" dirty="0" err="1"/>
              <a:t>geval</a:t>
            </a:r>
            <a:r>
              <a:rPr lang="fr-BE" baseline="0" dirty="0"/>
              <a:t> </a:t>
            </a:r>
            <a:r>
              <a:rPr lang="en-BE" baseline="0" dirty="0"/>
              <a:t>Activiteit</a:t>
            </a:r>
            <a:r>
              <a:rPr lang="fr-BE" baseline="0" dirty="0"/>
              <a:t>).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9107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89136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8A8BC-E6DF-4785-9C77-7C6162D935E0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Meerwaardige attributen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D045-B505-46DF-B7CA-BCCDC4BC0F8D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Meerwaardige attributen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EFA4D-2856-48CB-AFF8-273D2E89C69D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Meerwaardige attributen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2F3D-AAA1-4EF4-83E6-A7026C3D3A1E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Meerwaardige attributen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4C52-970A-4571-AA1E-793D8140FAB5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Meerwaardige attributen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F40C-7726-4216-A9D0-97F88E842C58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Meerwaardige attributen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EA6E4-4F0F-4451-9C42-B00915E208E2}" type="datetime1">
              <a:rPr lang="en-US" smtClean="0"/>
              <a:t>12/31/2023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Meerwaardige attributen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3F9D-8156-47A3-962A-ECA89F270AF7}" type="datetime1">
              <a:rPr lang="en-US" smtClean="0"/>
              <a:t>12/31/2023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Meerwaardige attributen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99CF-83E9-4831-9C32-B74E25615557}" type="datetime1">
              <a:rPr lang="en-US" smtClean="0"/>
              <a:t>12/31/2023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Meerwaardige attributen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3E38-11D0-46E7-9C88-FFFF35BDF301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Meerwaardige attributen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1D4E-C4D6-48E2-8B2A-972B4F58703E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Logisch ontwerp – Meerwaardige attributen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BB917-5E95-4DCF-BB27-2AC62724BCF6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Logisch ontwerp – Meerwaardige attributen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Databanken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Logisch</a:t>
            </a:r>
            <a:r>
              <a:rPr lang="en-BE" dirty="0"/>
              <a:t> ontwerp</a:t>
            </a:r>
            <a:r>
              <a:rPr lang="en-US" dirty="0"/>
              <a:t> – </a:t>
            </a:r>
            <a:r>
              <a:rPr lang="en-BE"/>
              <a:t>Meerwaardige attributen</a:t>
            </a:r>
            <a:endParaRPr lang="en-US" dirty="0"/>
          </a:p>
          <a:p>
            <a:r>
              <a:rPr lang="en-US" dirty="0"/>
              <a:t>   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7275" y="6311902"/>
            <a:ext cx="4489450" cy="365125"/>
          </a:xfrm>
        </p:spPr>
        <p:txBody>
          <a:bodyPr/>
          <a:lstStyle/>
          <a:p>
            <a:r>
              <a:rPr lang="nl-NL"/>
              <a:t>Logisch ontwerp – Meerwaardige attributen</a:t>
            </a:r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8106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58600" y="2142181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Lid</a:t>
            </a:r>
            <a:endParaRPr lang="fr-BE" sz="1500"/>
          </a:p>
        </p:txBody>
      </p:sp>
      <p:sp>
        <p:nvSpPr>
          <p:cNvPr id="31" name="Oval 30"/>
          <p:cNvSpPr/>
          <p:nvPr/>
        </p:nvSpPr>
        <p:spPr>
          <a:xfrm>
            <a:off x="4944324" y="1968820"/>
            <a:ext cx="952899" cy="3003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737132" y="1605429"/>
            <a:ext cx="1201644" cy="3418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27024" y="2329247"/>
            <a:ext cx="1288026" cy="34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1" idx="2"/>
            <a:endCxn id="36" idx="7"/>
          </p:cNvCxnSpPr>
          <p:nvPr/>
        </p:nvCxnSpPr>
        <p:spPr>
          <a:xfrm flipH="1">
            <a:off x="4096952" y="2119009"/>
            <a:ext cx="847372" cy="5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2"/>
            <a:endCxn id="36" idx="7"/>
          </p:cNvCxnSpPr>
          <p:nvPr/>
        </p:nvCxnSpPr>
        <p:spPr>
          <a:xfrm flipH="1" flipV="1">
            <a:off x="4096952" y="2173576"/>
            <a:ext cx="730072" cy="32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80923" y="2123516"/>
            <a:ext cx="956038" cy="3418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14" idx="3"/>
            <a:endCxn id="36" idx="2"/>
          </p:cNvCxnSpPr>
          <p:nvPr/>
        </p:nvCxnSpPr>
        <p:spPr>
          <a:xfrm flipV="1">
            <a:off x="2857258" y="2294431"/>
            <a:ext cx="423665" cy="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7"/>
          </p:cNvCxnSpPr>
          <p:nvPr/>
        </p:nvCxnSpPr>
        <p:spPr>
          <a:xfrm flipV="1">
            <a:off x="4096952" y="1843418"/>
            <a:ext cx="679918" cy="330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23628" y="2493196"/>
            <a:ext cx="1192655" cy="351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geslacht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7" idx="6"/>
            <a:endCxn id="14" idx="1"/>
          </p:cNvCxnSpPr>
          <p:nvPr/>
        </p:nvCxnSpPr>
        <p:spPr>
          <a:xfrm flipV="1">
            <a:off x="1316283" y="2303764"/>
            <a:ext cx="342317" cy="36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9973" y="3132748"/>
            <a:ext cx="1192655" cy="3518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stCxn id="50" idx="7"/>
            <a:endCxn id="14" idx="1"/>
          </p:cNvCxnSpPr>
          <p:nvPr/>
        </p:nvCxnSpPr>
        <p:spPr>
          <a:xfrm flipV="1">
            <a:off x="1297968" y="2303764"/>
            <a:ext cx="360632" cy="88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1288822" y="3529679"/>
            <a:ext cx="965944" cy="83673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lid van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53" idx="0"/>
            <a:endCxn id="14" idx="2"/>
          </p:cNvCxnSpPr>
          <p:nvPr/>
        </p:nvCxnSpPr>
        <p:spPr>
          <a:xfrm flipV="1">
            <a:off x="1771794" y="2465346"/>
            <a:ext cx="486135" cy="1064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827958" y="2454461"/>
            <a:ext cx="528056" cy="11596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1771794" y="4366416"/>
            <a:ext cx="482972" cy="5539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71794" y="4927868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/>
              <a:t>G</a:t>
            </a:r>
            <a:r>
              <a:rPr lang="en-BE" sz="1500"/>
              <a:t>roep</a:t>
            </a:r>
            <a:endParaRPr lang="fr-BE" sz="1500"/>
          </a:p>
        </p:txBody>
      </p:sp>
      <p:sp>
        <p:nvSpPr>
          <p:cNvPr id="69" name="Oval 68"/>
          <p:cNvSpPr/>
          <p:nvPr/>
        </p:nvSpPr>
        <p:spPr>
          <a:xfrm>
            <a:off x="701561" y="5627007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8" idx="2"/>
            <a:endCxn id="69" idx="7"/>
          </p:cNvCxnSpPr>
          <p:nvPr/>
        </p:nvCxnSpPr>
        <p:spPr>
          <a:xfrm flipH="1">
            <a:off x="1491801" y="5251033"/>
            <a:ext cx="879323" cy="41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970302" y="5661242"/>
            <a:ext cx="1906682" cy="29702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leeftijdsklasse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1"/>
            <a:endCxn id="68" idx="2"/>
          </p:cNvCxnSpPr>
          <p:nvPr/>
        </p:nvCxnSpPr>
        <p:spPr>
          <a:xfrm flipV="1">
            <a:off x="2249529" y="5251032"/>
            <a:ext cx="121594" cy="4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21837" y="5459761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min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21837" y="5942898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max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stCxn id="73" idx="3"/>
            <a:endCxn id="71" idx="6"/>
          </p:cNvCxnSpPr>
          <p:nvPr/>
        </p:nvCxnSpPr>
        <p:spPr>
          <a:xfrm flipH="1">
            <a:off x="3876984" y="5701542"/>
            <a:ext cx="380436" cy="1082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1"/>
            <a:endCxn id="71" idx="6"/>
          </p:cNvCxnSpPr>
          <p:nvPr/>
        </p:nvCxnSpPr>
        <p:spPr>
          <a:xfrm flipH="1" flipV="1">
            <a:off x="3876984" y="5809756"/>
            <a:ext cx="380436" cy="174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2597635" y="3073731"/>
            <a:ext cx="1161383" cy="1017711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1300">
                <a:solidFill>
                  <a:schemeClr val="tx1"/>
                </a:solidFill>
              </a:rPr>
              <a:t>leider van</a:t>
            </a:r>
            <a:endParaRPr lang="fr-BE" sz="130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79" idx="2"/>
          </p:cNvCxnSpPr>
          <p:nvPr/>
        </p:nvCxnSpPr>
        <p:spPr>
          <a:xfrm flipH="1">
            <a:off x="2613157" y="4091442"/>
            <a:ext cx="565170" cy="8211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9" idx="0"/>
          </p:cNvCxnSpPr>
          <p:nvPr/>
        </p:nvCxnSpPr>
        <p:spPr>
          <a:xfrm>
            <a:off x="2389658" y="2458464"/>
            <a:ext cx="788669" cy="615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529523" y="4036654"/>
            <a:ext cx="601639" cy="8759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Diamond 85"/>
          <p:cNvSpPr/>
          <p:nvPr/>
        </p:nvSpPr>
        <p:spPr>
          <a:xfrm>
            <a:off x="3834705" y="4310655"/>
            <a:ext cx="1096173" cy="860677"/>
          </a:xfrm>
          <a:prstGeom prst="diamond">
            <a:avLst/>
          </a:prstGeom>
          <a:noFill/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2958543" y="4686805"/>
            <a:ext cx="960802" cy="37100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08983" y="3739806"/>
            <a:ext cx="1121895" cy="329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betaald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4369930" y="4075798"/>
            <a:ext cx="12862" cy="234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414" y="3768277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Activiteit</a:t>
            </a:r>
            <a:endParaRPr lang="fr-BE" sz="1500" dirty="0"/>
          </a:p>
        </p:txBody>
      </p:sp>
      <p:cxnSp>
        <p:nvCxnSpPr>
          <p:cNvPr id="93" name="Straight Connector 92"/>
          <p:cNvCxnSpPr>
            <a:stCxn id="77" idx="3"/>
            <a:endCxn id="91" idx="0"/>
          </p:cNvCxnSpPr>
          <p:nvPr/>
        </p:nvCxnSpPr>
        <p:spPr>
          <a:xfrm flipH="1">
            <a:off x="6009743" y="3356842"/>
            <a:ext cx="843095" cy="411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908304" y="4091441"/>
            <a:ext cx="547273" cy="61954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881151" y="3092575"/>
            <a:ext cx="955764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kost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>
            <a:stCxn id="95" idx="5"/>
            <a:endCxn id="91" idx="0"/>
          </p:cNvCxnSpPr>
          <p:nvPr/>
        </p:nvCxnSpPr>
        <p:spPr>
          <a:xfrm>
            <a:off x="5696947" y="3373450"/>
            <a:ext cx="312796" cy="3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496206" y="4477520"/>
            <a:ext cx="1032861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tijdstip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0"/>
            <a:endCxn id="91" idx="2"/>
          </p:cNvCxnSpPr>
          <p:nvPr/>
        </p:nvCxnSpPr>
        <p:spPr>
          <a:xfrm flipH="1" flipV="1">
            <a:off x="6009744" y="4091442"/>
            <a:ext cx="2893" cy="38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827024" y="4019393"/>
            <a:ext cx="580691" cy="64079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6751770" y="4178861"/>
            <a:ext cx="153204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activiteitID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>
            <a:stCxn id="100" idx="1"/>
            <a:endCxn id="91" idx="3"/>
          </p:cNvCxnSpPr>
          <p:nvPr/>
        </p:nvCxnSpPr>
        <p:spPr>
          <a:xfrm flipH="1" flipV="1">
            <a:off x="6609072" y="3929860"/>
            <a:ext cx="367060" cy="297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14810" y="2446937"/>
            <a:ext cx="299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600053" y="243700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1469" y="466018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718061" y="467137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989991" y="5042808"/>
            <a:ext cx="458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088040" y="3807719"/>
            <a:ext cx="45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67" name="Oval 66"/>
          <p:cNvSpPr/>
          <p:nvPr/>
        </p:nvSpPr>
        <p:spPr>
          <a:xfrm>
            <a:off x="3230339" y="2767774"/>
            <a:ext cx="1630424" cy="32868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lidnummer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 flipV="1">
            <a:off x="2857258" y="2303764"/>
            <a:ext cx="951725" cy="4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6602984" y="3013217"/>
            <a:ext cx="1706108" cy="402582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omschrijving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698399" y="3075966"/>
            <a:ext cx="1516824" cy="29748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92" name="Right Arrow 91"/>
          <p:cNvSpPr/>
          <p:nvPr/>
        </p:nvSpPr>
        <p:spPr>
          <a:xfrm>
            <a:off x="3384333" y="454570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348516" y="474413"/>
            <a:ext cx="2893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err="1"/>
              <a:t>Meerwaardige</a:t>
            </a:r>
            <a:r>
              <a:rPr lang="nl-BE" sz="2000" b="1" dirty="0"/>
              <a:t> attributen</a:t>
            </a:r>
            <a:endParaRPr lang="en-US" sz="20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509710" y="321987"/>
            <a:ext cx="4185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Aanmaak extra tabel met verwijzing naar primaire sleutel “originele” tabel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</a:t>
            </a:fld>
            <a:endParaRPr lang="fr-BE"/>
          </a:p>
        </p:txBody>
      </p:sp>
      <p:sp>
        <p:nvSpPr>
          <p:cNvPr id="83" name="Oval 82"/>
          <p:cNvSpPr/>
          <p:nvPr/>
        </p:nvSpPr>
        <p:spPr>
          <a:xfrm>
            <a:off x="2888719" y="1593306"/>
            <a:ext cx="1022312" cy="3183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458194" y="1422931"/>
            <a:ext cx="2028867" cy="3735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geboortedatum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2388558" y="1850220"/>
            <a:ext cx="581894" cy="28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992670" y="1768330"/>
            <a:ext cx="395887" cy="394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270453" y="1107866"/>
            <a:ext cx="1505346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sz="1500" dirty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111" idx="4"/>
            <a:endCxn id="83" idx="0"/>
          </p:cNvCxnSpPr>
          <p:nvPr/>
        </p:nvCxnSpPr>
        <p:spPr>
          <a:xfrm>
            <a:off x="3023126" y="1454771"/>
            <a:ext cx="376749" cy="138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4" idx="3"/>
            <a:endCxn id="83" idx="0"/>
          </p:cNvCxnSpPr>
          <p:nvPr/>
        </p:nvCxnSpPr>
        <p:spPr>
          <a:xfrm flipH="1">
            <a:off x="3399875" y="1452468"/>
            <a:ext cx="877359" cy="14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035528" y="1156366"/>
            <a:ext cx="1650469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err="1">
                <a:solidFill>
                  <a:schemeClr val="tx1"/>
                </a:solidFill>
              </a:rPr>
              <a:t>familie</a:t>
            </a:r>
            <a:r>
              <a:rPr lang="en-BE" sz="1500" dirty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16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7275" y="6311902"/>
            <a:ext cx="4489450" cy="365125"/>
          </a:xfrm>
        </p:spPr>
        <p:txBody>
          <a:bodyPr/>
          <a:lstStyle/>
          <a:p>
            <a:r>
              <a:rPr lang="nl-NL"/>
              <a:t>Logisch ontwerp – Meerwaardige attributen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2314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93681" y="968799"/>
            <a:ext cx="823205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r>
              <a:rPr lang="en-BE" sz="2000" b="1" dirty="0"/>
              <a:t>1</a:t>
            </a:r>
            <a:r>
              <a:rPr lang="nl-BE" sz="2000" b="1" dirty="0"/>
              <a:t>.</a:t>
            </a:r>
            <a:r>
              <a:rPr lang="en-BE" sz="2000" b="1" dirty="0"/>
              <a:t> LID</a:t>
            </a:r>
            <a:r>
              <a:rPr lang="nl-BE" sz="2000" b="1" dirty="0"/>
              <a:t> </a:t>
            </a:r>
            <a:r>
              <a:rPr lang="nl-BE" dirty="0"/>
              <a:t>(</a:t>
            </a:r>
            <a:r>
              <a:rPr lang="nl-BE" dirty="0" err="1"/>
              <a:t>lidnummer:integer</a:t>
            </a:r>
            <a:r>
              <a:rPr lang="nl-BE" dirty="0"/>
              <a:t>, </a:t>
            </a:r>
            <a:r>
              <a:rPr lang="nl-BE" dirty="0" err="1"/>
              <a:t>geslacht:varchar</a:t>
            </a:r>
            <a:r>
              <a:rPr lang="nl-BE" dirty="0"/>
              <a:t>, </a:t>
            </a:r>
            <a:r>
              <a:rPr lang="nl-BE" dirty="0" err="1"/>
              <a:t>geboortedatum:date</a:t>
            </a:r>
            <a:r>
              <a:rPr lang="nl-BE" dirty="0"/>
              <a:t>, </a:t>
            </a:r>
            <a:r>
              <a:rPr lang="nl-BE" dirty="0" err="1"/>
              <a:t>voornaam:varchar</a:t>
            </a:r>
            <a:r>
              <a:rPr lang="nl-BE" dirty="0"/>
              <a:t>, </a:t>
            </a:r>
            <a:r>
              <a:rPr lang="nl-BE" dirty="0" err="1"/>
              <a:t>familienaam:varchar</a:t>
            </a:r>
            <a:r>
              <a:rPr lang="nl-BE" dirty="0"/>
              <a:t>, </a:t>
            </a:r>
            <a:r>
              <a:rPr lang="nl-BE" dirty="0" err="1"/>
              <a:t>straat:varchar</a:t>
            </a:r>
            <a:r>
              <a:rPr lang="nl-BE" dirty="0"/>
              <a:t>, nummer:</a:t>
            </a:r>
            <a:r>
              <a:rPr lang="en-BE" dirty="0"/>
              <a:t>varchar</a:t>
            </a:r>
            <a:r>
              <a:rPr lang="nl-BE" dirty="0"/>
              <a:t>, postcode:</a:t>
            </a:r>
            <a:r>
              <a:rPr lang="en-BE" dirty="0"/>
              <a:t>varchar</a:t>
            </a:r>
            <a:r>
              <a:rPr lang="nl-BE" dirty="0"/>
              <a:t>, </a:t>
            </a:r>
            <a:r>
              <a:rPr lang="nl-BE" dirty="0" err="1"/>
              <a:t>groepsnaam:varchar</a:t>
            </a:r>
            <a:r>
              <a:rPr lang="nl-BE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1600" dirty="0"/>
              <a:t>Primaire sleutel: {lidnummer}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1600" dirty="0"/>
              <a:t>Vreemde sleutel: {groepsnaam} -&gt; Groep{naam}</a:t>
            </a:r>
            <a:endParaRPr lang="nl-BE" sz="2000" dirty="0"/>
          </a:p>
          <a:p>
            <a:r>
              <a:rPr lang="nl-BE" sz="2000" b="1" dirty="0"/>
              <a:t>2. GROEP </a:t>
            </a:r>
            <a:r>
              <a:rPr lang="nl-BE" dirty="0"/>
              <a:t>(</a:t>
            </a:r>
            <a:r>
              <a:rPr lang="nl-BE" dirty="0" err="1"/>
              <a:t>naam:varchar</a:t>
            </a:r>
            <a:r>
              <a:rPr lang="nl-BE" dirty="0"/>
              <a:t>, </a:t>
            </a:r>
            <a:r>
              <a:rPr lang="nl-BE" dirty="0" err="1"/>
              <a:t>leeftijd_min:integer</a:t>
            </a:r>
            <a:r>
              <a:rPr lang="nl-BE" dirty="0"/>
              <a:t>, </a:t>
            </a:r>
            <a:r>
              <a:rPr lang="nl-BE" dirty="0" err="1"/>
              <a:t>leeftijd_max:integer</a:t>
            </a:r>
            <a:r>
              <a:rPr lang="nl-BE" dirty="0"/>
              <a:t>, </a:t>
            </a:r>
            <a:r>
              <a:rPr lang="nl-BE" dirty="0" err="1"/>
              <a:t>leider:integer</a:t>
            </a:r>
            <a:r>
              <a:rPr lang="nl-BE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/>
              <a:t>Primaire sleutel: {naam}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/>
              <a:t>Vreemde sleutel: {leider} -&gt; Lid{lidnummer}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/>
              <a:t>Uniek: {leider</a:t>
            </a:r>
            <a:r>
              <a:rPr lang="en-BE" sz="1600" dirty="0"/>
              <a:t>}</a:t>
            </a:r>
            <a:endParaRPr lang="nl-BE" sz="2000" dirty="0"/>
          </a:p>
          <a:p>
            <a:r>
              <a:rPr lang="nl-BE" sz="2000" b="1" dirty="0"/>
              <a:t>3. ACTIVITEIT </a:t>
            </a:r>
            <a:r>
              <a:rPr lang="nl-BE" dirty="0"/>
              <a:t>(</a:t>
            </a:r>
            <a:r>
              <a:rPr lang="nl-BE" dirty="0" err="1"/>
              <a:t>activiteitID:integer</a:t>
            </a:r>
            <a:r>
              <a:rPr lang="nl-BE" dirty="0"/>
              <a:t>, </a:t>
            </a:r>
            <a:r>
              <a:rPr lang="nl-BE" dirty="0" err="1"/>
              <a:t>kost:numeric</a:t>
            </a:r>
            <a:r>
              <a:rPr lang="nl-BE" dirty="0"/>
              <a:t>, </a:t>
            </a:r>
            <a:r>
              <a:rPr lang="nl-BE" dirty="0" err="1"/>
              <a:t>tijdstip:timestamp</a:t>
            </a:r>
            <a:r>
              <a:rPr lang="nl-BE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dirty="0"/>
              <a:t>Primaire sleutel: {</a:t>
            </a:r>
            <a:r>
              <a:rPr lang="nl-BE" sz="1600" dirty="0" err="1"/>
              <a:t>activiteitID</a:t>
            </a:r>
            <a:r>
              <a:rPr lang="nl-BE" sz="1600" dirty="0"/>
              <a:t>}</a:t>
            </a:r>
            <a:endParaRPr lang="nl-BE" sz="2000" dirty="0"/>
          </a:p>
          <a:p>
            <a:r>
              <a:rPr lang="nl-BE" sz="2000" b="1" dirty="0"/>
              <a:t>4. GROEP_ACTIVITEIT </a:t>
            </a:r>
            <a:r>
              <a:rPr lang="nl-BE" dirty="0"/>
              <a:t>(</a:t>
            </a:r>
            <a:r>
              <a:rPr lang="nl-BE" dirty="0" err="1"/>
              <a:t>groepsnaam:varchar</a:t>
            </a:r>
            <a:r>
              <a:rPr lang="nl-BE" dirty="0"/>
              <a:t>, </a:t>
            </a:r>
            <a:r>
              <a:rPr lang="nl-BE" dirty="0" err="1"/>
              <a:t>activiteitID:integer</a:t>
            </a:r>
            <a:r>
              <a:rPr lang="nl-BE" dirty="0"/>
              <a:t>, </a:t>
            </a:r>
            <a:r>
              <a:rPr lang="nl-BE" dirty="0" err="1"/>
              <a:t>betaald:boolean</a:t>
            </a:r>
            <a:r>
              <a:rPr lang="nl-BE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dirty="0"/>
              <a:t>Primaire sleutel: {groepsnaam, </a:t>
            </a:r>
            <a:r>
              <a:rPr lang="nl-BE" sz="1600" dirty="0" err="1"/>
              <a:t>activiteitID</a:t>
            </a:r>
            <a:r>
              <a:rPr lang="nl-BE" sz="1600" dirty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dirty="0"/>
              <a:t>Vreemde sleutel: {</a:t>
            </a:r>
            <a:r>
              <a:rPr lang="nl-BE" sz="1600" dirty="0" err="1"/>
              <a:t>activiteitID</a:t>
            </a:r>
            <a:r>
              <a:rPr lang="nl-BE" sz="1600" dirty="0"/>
              <a:t>} -&gt; Activiteit{</a:t>
            </a:r>
            <a:r>
              <a:rPr lang="nl-BE" sz="1600" dirty="0" err="1"/>
              <a:t>activiteitID</a:t>
            </a:r>
            <a:r>
              <a:rPr lang="nl-BE" sz="1600" dirty="0"/>
              <a:t>},</a:t>
            </a:r>
            <a:br>
              <a:rPr lang="nl-BE" sz="1600" dirty="0"/>
            </a:br>
            <a:r>
              <a:rPr lang="nl-BE" sz="1600" dirty="0"/>
              <a:t> {groepsnaam} -&gt; Groep{naam}</a:t>
            </a:r>
            <a:endParaRPr lang="en-BE" sz="2000" dirty="0"/>
          </a:p>
          <a:p>
            <a:r>
              <a:rPr lang="en-BE" sz="2000" b="1" dirty="0">
                <a:solidFill>
                  <a:srgbClr val="00B050"/>
                </a:solidFill>
              </a:rPr>
              <a:t>5</a:t>
            </a:r>
            <a:r>
              <a:rPr lang="nl-BE" sz="2000" b="1" dirty="0">
                <a:solidFill>
                  <a:srgbClr val="00B050"/>
                </a:solidFill>
              </a:rPr>
              <a:t>. </a:t>
            </a:r>
            <a:r>
              <a:rPr lang="en-BE" sz="2000" b="1" dirty="0">
                <a:solidFill>
                  <a:srgbClr val="00B050"/>
                </a:solidFill>
              </a:rPr>
              <a:t>ACTIVITEIT_OMSCHRIJVING</a:t>
            </a:r>
            <a:r>
              <a:rPr lang="nl-BE" sz="2000" b="1" dirty="0">
                <a:solidFill>
                  <a:srgbClr val="00B050"/>
                </a:solidFill>
              </a:rPr>
              <a:t> </a:t>
            </a:r>
            <a:r>
              <a:rPr lang="nl-BE" b="1" dirty="0">
                <a:solidFill>
                  <a:srgbClr val="00B050"/>
                </a:solidFill>
              </a:rPr>
              <a:t>(</a:t>
            </a:r>
            <a:r>
              <a:rPr lang="en-BE" b="1" dirty="0">
                <a:solidFill>
                  <a:srgbClr val="00B050"/>
                </a:solidFill>
              </a:rPr>
              <a:t>activiteitID:integer, omschrijving:varchar</a:t>
            </a:r>
            <a:r>
              <a:rPr lang="nl-BE" b="1" dirty="0">
                <a:solidFill>
                  <a:srgbClr val="00B050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b="1" dirty="0">
                <a:solidFill>
                  <a:srgbClr val="00B050"/>
                </a:solidFill>
              </a:rPr>
              <a:t>Primaire sleutel: {</a:t>
            </a:r>
            <a:r>
              <a:rPr lang="en-BE" sz="1600" b="1" dirty="0">
                <a:solidFill>
                  <a:srgbClr val="00B050"/>
                </a:solidFill>
              </a:rPr>
              <a:t>activiteitID, omschrijving</a:t>
            </a:r>
            <a:r>
              <a:rPr lang="nl-BE" sz="1600" b="1" dirty="0">
                <a:solidFill>
                  <a:srgbClr val="00B050"/>
                </a:solidFill>
              </a:rPr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b="1" dirty="0">
                <a:solidFill>
                  <a:srgbClr val="00B050"/>
                </a:solidFill>
              </a:rPr>
              <a:t>Vreemde sleutel: {</a:t>
            </a:r>
            <a:r>
              <a:rPr lang="nl-BE" sz="1600" b="1" dirty="0" err="1">
                <a:solidFill>
                  <a:srgbClr val="00B050"/>
                </a:solidFill>
              </a:rPr>
              <a:t>activiteitID</a:t>
            </a:r>
            <a:r>
              <a:rPr lang="nl-BE" sz="1600" b="1" dirty="0">
                <a:solidFill>
                  <a:srgbClr val="00B050"/>
                </a:solidFill>
              </a:rPr>
              <a:t>} -&gt; Activiteit{</a:t>
            </a:r>
            <a:r>
              <a:rPr lang="nl-BE" sz="1600" b="1" dirty="0" err="1">
                <a:solidFill>
                  <a:srgbClr val="00B050"/>
                </a:solidFill>
              </a:rPr>
              <a:t>activiteitID</a:t>
            </a:r>
            <a:r>
              <a:rPr lang="nl-BE" sz="1600" b="1" dirty="0">
                <a:solidFill>
                  <a:srgbClr val="00B050"/>
                </a:solidFill>
              </a:rPr>
              <a:t>}</a:t>
            </a:r>
            <a:endParaRPr lang="en-BE" sz="2000" dirty="0">
              <a:solidFill>
                <a:srgbClr val="00B05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384333" y="454570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8516" y="474413"/>
            <a:ext cx="2893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err="1"/>
              <a:t>Meerwaardige</a:t>
            </a:r>
            <a:r>
              <a:rPr lang="nl-BE" sz="2000" b="1" dirty="0"/>
              <a:t> attributen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09710" y="321987"/>
            <a:ext cx="41850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Aanmaak extra tabel met verwijzing naar primaire sleutel “originele” tabel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</a:t>
            </a:fld>
            <a:endParaRPr lang="fr-BE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7275" y="6311902"/>
            <a:ext cx="4489450" cy="365125"/>
          </a:xfrm>
        </p:spPr>
        <p:txBody>
          <a:bodyPr/>
          <a:lstStyle/>
          <a:p>
            <a:r>
              <a:rPr lang="nl-NL"/>
              <a:t>Logisch ontwerp – Meerwaardige attributen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6171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Create a new document." ma:contentTypeScope="" ma:versionID="77667f7933e3113a868cb0493103017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d96b01767097c9629c32739054ecf1b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CE254B-8EFF-40F9-A89E-F1189B1966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2701aa-0eb7-4c6e-8685-abb5fa9cf9cd"/>
    <ds:schemaRef ds:uri="60716130-fab4-45d0-8770-d3d3d338b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C3D35A-A2D8-4C5A-B8B0-85E7FDBD6917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60716130-fab4-45d0-8770-d3d3d338b0bc"/>
    <ds:schemaRef ds:uri="c02701aa-0eb7-4c6e-8685-abb5fa9cf9c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2656</TotalTime>
  <Words>403</Words>
  <Application>Microsoft Office PowerPoint</Application>
  <PresentationFormat>On-screen Show (4:3)</PresentationFormat>
  <Paragraphs>66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Databanken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Mathis Bossuyt</cp:lastModifiedBy>
  <cp:revision>1086</cp:revision>
  <cp:lastPrinted>2023-12-31T14:38:25Z</cp:lastPrinted>
  <dcterms:created xsi:type="dcterms:W3CDTF">2019-08-19T14:14:21Z</dcterms:created>
  <dcterms:modified xsi:type="dcterms:W3CDTF">2023-12-31T14:38:30Z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