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6"/>
  </p:notesMasterIdLst>
  <p:sldIdLst>
    <p:sldId id="266" r:id="rId5"/>
    <p:sldId id="267" r:id="rId6"/>
    <p:sldId id="268" r:id="rId7"/>
    <p:sldId id="275" r:id="rId8"/>
    <p:sldId id="276" r:id="rId9"/>
    <p:sldId id="277" r:id="rId10"/>
    <p:sldId id="278" r:id="rId11"/>
    <p:sldId id="271" r:id="rId12"/>
    <p:sldId id="272" r:id="rId13"/>
    <p:sldId id="273" r:id="rId14"/>
    <p:sldId id="274" r:id="rId15"/>
  </p:sldIdLst>
  <p:sldSz cx="9144000" cy="6858000" type="screen4x3"/>
  <p:notesSz cx="987425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74194" autoAdjust="0"/>
  </p:normalViewPr>
  <p:slideViewPr>
    <p:cSldViewPr snapToGrid="0">
      <p:cViewPr varScale="1">
        <p:scale>
          <a:sx n="65" d="100"/>
          <a:sy n="65" d="100"/>
        </p:scale>
        <p:origin x="1749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593123" y="1"/>
            <a:ext cx="4278842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31-12-23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94075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87425" y="3300412"/>
            <a:ext cx="78994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593123" y="6513910"/>
            <a:ext cx="4278842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 err="1"/>
              <a:t>Naast</a:t>
            </a:r>
            <a:r>
              <a:rPr lang="fr-BE" dirty="0"/>
              <a:t> het </a:t>
            </a:r>
            <a:r>
              <a:rPr lang="fr-BE" dirty="0" err="1"/>
              <a:t>conceptuele</a:t>
            </a:r>
            <a:r>
              <a:rPr lang="fr-BE" baseline="0" dirty="0"/>
              <a:t> </a:t>
            </a:r>
            <a:r>
              <a:rPr lang="fr-BE" baseline="0" dirty="0" err="1"/>
              <a:t>schema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er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nog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</a:t>
            </a:r>
            <a:r>
              <a:rPr lang="fr-BE" baseline="0" dirty="0" err="1"/>
              <a:t>functionele</a:t>
            </a:r>
            <a:r>
              <a:rPr lang="fr-BE" baseline="0" dirty="0"/>
              <a:t> </a:t>
            </a:r>
            <a:r>
              <a:rPr lang="fr-BE" baseline="0" dirty="0" err="1"/>
              <a:t>beschrijving</a:t>
            </a:r>
            <a:r>
              <a:rPr lang="fr-BE" baseline="0" dirty="0"/>
              <a:t> die </a:t>
            </a:r>
            <a:r>
              <a:rPr lang="fr-BE" baseline="0" dirty="0" err="1"/>
              <a:t>moet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omgezet</a:t>
            </a:r>
            <a:r>
              <a:rPr lang="fr-BE" baseline="0" dirty="0"/>
              <a:t> </a:t>
            </a:r>
            <a:r>
              <a:rPr lang="fr-BE" baseline="0" dirty="0" err="1"/>
              <a:t>naar</a:t>
            </a:r>
            <a:r>
              <a:rPr lang="fr-BE" baseline="0" dirty="0"/>
              <a:t> het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waar</a:t>
            </a:r>
            <a:r>
              <a:rPr lang="fr-BE" baseline="0" dirty="0"/>
              <a:t> </a:t>
            </a:r>
            <a:r>
              <a:rPr lang="fr-BE" baseline="0" dirty="0" err="1"/>
              <a:t>mogelijk</a:t>
            </a:r>
            <a:r>
              <a:rPr lang="fr-BE" baseline="0" dirty="0"/>
              <a:t>. In de </a:t>
            </a:r>
            <a:r>
              <a:rPr lang="fr-BE" baseline="0" dirty="0" err="1"/>
              <a:t>vorige</a:t>
            </a:r>
            <a:r>
              <a:rPr lang="fr-BE" baseline="0" dirty="0"/>
              <a:t> slides </a:t>
            </a:r>
            <a:r>
              <a:rPr lang="fr-BE" baseline="0" dirty="0" err="1"/>
              <a:t>werden</a:t>
            </a:r>
            <a:r>
              <a:rPr lang="fr-BE" baseline="0" dirty="0"/>
              <a:t> al </a:t>
            </a:r>
            <a:r>
              <a:rPr lang="fr-BE" baseline="0" dirty="0" err="1"/>
              <a:t>verschillende</a:t>
            </a:r>
            <a:r>
              <a:rPr lang="fr-BE" baseline="0" dirty="0"/>
              <a:t> types </a:t>
            </a:r>
            <a:r>
              <a:rPr lang="fr-BE" baseline="0" dirty="0" err="1"/>
              <a:t>constraints</a:t>
            </a:r>
            <a:r>
              <a:rPr lang="fr-BE" baseline="0" dirty="0"/>
              <a:t> </a:t>
            </a:r>
            <a:r>
              <a:rPr lang="fr-BE" baseline="0" dirty="0" err="1"/>
              <a:t>geïntroduceerd</a:t>
            </a:r>
            <a:r>
              <a:rPr lang="fr-BE" baseline="0" dirty="0"/>
              <a:t> om de </a:t>
            </a:r>
            <a:r>
              <a:rPr lang="fr-BE" baseline="0" dirty="0" err="1"/>
              <a:t>correctheid</a:t>
            </a:r>
            <a:r>
              <a:rPr lang="fr-BE" baseline="0" dirty="0"/>
              <a:t> van de data en de </a:t>
            </a:r>
            <a:r>
              <a:rPr lang="fr-BE" baseline="0" dirty="0" err="1"/>
              <a:t>databank</a:t>
            </a:r>
            <a:r>
              <a:rPr lang="fr-BE" baseline="0" dirty="0"/>
              <a:t> te </a:t>
            </a:r>
            <a:r>
              <a:rPr lang="fr-BE" baseline="0" dirty="0" err="1"/>
              <a:t>garanderen</a:t>
            </a:r>
            <a:r>
              <a:rPr lang="fr-BE" baseline="0" dirty="0"/>
              <a:t>: primaire </a:t>
            </a:r>
            <a:r>
              <a:rPr lang="fr-BE" baseline="0" dirty="0" err="1"/>
              <a:t>sleutels</a:t>
            </a:r>
            <a:r>
              <a:rPr lang="fr-BE" baseline="0" dirty="0"/>
              <a:t>,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sleutels</a:t>
            </a:r>
            <a:r>
              <a:rPr lang="fr-BE" baseline="0" dirty="0"/>
              <a:t>, </a:t>
            </a:r>
            <a:r>
              <a:rPr lang="fr-BE" baseline="0" dirty="0" err="1"/>
              <a:t>uniek</a:t>
            </a:r>
            <a:r>
              <a:rPr lang="fr-BE" baseline="0" dirty="0"/>
              <a:t> en NOT NULL. </a:t>
            </a:r>
            <a:r>
              <a:rPr lang="fr-BE" baseline="0" dirty="0" err="1"/>
              <a:t>Voorwaarden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de </a:t>
            </a:r>
            <a:r>
              <a:rPr lang="fr-BE" baseline="0" dirty="0" err="1"/>
              <a:t>functionele</a:t>
            </a:r>
            <a:r>
              <a:rPr lang="fr-BE" baseline="0" dirty="0"/>
              <a:t> </a:t>
            </a:r>
            <a:r>
              <a:rPr lang="fr-BE" baseline="0" dirty="0" err="1"/>
              <a:t>beschrijving</a:t>
            </a:r>
            <a:r>
              <a:rPr lang="fr-BE" baseline="0" dirty="0"/>
              <a:t> die </a:t>
            </a:r>
            <a:r>
              <a:rPr lang="fr-BE" baseline="0" dirty="0" err="1"/>
              <a:t>betrekking</a:t>
            </a:r>
            <a:r>
              <a:rPr lang="fr-BE" baseline="0" dirty="0"/>
              <a:t> </a:t>
            </a:r>
            <a:r>
              <a:rPr lang="fr-BE" baseline="0" dirty="0" err="1"/>
              <a:t>hebben</a:t>
            </a:r>
            <a:r>
              <a:rPr lang="fr-BE" baseline="0" dirty="0"/>
              <a:t> op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</a:t>
            </a:r>
            <a:r>
              <a:rPr lang="fr-BE" baseline="0" dirty="0" err="1"/>
              <a:t>eenzelfde</a:t>
            </a:r>
            <a:r>
              <a:rPr lang="fr-BE" baseline="0" dirty="0"/>
              <a:t> </a:t>
            </a:r>
            <a:r>
              <a:rPr lang="fr-BE" baseline="0" dirty="0" err="1"/>
              <a:t>entiteittype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echter</a:t>
            </a:r>
            <a:r>
              <a:rPr lang="fr-BE" baseline="0" dirty="0"/>
              <a:t>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gemakkelijk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Het </a:t>
            </a:r>
            <a:r>
              <a:rPr lang="fr-BE" baseline="0" dirty="0" err="1"/>
              <a:t>relationeel</a:t>
            </a:r>
            <a:r>
              <a:rPr lang="fr-BE" baseline="0" dirty="0"/>
              <a:t> model </a:t>
            </a:r>
            <a:r>
              <a:rPr lang="fr-BE" baseline="0" dirty="0" err="1"/>
              <a:t>voorziet</a:t>
            </a:r>
            <a:r>
              <a:rPr lang="fr-BE" baseline="0" dirty="0"/>
              <a:t> </a:t>
            </a:r>
            <a:r>
              <a:rPr lang="fr-BE" baseline="0" dirty="0" err="1"/>
              <a:t>immers</a:t>
            </a:r>
            <a:r>
              <a:rPr lang="fr-BE" baseline="0" dirty="0"/>
              <a:t>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een</a:t>
            </a:r>
            <a:r>
              <a:rPr lang="fr-BE" baseline="0" dirty="0"/>
              <a:t> CHECK </a:t>
            </a:r>
            <a:r>
              <a:rPr lang="fr-BE" baseline="0" dirty="0" err="1"/>
              <a:t>constraint</a:t>
            </a:r>
            <a:r>
              <a:rPr lang="fr-BE" baseline="0" dirty="0"/>
              <a:t>. </a:t>
            </a:r>
            <a:r>
              <a:rPr lang="fr-BE" baseline="0" dirty="0" err="1"/>
              <a:t>Hiermee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eenvoudige</a:t>
            </a:r>
            <a:r>
              <a:rPr lang="fr-BE" baseline="0" dirty="0"/>
              <a:t> </a:t>
            </a:r>
            <a:r>
              <a:rPr lang="fr-BE" baseline="0" dirty="0" err="1"/>
              <a:t>voorwaarden</a:t>
            </a:r>
            <a:r>
              <a:rPr lang="fr-BE" baseline="0" dirty="0"/>
              <a:t>, </a:t>
            </a:r>
            <a:r>
              <a:rPr lang="fr-BE" baseline="0" dirty="0" err="1"/>
              <a:t>zoals</a:t>
            </a:r>
            <a:r>
              <a:rPr lang="fr-BE" baseline="0" dirty="0"/>
              <a:t> </a:t>
            </a:r>
            <a:r>
              <a:rPr lang="fr-BE" baseline="0" dirty="0" err="1"/>
              <a:t>vergelijkingen</a:t>
            </a:r>
            <a:r>
              <a:rPr lang="fr-BE" baseline="0" dirty="0"/>
              <a:t> met </a:t>
            </a:r>
            <a:r>
              <a:rPr lang="fr-BE" baseline="0" dirty="0" err="1"/>
              <a:t>constanten</a:t>
            </a:r>
            <a:r>
              <a:rPr lang="fr-BE" baseline="0" dirty="0"/>
              <a:t> of </a:t>
            </a:r>
            <a:r>
              <a:rPr lang="fr-BE" baseline="0" dirty="0" err="1"/>
              <a:t>tussen</a:t>
            </a:r>
            <a:r>
              <a:rPr lang="fr-BE" baseline="0" dirty="0"/>
              <a:t> </a:t>
            </a:r>
            <a:r>
              <a:rPr lang="fr-BE" baseline="0" dirty="0" err="1"/>
              <a:t>attributen</a:t>
            </a:r>
            <a:r>
              <a:rPr lang="fr-BE" baseline="0" dirty="0"/>
              <a:t> </a:t>
            </a:r>
            <a:r>
              <a:rPr lang="fr-BE" baseline="0" dirty="0" err="1"/>
              <a:t>onderling</a:t>
            </a:r>
            <a:r>
              <a:rPr lang="fr-BE" baseline="0" dirty="0"/>
              <a:t>,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afgedwongen</a:t>
            </a:r>
            <a:r>
              <a:rPr lang="fr-BE" baseline="0" dirty="0"/>
              <a:t>.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51655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11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269381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384344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01332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35118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BE" dirty="0"/>
              <a:t>A</a:t>
            </a:r>
            <a:r>
              <a:rPr lang="en-BE" dirty="0"/>
              <a:t>fgeleide attributen worden</a:t>
            </a:r>
            <a:r>
              <a:rPr lang="en-BE" baseline="0" dirty="0"/>
              <a:t> voorlopig overgenomen in tekstvorm en zullen worden geïmplementeerd in de vorm van views (zie later)</a:t>
            </a:r>
            <a:endParaRPr lang="fr-BE" dirty="0"/>
          </a:p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8448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dirty="0"/>
              <a:t>De</a:t>
            </a:r>
            <a:r>
              <a:rPr lang="fr-BE" baseline="0" dirty="0"/>
              <a:t> </a:t>
            </a:r>
            <a:r>
              <a:rPr lang="fr-BE" baseline="0" dirty="0" err="1"/>
              <a:t>overige</a:t>
            </a:r>
            <a:r>
              <a:rPr lang="fr-BE" baseline="0" dirty="0"/>
              <a:t> </a:t>
            </a:r>
            <a:r>
              <a:rPr lang="fr-BE" baseline="0" dirty="0" err="1"/>
              <a:t>voorwaarden</a:t>
            </a:r>
            <a:r>
              <a:rPr lang="fr-BE" baseline="0" dirty="0"/>
              <a:t> in de </a:t>
            </a:r>
            <a:r>
              <a:rPr lang="fr-BE" baseline="0" dirty="0" err="1"/>
              <a:t>functionele</a:t>
            </a:r>
            <a:r>
              <a:rPr lang="fr-BE" baseline="0" dirty="0"/>
              <a:t> </a:t>
            </a:r>
            <a:r>
              <a:rPr lang="fr-BE" baseline="0" dirty="0" err="1"/>
              <a:t>beschrijving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niet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gemodelleerd</a:t>
            </a:r>
            <a:r>
              <a:rPr lang="fr-BE" baseline="0" dirty="0"/>
              <a:t> met </a:t>
            </a:r>
            <a:r>
              <a:rPr lang="fr-BE" baseline="0" dirty="0" err="1"/>
              <a:t>behulp</a:t>
            </a:r>
            <a:r>
              <a:rPr lang="fr-BE" baseline="0" dirty="0"/>
              <a:t> van </a:t>
            </a:r>
            <a:r>
              <a:rPr lang="fr-BE" baseline="0" dirty="0" err="1"/>
              <a:t>een</a:t>
            </a:r>
            <a:r>
              <a:rPr lang="fr-BE" baseline="0" dirty="0"/>
              <a:t> primaire of </a:t>
            </a:r>
            <a:r>
              <a:rPr lang="fr-BE" baseline="0" dirty="0" err="1"/>
              <a:t>vreemde</a:t>
            </a:r>
            <a:r>
              <a:rPr lang="fr-BE" baseline="0" dirty="0"/>
              <a:t> </a:t>
            </a:r>
            <a:r>
              <a:rPr lang="fr-BE" baseline="0" dirty="0" err="1"/>
              <a:t>sleutel</a:t>
            </a:r>
            <a:r>
              <a:rPr lang="fr-BE" baseline="0" dirty="0"/>
              <a:t>, </a:t>
            </a:r>
            <a:r>
              <a:rPr lang="fr-BE" baseline="0" dirty="0" err="1"/>
              <a:t>uniek</a:t>
            </a:r>
            <a:r>
              <a:rPr lang="fr-BE" baseline="0" dirty="0"/>
              <a:t>, not </a:t>
            </a:r>
            <a:r>
              <a:rPr lang="fr-BE" baseline="0" dirty="0" err="1"/>
              <a:t>null</a:t>
            </a:r>
            <a:r>
              <a:rPr lang="fr-BE" baseline="0" dirty="0"/>
              <a:t> of check </a:t>
            </a:r>
            <a:r>
              <a:rPr lang="fr-BE" baseline="0" dirty="0" err="1"/>
              <a:t>constraint</a:t>
            </a:r>
            <a:r>
              <a:rPr lang="fr-BE" baseline="0" dirty="0"/>
              <a:t>. </a:t>
            </a:r>
            <a:r>
              <a:rPr lang="fr-BE" baseline="0" dirty="0" err="1"/>
              <a:t>Nochtans</a:t>
            </a:r>
            <a:r>
              <a:rPr lang="fr-BE" baseline="0" dirty="0"/>
              <a:t> </a:t>
            </a:r>
            <a:r>
              <a:rPr lang="fr-BE" baseline="0" dirty="0" err="1"/>
              <a:t>kunnen</a:t>
            </a:r>
            <a:r>
              <a:rPr lang="fr-BE" baseline="0" dirty="0"/>
              <a:t> </a:t>
            </a:r>
            <a:r>
              <a:rPr lang="fr-BE" baseline="0" dirty="0" err="1"/>
              <a:t>ook</a:t>
            </a:r>
            <a:r>
              <a:rPr lang="fr-BE" baseline="0" dirty="0"/>
              <a:t>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voorwaarden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gemapped</a:t>
            </a:r>
            <a:r>
              <a:rPr lang="fr-BE" baseline="0" dirty="0"/>
              <a:t> op </a:t>
            </a:r>
            <a:r>
              <a:rPr lang="fr-BE" baseline="0" dirty="0" err="1"/>
              <a:t>concepten</a:t>
            </a:r>
            <a:r>
              <a:rPr lang="fr-BE" baseline="0" dirty="0"/>
              <a:t> die het </a:t>
            </a:r>
            <a:r>
              <a:rPr lang="fr-BE" baseline="0" dirty="0" err="1"/>
              <a:t>relationele</a:t>
            </a:r>
            <a:r>
              <a:rPr lang="fr-BE" baseline="0" dirty="0"/>
              <a:t> </a:t>
            </a:r>
            <a:r>
              <a:rPr lang="fr-BE" baseline="0" dirty="0" err="1"/>
              <a:t>databankmodel</a:t>
            </a:r>
            <a:r>
              <a:rPr lang="fr-BE" baseline="0" dirty="0"/>
              <a:t> </a:t>
            </a:r>
            <a:r>
              <a:rPr lang="fr-BE" baseline="0" dirty="0" err="1"/>
              <a:t>voorziet</a:t>
            </a:r>
            <a:r>
              <a:rPr lang="fr-BE" baseline="0" dirty="0"/>
              <a:t>. </a:t>
            </a:r>
            <a:r>
              <a:rPr lang="fr-BE" baseline="0" dirty="0" err="1"/>
              <a:t>Deze</a:t>
            </a:r>
            <a:r>
              <a:rPr lang="fr-BE" baseline="0" dirty="0"/>
              <a:t> </a:t>
            </a:r>
            <a:r>
              <a:rPr lang="fr-BE" baseline="0" dirty="0" err="1"/>
              <a:t>worden</a:t>
            </a:r>
            <a:r>
              <a:rPr lang="fr-BE" baseline="0" dirty="0"/>
              <a:t> </a:t>
            </a:r>
            <a:r>
              <a:rPr lang="fr-BE" baseline="0" dirty="0" err="1"/>
              <a:t>later</a:t>
            </a:r>
            <a:r>
              <a:rPr lang="fr-BE" baseline="0" dirty="0"/>
              <a:t> </a:t>
            </a:r>
            <a:r>
              <a:rPr lang="fr-BE" baseline="0" dirty="0" err="1"/>
              <a:t>uitgebreid</a:t>
            </a:r>
            <a:r>
              <a:rPr lang="fr-BE" baseline="0" dirty="0"/>
              <a:t> </a:t>
            </a:r>
            <a:r>
              <a:rPr lang="fr-BE" baseline="0" dirty="0" err="1"/>
              <a:t>toegelicht</a:t>
            </a:r>
            <a:r>
              <a:rPr lang="fr-BE" baseline="0" dirty="0"/>
              <a:t>.</a:t>
            </a:r>
          </a:p>
          <a:p>
            <a:endParaRPr lang="fr-BE" baseline="0" dirty="0"/>
          </a:p>
          <a:p>
            <a:r>
              <a:rPr lang="fr-BE" baseline="0" dirty="0"/>
              <a:t>In het </a:t>
            </a:r>
            <a:r>
              <a:rPr lang="fr-BE" baseline="0" dirty="0" err="1"/>
              <a:t>logisch</a:t>
            </a:r>
            <a:r>
              <a:rPr lang="fr-BE" baseline="0" dirty="0"/>
              <a:t> </a:t>
            </a:r>
            <a:r>
              <a:rPr lang="fr-BE" baseline="0" dirty="0" err="1"/>
              <a:t>ontwerp</a:t>
            </a:r>
            <a:r>
              <a:rPr lang="fr-BE" baseline="0" dirty="0"/>
              <a:t> </a:t>
            </a:r>
            <a:r>
              <a:rPr lang="fr-BE" baseline="0" dirty="0" err="1"/>
              <a:t>is</a:t>
            </a:r>
            <a:r>
              <a:rPr lang="fr-BE" baseline="0" dirty="0"/>
              <a:t> het </a:t>
            </a:r>
            <a:r>
              <a:rPr lang="fr-BE" baseline="0" dirty="0" err="1"/>
              <a:t>belangrijk</a:t>
            </a:r>
            <a:r>
              <a:rPr lang="fr-BE" baseline="0" dirty="0"/>
              <a:t> om na te </a:t>
            </a:r>
            <a:r>
              <a:rPr lang="fr-BE" baseline="0" dirty="0" err="1"/>
              <a:t>gaan</a:t>
            </a:r>
            <a:r>
              <a:rPr lang="fr-BE" baseline="0" dirty="0"/>
              <a:t> </a:t>
            </a:r>
            <a:r>
              <a:rPr lang="fr-BE" baseline="0" dirty="0" err="1"/>
              <a:t>welk</a:t>
            </a:r>
            <a:r>
              <a:rPr lang="fr-BE" baseline="0" dirty="0"/>
              <a:t> </a:t>
            </a:r>
            <a:r>
              <a:rPr lang="fr-BE" baseline="0" dirty="0" err="1"/>
              <a:t>gedrag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</a:t>
            </a:r>
            <a:r>
              <a:rPr lang="fr-BE" baseline="0" dirty="0" err="1"/>
              <a:t>wensen</a:t>
            </a:r>
            <a:r>
              <a:rPr lang="fr-BE" baseline="0" dirty="0"/>
              <a:t> </a:t>
            </a:r>
            <a:r>
              <a:rPr lang="fr-BE" baseline="0" dirty="0" err="1"/>
              <a:t>wanneer</a:t>
            </a:r>
            <a:r>
              <a:rPr lang="fr-BE" baseline="0" dirty="0"/>
              <a:t> er data </a:t>
            </a:r>
            <a:r>
              <a:rPr lang="fr-BE" baseline="0" dirty="0" err="1"/>
              <a:t>wordt</a:t>
            </a:r>
            <a:r>
              <a:rPr lang="fr-BE" baseline="0" dirty="0"/>
              <a:t> </a:t>
            </a:r>
            <a:r>
              <a:rPr lang="fr-BE" baseline="0" dirty="0" err="1"/>
              <a:t>toegevoegd</a:t>
            </a:r>
            <a:r>
              <a:rPr lang="fr-BE" baseline="0" dirty="0"/>
              <a:t> </a:t>
            </a:r>
            <a:r>
              <a:rPr lang="fr-BE" baseline="0" dirty="0" err="1"/>
              <a:t>aan</a:t>
            </a:r>
            <a:r>
              <a:rPr lang="fr-BE" baseline="0" dirty="0"/>
              <a:t> de </a:t>
            </a:r>
            <a:r>
              <a:rPr lang="fr-BE" baseline="0" dirty="0" err="1"/>
              <a:t>databank</a:t>
            </a:r>
            <a:r>
              <a:rPr lang="fr-BE" baseline="0" dirty="0"/>
              <a:t>, en dit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elk</a:t>
            </a:r>
            <a:r>
              <a:rPr lang="fr-BE" baseline="0" dirty="0"/>
              <a:t> van de </a:t>
            </a:r>
            <a:r>
              <a:rPr lang="fr-BE" baseline="0" dirty="0" err="1"/>
              <a:t>overgebleven</a:t>
            </a:r>
            <a:r>
              <a:rPr lang="fr-BE" baseline="0" dirty="0"/>
              <a:t> </a:t>
            </a:r>
            <a:r>
              <a:rPr lang="fr-BE" baseline="0" dirty="0" err="1"/>
              <a:t>voorwaarden</a:t>
            </a:r>
            <a:r>
              <a:rPr lang="fr-BE" baseline="0" dirty="0"/>
              <a:t>. In de </a:t>
            </a:r>
            <a:r>
              <a:rPr lang="fr-BE" baseline="0" dirty="0" err="1"/>
              <a:t>volgende</a:t>
            </a:r>
            <a:r>
              <a:rPr lang="fr-BE" baseline="0" dirty="0"/>
              <a:t> slides </a:t>
            </a:r>
            <a:r>
              <a:rPr lang="fr-BE" baseline="0" dirty="0" err="1"/>
              <a:t>doen</a:t>
            </a:r>
            <a:r>
              <a:rPr lang="fr-BE" baseline="0" dirty="0"/>
              <a:t> </a:t>
            </a:r>
            <a:r>
              <a:rPr lang="fr-BE" baseline="0" dirty="0" err="1"/>
              <a:t>we</a:t>
            </a:r>
            <a:r>
              <a:rPr lang="fr-BE" baseline="0" dirty="0"/>
              <a:t> dit </a:t>
            </a:r>
            <a:r>
              <a:rPr lang="fr-BE" baseline="0" dirty="0" err="1"/>
              <a:t>voor</a:t>
            </a:r>
            <a:r>
              <a:rPr lang="fr-BE" baseline="0" dirty="0"/>
              <a:t> </a:t>
            </a:r>
            <a:r>
              <a:rPr lang="fr-BE" baseline="0" dirty="0" err="1"/>
              <a:t>elk</a:t>
            </a:r>
            <a:r>
              <a:rPr lang="fr-BE" baseline="0" dirty="0"/>
              <a:t> van de </a:t>
            </a:r>
            <a:r>
              <a:rPr lang="fr-BE" baseline="0" dirty="0" err="1"/>
              <a:t>vier</a:t>
            </a:r>
            <a:r>
              <a:rPr lang="fr-BE" baseline="0" dirty="0"/>
              <a:t> </a:t>
            </a:r>
            <a:r>
              <a:rPr lang="fr-BE" baseline="0" dirty="0" err="1"/>
              <a:t>overgebleven</a:t>
            </a:r>
            <a:r>
              <a:rPr lang="fr-BE" baseline="0" dirty="0"/>
              <a:t> </a:t>
            </a:r>
            <a:r>
              <a:rPr lang="fr-BE" baseline="0" dirty="0" err="1"/>
              <a:t>punten</a:t>
            </a:r>
            <a:r>
              <a:rPr lang="fr-BE" baseline="0" dirty="0"/>
              <a:t> </a:t>
            </a:r>
            <a:r>
              <a:rPr lang="fr-BE" baseline="0" dirty="0" err="1"/>
              <a:t>uit</a:t>
            </a:r>
            <a:r>
              <a:rPr lang="fr-BE" baseline="0" dirty="0"/>
              <a:t> de </a:t>
            </a:r>
            <a:r>
              <a:rPr lang="fr-BE" baseline="0" dirty="0" err="1"/>
              <a:t>functionele</a:t>
            </a:r>
            <a:r>
              <a:rPr lang="fr-BE" baseline="0" dirty="0"/>
              <a:t> </a:t>
            </a:r>
            <a:r>
              <a:rPr lang="fr-BE" baseline="0" dirty="0" err="1"/>
              <a:t>beschrijving</a:t>
            </a:r>
            <a:r>
              <a:rPr lang="fr-BE" baseline="0" dirty="0"/>
              <a:t>.</a:t>
            </a:r>
            <a:endParaRPr lang="en-BE" baseline="0" dirty="0"/>
          </a:p>
          <a:p>
            <a:endParaRPr lang="en-BE" baseline="0" dirty="0"/>
          </a:p>
          <a:p>
            <a:r>
              <a:rPr lang="en-BE" baseline="0" dirty="0"/>
              <a:t>Aanpassingen van data wordt niet behandeld in deze cursus</a:t>
            </a:r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7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54193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8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15158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97133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94075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10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19650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7EC91-8588-4687-AF25-33FF2451904C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B0B11-20FA-43DD-8344-104E22502815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CE3C6-1910-4DBB-B1CE-C5ABD1FA0FD8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E9CB5-554A-468C-81BD-70E786A0C071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4B1443-E682-4039-A7DB-6E356F310008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CECF5E-0D57-46FB-8C8D-2D3CBDDB4FDF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639D3-AE6D-4C71-BCF2-F7E444C6E6CD}" type="datetime1">
              <a:rPr lang="en-US" smtClean="0"/>
              <a:t>12/31/2023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BC356-3968-4DB8-B0AC-649207838162}" type="datetime1">
              <a:rPr lang="en-US" smtClean="0"/>
              <a:t>12/31/2023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28442-D3D2-4B57-83C8-BE1723469ACE}" type="datetime1">
              <a:rPr lang="en-US" smtClean="0"/>
              <a:t>12/31/2023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F69A5-A9AF-45B1-B528-0DFC3AE68619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B64E6-3AC7-49B2-9720-D7C0BA22A79E}" type="datetime1">
              <a:rPr lang="en-US" smtClean="0"/>
              <a:t>12/31/2023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60027-4894-4FA9-AF6A-B6C0E03389B1}" type="datetime1">
              <a:rPr lang="en-US" smtClean="0"/>
              <a:t>12/31/2023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/>
              <a:t>Logisch ontwerp – Functionele beschrijving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 dirty="0"/>
              <a:t>Databanken</a:t>
            </a:r>
            <a:endParaRPr lang="fr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Logisch</a:t>
            </a:r>
            <a:r>
              <a:rPr lang="en-BE" dirty="0"/>
              <a:t> ontwerp</a:t>
            </a:r>
            <a:r>
              <a:rPr lang="en-US" dirty="0"/>
              <a:t> – </a:t>
            </a:r>
            <a:r>
              <a:rPr lang="en-BE"/>
              <a:t>Functionele beschrijving</a:t>
            </a:r>
            <a:endParaRPr lang="en-US" dirty="0"/>
          </a:p>
          <a:p>
            <a:r>
              <a:rPr lang="en-US" dirty="0"/>
              <a:t>   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</a:t>
            </a:fld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481067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1" y="1543221"/>
            <a:ext cx="815166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/>
              <a:t>C. L</a:t>
            </a:r>
            <a:r>
              <a:rPr lang="en-BE" sz="2200" i="1" dirty="0"/>
              <a:t>eeftijd lid &gt;= min en &lt;= max leeftijd groep van lid</a:t>
            </a:r>
          </a:p>
          <a:p>
            <a:pPr lvl="1"/>
            <a:endParaRPr lang="nl-BE" sz="2000" dirty="0"/>
          </a:p>
          <a:p>
            <a:r>
              <a:rPr lang="nl-BE" sz="2000" b="1" dirty="0"/>
              <a:t>LID </a:t>
            </a:r>
            <a:r>
              <a:rPr lang="nl-BE" sz="2000" dirty="0"/>
              <a:t>(</a:t>
            </a:r>
            <a:r>
              <a:rPr lang="nl-BE" sz="2000" dirty="0" err="1"/>
              <a:t>lidnummer:integer</a:t>
            </a:r>
            <a:r>
              <a:rPr lang="nl-BE" sz="2000" dirty="0"/>
              <a:t>, </a:t>
            </a:r>
            <a:r>
              <a:rPr lang="nl-BE" sz="2000" dirty="0" err="1"/>
              <a:t>voornaam:varchar</a:t>
            </a:r>
            <a:r>
              <a:rPr lang="nl-BE" sz="2000" dirty="0"/>
              <a:t>, </a:t>
            </a:r>
            <a:r>
              <a:rPr lang="nl-BE" sz="2000" dirty="0" err="1"/>
              <a:t>naam:varchar</a:t>
            </a:r>
            <a:r>
              <a:rPr lang="nl-BE" sz="2000" dirty="0"/>
              <a:t>, </a:t>
            </a:r>
            <a:r>
              <a:rPr lang="nl-BE" sz="2000" dirty="0" err="1"/>
              <a:t>geslacht:varchar</a:t>
            </a:r>
            <a:r>
              <a:rPr lang="nl-BE" sz="2000" dirty="0"/>
              <a:t>, </a:t>
            </a:r>
            <a:r>
              <a:rPr lang="nl-BE" sz="2000" dirty="0" err="1"/>
              <a:t>geboortedatum:date</a:t>
            </a:r>
            <a:r>
              <a:rPr lang="en-BE" sz="2000" dirty="0"/>
              <a:t>, </a:t>
            </a:r>
            <a:r>
              <a:rPr lang="nl-BE" sz="2000" dirty="0" err="1"/>
              <a:t>straat:varchar</a:t>
            </a:r>
            <a:r>
              <a:rPr lang="nl-BE" sz="2000" dirty="0"/>
              <a:t>, nummer:</a:t>
            </a:r>
            <a:r>
              <a:rPr lang="en-BE" sz="2000" dirty="0"/>
              <a:t>varchar</a:t>
            </a:r>
            <a:r>
              <a:rPr lang="nl-BE" sz="2000" dirty="0"/>
              <a:t>, postcode:</a:t>
            </a:r>
            <a:r>
              <a:rPr lang="en-BE" sz="2000" dirty="0"/>
              <a:t>varchar</a:t>
            </a:r>
            <a:r>
              <a:rPr lang="nl-BE" sz="2000" dirty="0"/>
              <a:t>, </a:t>
            </a:r>
            <a:r>
              <a:rPr lang="nl-BE" sz="2000" dirty="0" err="1"/>
              <a:t>groepsnaam:varchar</a:t>
            </a:r>
            <a:r>
              <a:rPr lang="nl-BE" sz="2000" dirty="0"/>
              <a:t>)</a:t>
            </a:r>
          </a:p>
          <a:p>
            <a:endParaRPr lang="nl-B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Controleer dat indien </a:t>
            </a:r>
            <a:r>
              <a:rPr lang="en-BE" dirty="0"/>
              <a:t>een </a:t>
            </a:r>
            <a:r>
              <a:rPr lang="nl-BE" dirty="0"/>
              <a:t>lid wordt toegevoegd aan de tabel Lid, zijn/haar leeftijd niet groter is dan </a:t>
            </a:r>
            <a:r>
              <a:rPr lang="nl-BE" dirty="0" err="1"/>
              <a:t>leeftijd_max</a:t>
            </a:r>
            <a:r>
              <a:rPr lang="nl-BE" dirty="0"/>
              <a:t> van zijn/haar geassocieerde groep, én zijn/haar leeftijd niet kleiner is dan </a:t>
            </a:r>
            <a:r>
              <a:rPr lang="nl-BE" dirty="0" err="1"/>
              <a:t>leeftijd_min</a:t>
            </a:r>
            <a:r>
              <a:rPr lang="nl-BE" dirty="0"/>
              <a:t> van zijn/haar geassocieerde groep.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Onderzoek van gewenst gedrag bij </a:t>
            </a:r>
            <a:r>
              <a:rPr lang="en-BE" sz="2000" b="1" dirty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10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423130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7620988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/>
              <a:t>D. Leider van een groep moet lid zijn van de groep met naam leiding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nl-BE" sz="2000" dirty="0"/>
          </a:p>
          <a:p>
            <a:r>
              <a:rPr lang="nl-BE" sz="2000" b="1" dirty="0"/>
              <a:t>GROEP </a:t>
            </a:r>
            <a:r>
              <a:rPr lang="nl-BE" sz="2000" dirty="0"/>
              <a:t>(</a:t>
            </a:r>
            <a:r>
              <a:rPr lang="nl-BE" sz="2000" dirty="0" err="1"/>
              <a:t>naam:varchar</a:t>
            </a:r>
            <a:r>
              <a:rPr lang="nl-BE" sz="2000" dirty="0"/>
              <a:t>, </a:t>
            </a:r>
            <a:r>
              <a:rPr lang="nl-BE" sz="2000" dirty="0" err="1"/>
              <a:t>leeftijd_min:integer</a:t>
            </a:r>
            <a:r>
              <a:rPr lang="nl-BE" sz="2000" dirty="0"/>
              <a:t>, </a:t>
            </a:r>
            <a:r>
              <a:rPr lang="nl-BE" sz="2000" dirty="0" err="1"/>
              <a:t>leeftijd_max:integer</a:t>
            </a:r>
            <a:r>
              <a:rPr lang="nl-BE" sz="2000" dirty="0"/>
              <a:t>, </a:t>
            </a:r>
            <a:r>
              <a:rPr lang="nl-BE" sz="2000" dirty="0" err="1"/>
              <a:t>leider:integer</a:t>
            </a:r>
            <a:r>
              <a:rPr lang="nl-BE" sz="2000" dirty="0"/>
              <a:t>) </a:t>
            </a:r>
          </a:p>
          <a:p>
            <a:endParaRPr lang="nl-BE" sz="2000" b="1" dirty="0">
              <a:solidFill>
                <a:schemeClr val="accent4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Controleer </a:t>
            </a:r>
            <a:r>
              <a:rPr lang="en-BE" dirty="0"/>
              <a:t>of</a:t>
            </a:r>
            <a:r>
              <a:rPr lang="nl-BE" dirty="0"/>
              <a:t>dat indien </a:t>
            </a:r>
            <a:r>
              <a:rPr lang="en-BE" dirty="0"/>
              <a:t>een </a:t>
            </a:r>
            <a:r>
              <a:rPr lang="nl-BE" dirty="0"/>
              <a:t>groep wordt toegevoegd aan de tabel Groep, de leider van deze groep in de tabel Lid</a:t>
            </a:r>
            <a:r>
              <a:rPr lang="en-BE"/>
              <a:t> zelf</a:t>
            </a:r>
            <a:r>
              <a:rPr lang="nl-BE"/>
              <a:t> </a:t>
            </a:r>
            <a:r>
              <a:rPr lang="nl-BE" dirty="0"/>
              <a:t>een verwijzing heeft naar de groep met naam </a:t>
            </a:r>
            <a:r>
              <a:rPr lang="en-BE" dirty="0"/>
              <a:t>‘</a:t>
            </a:r>
            <a:r>
              <a:rPr lang="nl-BE" dirty="0"/>
              <a:t>leiding’.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Onderzoek van gewenst gedrag bij </a:t>
            </a:r>
            <a:r>
              <a:rPr lang="en-BE" sz="2000" b="1" dirty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11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6879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830771" y="101509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56" y="749581"/>
            <a:ext cx="2643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Domeinrestricties binnen een entiteittype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00795" y="105054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CHECK </a:t>
            </a:r>
            <a:r>
              <a:rPr lang="nl-BE" sz="2000" b="1" dirty="0" err="1"/>
              <a:t>constraint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2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tx1"/>
                    </a:solidFill>
                  </a:rPr>
                  <a:t>activiteit.kost &gt;=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tx1"/>
                    </a:solidFill>
                  </a:rPr>
                  <a:t>groep.min/groep.max &gt;= 0,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tx1"/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tx1"/>
                    </a:solidFill>
                  </a:rPr>
                  <a:t>{m, v, x}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tx1"/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 met naam ‘leiding’ heeft de hoogste 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&gt;= groep.min en &lt;= groep.max voor groep waarin lid zit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leiding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7081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3681" y="968799"/>
                <a:ext cx="8232058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  <a:p>
                <a:r>
                  <a:rPr lang="en-BE" sz="2000" b="1" dirty="0"/>
                  <a:t>1</a:t>
                </a:r>
                <a:r>
                  <a:rPr lang="nl-BE" sz="2000" b="1" dirty="0"/>
                  <a:t>.</a:t>
                </a:r>
                <a:r>
                  <a:rPr lang="en-BE" sz="2000" b="1" dirty="0"/>
                  <a:t> LID</a:t>
                </a:r>
                <a:r>
                  <a:rPr lang="nl-BE" sz="2000" b="1" dirty="0"/>
                  <a:t> </a:t>
                </a:r>
                <a:r>
                  <a:rPr lang="nl-BE" dirty="0"/>
                  <a:t>(</a:t>
                </a:r>
                <a:r>
                  <a:rPr lang="nl-BE" dirty="0" err="1"/>
                  <a:t>lidnummer:integer</a:t>
                </a:r>
                <a:r>
                  <a:rPr lang="nl-BE" dirty="0"/>
                  <a:t>, </a:t>
                </a:r>
                <a:r>
                  <a:rPr lang="nl-BE" dirty="0" err="1"/>
                  <a:t>geslacht:varchar</a:t>
                </a:r>
                <a:r>
                  <a:rPr lang="nl-BE" dirty="0"/>
                  <a:t>, </a:t>
                </a:r>
                <a:r>
                  <a:rPr lang="nl-BE" dirty="0" err="1"/>
                  <a:t>geboortedatum:date</a:t>
                </a:r>
                <a:r>
                  <a:rPr lang="nl-BE" dirty="0"/>
                  <a:t>, </a:t>
                </a:r>
                <a:r>
                  <a:rPr lang="nl-BE" dirty="0" err="1"/>
                  <a:t>voornaam:varchar</a:t>
                </a:r>
                <a:r>
                  <a:rPr lang="nl-BE" dirty="0"/>
                  <a:t>, </a:t>
                </a:r>
                <a:r>
                  <a:rPr lang="nl-BE" dirty="0" err="1"/>
                  <a:t>familienaam:varchar</a:t>
                </a:r>
                <a:r>
                  <a:rPr lang="nl-BE" dirty="0"/>
                  <a:t>, </a:t>
                </a:r>
                <a:r>
                  <a:rPr lang="nl-BE" dirty="0" err="1"/>
                  <a:t>straat:varchar</a:t>
                </a:r>
                <a:r>
                  <a:rPr lang="nl-BE" dirty="0"/>
                  <a:t>, nummer:</a:t>
                </a:r>
                <a:r>
                  <a:rPr lang="en-BE" dirty="0"/>
                  <a:t>varchar</a:t>
                </a:r>
                <a:r>
                  <a:rPr lang="nl-BE" dirty="0"/>
                  <a:t>, postcode:</a:t>
                </a:r>
                <a:r>
                  <a:rPr lang="en-BE" dirty="0"/>
                  <a:t>varchar</a:t>
                </a:r>
                <a:r>
                  <a:rPr lang="nl-BE" dirty="0"/>
                  <a:t>, </a:t>
                </a:r>
                <a:r>
                  <a:rPr lang="nl-BE" dirty="0" err="1"/>
                  <a:t>groepsnaam:varchar</a:t>
                </a:r>
                <a:r>
                  <a:rPr lang="nl-BE" dirty="0"/>
                  <a:t>)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{lidnummer}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{groepsnaam} -&gt; Groep{naam}</a:t>
                </a:r>
                <a:endParaRPr lang="en-BE" sz="1600" dirty="0"/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nl-BE" sz="1600" b="1" dirty="0">
                    <a:solidFill>
                      <a:srgbClr val="00B050"/>
                    </a:solidFill>
                  </a:rPr>
                  <a:t>CHECK: kost &gt;= 0, geslacht </a:t>
                </a:r>
                <a14:m>
                  <m:oMath xmlns:m="http://schemas.openxmlformats.org/officeDocument/2006/math">
                    <m:r>
                      <a:rPr lang="en-BE" sz="1600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600" b="1" dirty="0">
                    <a:solidFill>
                      <a:srgbClr val="00B050"/>
                    </a:solidFill>
                  </a:rPr>
                  <a:t>{m, v, x}</a:t>
                </a:r>
                <a:endParaRPr lang="nl-BE" sz="1600" dirty="0"/>
              </a:p>
              <a:p>
                <a:r>
                  <a:rPr lang="nl-BE" sz="2000" b="1" dirty="0"/>
                  <a:t>2. GROEP </a:t>
                </a:r>
                <a:r>
                  <a:rPr lang="nl-BE" dirty="0"/>
                  <a:t>(</a:t>
                </a:r>
                <a:r>
                  <a:rPr lang="nl-BE" dirty="0" err="1"/>
                  <a:t>naam:varchar</a:t>
                </a:r>
                <a:r>
                  <a:rPr lang="nl-BE" dirty="0"/>
                  <a:t>, </a:t>
                </a:r>
                <a:r>
                  <a:rPr lang="nl-BE" dirty="0" err="1"/>
                  <a:t>leeftijd_min:integer</a:t>
                </a:r>
                <a:r>
                  <a:rPr lang="nl-BE" dirty="0"/>
                  <a:t>, </a:t>
                </a:r>
                <a:r>
                  <a:rPr lang="nl-BE" dirty="0" err="1"/>
                  <a:t>leeftijd_max:integer</a:t>
                </a:r>
                <a:r>
                  <a:rPr lang="nl-BE" dirty="0"/>
                  <a:t>, </a:t>
                </a:r>
                <a:r>
                  <a:rPr lang="nl-BE" dirty="0" err="1"/>
                  <a:t>leider:integer</a:t>
                </a:r>
                <a:r>
                  <a:rPr lang="nl-BE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{naam}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{leider} -&gt; Lid{lidnummer}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Uniek: {leider</a:t>
                </a:r>
                <a:r>
                  <a:rPr lang="en-BE" sz="1600" dirty="0"/>
                  <a:t>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b="1" dirty="0">
                    <a:solidFill>
                      <a:srgbClr val="00B050"/>
                    </a:solidFill>
                  </a:rPr>
                  <a:t>CHECK: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leeftijd_min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&gt;= 0,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leeftijd_max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&gt;= 0,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leeftijd_min</a:t>
                </a:r>
                <a:r>
                  <a:rPr lang="nl-BE" sz="1600" b="1" dirty="0">
                    <a:solidFill>
                      <a:srgbClr val="00B050"/>
                    </a:solidFill>
                  </a:rPr>
                  <a:t> &lt;= </a:t>
                </a:r>
                <a:r>
                  <a:rPr lang="nl-BE" sz="1600" b="1" dirty="0" err="1">
                    <a:solidFill>
                      <a:srgbClr val="00B050"/>
                    </a:solidFill>
                  </a:rPr>
                  <a:t>leeftijd_max</a:t>
                </a:r>
                <a:endParaRPr lang="nl-BE" sz="1600" dirty="0"/>
              </a:p>
              <a:p>
                <a:r>
                  <a:rPr lang="nl-BE" sz="2000" b="1" dirty="0"/>
                  <a:t>3. ACTIVITEIT </a:t>
                </a:r>
                <a:r>
                  <a:rPr lang="nl-BE" dirty="0"/>
                  <a:t>(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kost:numeric</a:t>
                </a:r>
                <a:r>
                  <a:rPr lang="nl-BE" dirty="0"/>
                  <a:t>, </a:t>
                </a:r>
                <a:r>
                  <a:rPr lang="nl-BE" dirty="0" err="1"/>
                  <a:t>tijdstip:timestamp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</a:t>
                </a:r>
                <a:endParaRPr lang="nl-BE" sz="2000" dirty="0"/>
              </a:p>
              <a:p>
                <a:r>
                  <a:rPr lang="nl-BE" sz="2000" b="1" dirty="0"/>
                  <a:t>4. GROEP_ACTIVITEIT </a:t>
                </a:r>
                <a:r>
                  <a:rPr lang="nl-BE" dirty="0"/>
                  <a:t>(</a:t>
                </a:r>
                <a:r>
                  <a:rPr lang="nl-BE" dirty="0" err="1"/>
                  <a:t>groepsnaam:varchar</a:t>
                </a:r>
                <a:r>
                  <a:rPr lang="nl-BE" dirty="0"/>
                  <a:t>, 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betaald:boolean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{groepsnaam, 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 -&gt; Activiteit{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},</a:t>
                </a:r>
                <a:br>
                  <a:rPr lang="nl-BE" sz="1600" dirty="0"/>
                </a:br>
                <a:r>
                  <a:rPr lang="nl-BE" sz="1600" dirty="0"/>
                  <a:t> {groepsnaam} -&gt; Groep{naam}</a:t>
                </a:r>
                <a:endParaRPr lang="en-BE" sz="2000" dirty="0"/>
              </a:p>
              <a:p>
                <a:r>
                  <a:rPr lang="en-BE" sz="2000" b="1" dirty="0"/>
                  <a:t>5</a:t>
                </a:r>
                <a:r>
                  <a:rPr lang="nl-BE" sz="2000" b="1" dirty="0"/>
                  <a:t>. </a:t>
                </a:r>
                <a:r>
                  <a:rPr lang="en-BE" sz="2000" b="1" dirty="0"/>
                  <a:t>ACTIVITEIT_OMSCHRIJVING</a:t>
                </a:r>
                <a:r>
                  <a:rPr lang="nl-BE" sz="2000" b="1" dirty="0"/>
                  <a:t> </a:t>
                </a:r>
                <a:r>
                  <a:rPr lang="nl-BE" dirty="0"/>
                  <a:t>(</a:t>
                </a:r>
                <a:r>
                  <a:rPr lang="en-BE" dirty="0"/>
                  <a:t>activiteitID:integer, omschrijving:varchar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</a:t>
                </a:r>
                <a:r>
                  <a:rPr lang="en-BE" sz="1600" dirty="0"/>
                  <a:t>activiteitID, omschrijving</a:t>
                </a:r>
                <a:r>
                  <a:rPr lang="nl-BE" sz="1600" dirty="0"/>
                  <a:t>}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 -&gt; Activiteit{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</a:t>
                </a:r>
                <a:endParaRPr lang="en-BE" sz="20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" y="968799"/>
                <a:ext cx="8232058" cy="5663089"/>
              </a:xfrm>
              <a:prstGeom prst="rect">
                <a:avLst/>
              </a:prstGeom>
              <a:blipFill>
                <a:blip r:embed="rId3"/>
                <a:stretch>
                  <a:fillRect l="-815" b="-4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3</a:t>
            </a:fld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/>
              <a:t>Logisch ontwerp – Functionele beschrijving 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547796" y="46645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3681" y="200941"/>
            <a:ext cx="26433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Domeinrestricties binnen een entiteittype</a:t>
            </a:r>
            <a:endParaRPr lang="en-US" sz="20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3717820" y="50190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CHECK </a:t>
            </a:r>
            <a:r>
              <a:rPr lang="nl-BE" sz="2000" b="1" dirty="0" err="1"/>
              <a:t>constraint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1628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2830771" y="1015096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76656" y="896656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Niet-optionele attributen</a:t>
            </a:r>
            <a:endParaRPr lang="en-US" sz="20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000795" y="1050544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NOT NULL constraint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4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activiteit.kost &gt;=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groep.min/groep.max &gt;= 0,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v, x}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 met naam ‘leiding’ heeft de hoogste 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&gt;= groep.min en &lt;= groep.max voor groep waarin lid zit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leiding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5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93681" y="713616"/>
                <a:ext cx="8750319" cy="5663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nl-BE" dirty="0"/>
              </a:p>
              <a:p>
                <a:r>
                  <a:rPr lang="en-BE" sz="2000" b="1" dirty="0"/>
                  <a:t>1</a:t>
                </a:r>
                <a:r>
                  <a:rPr lang="nl-BE" sz="2000" b="1" dirty="0"/>
                  <a:t>.</a:t>
                </a:r>
                <a:r>
                  <a:rPr lang="en-BE" sz="2000" b="1" dirty="0"/>
                  <a:t> LID</a:t>
                </a:r>
                <a:r>
                  <a:rPr lang="nl-BE" sz="2000" b="1" dirty="0"/>
                  <a:t> </a:t>
                </a:r>
                <a:r>
                  <a:rPr lang="nl-BE" dirty="0"/>
                  <a:t>(</a:t>
                </a:r>
                <a:r>
                  <a:rPr lang="nl-BE" dirty="0" err="1"/>
                  <a:t>lidnummer:integer</a:t>
                </a:r>
                <a:r>
                  <a:rPr lang="nl-BE" dirty="0"/>
                  <a:t>, </a:t>
                </a:r>
                <a:r>
                  <a:rPr lang="nl-BE" dirty="0" err="1"/>
                  <a:t>geslacht:varchar</a:t>
                </a:r>
                <a:r>
                  <a:rPr lang="nl-BE" dirty="0"/>
                  <a:t>, </a:t>
                </a:r>
                <a:r>
                  <a:rPr lang="nl-BE" dirty="0" err="1"/>
                  <a:t>geboortedatum:date</a:t>
                </a:r>
                <a:r>
                  <a:rPr lang="nl-BE" dirty="0"/>
                  <a:t>, </a:t>
                </a:r>
                <a:r>
                  <a:rPr lang="nl-BE" dirty="0" err="1"/>
                  <a:t>voornaam:varchar</a:t>
                </a:r>
                <a:r>
                  <a:rPr lang="nl-BE" dirty="0"/>
                  <a:t>, </a:t>
                </a:r>
                <a:r>
                  <a:rPr lang="nl-BE" dirty="0" err="1"/>
                  <a:t>familienaam:varchar</a:t>
                </a:r>
                <a:r>
                  <a:rPr lang="nl-BE" dirty="0"/>
                  <a:t>, </a:t>
                </a:r>
                <a:r>
                  <a:rPr lang="nl-BE" dirty="0" err="1"/>
                  <a:t>straat:varchar</a:t>
                </a:r>
                <a:r>
                  <a:rPr lang="nl-BE" dirty="0"/>
                  <a:t>, nummer:</a:t>
                </a:r>
                <a:r>
                  <a:rPr lang="en-BE" dirty="0"/>
                  <a:t>varchar</a:t>
                </a:r>
                <a:r>
                  <a:rPr lang="nl-BE" dirty="0"/>
                  <a:t>, postcode:</a:t>
                </a:r>
                <a:r>
                  <a:rPr lang="en-BE" dirty="0"/>
                  <a:t>varchar</a:t>
                </a:r>
                <a:r>
                  <a:rPr lang="nl-BE" dirty="0"/>
                  <a:t>, </a:t>
                </a:r>
                <a:r>
                  <a:rPr lang="nl-BE" dirty="0" err="1"/>
                  <a:t>groepsnaam:varchar</a:t>
                </a:r>
                <a:r>
                  <a:rPr lang="nl-BE" dirty="0"/>
                  <a:t>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{lidnummer}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{groepsnaam} -&gt; Groep{naam}</a:t>
                </a:r>
                <a:endParaRPr lang="en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>
                    <a:solidFill>
                      <a:schemeClr val="tx1"/>
                    </a:solidFill>
                  </a:rPr>
                  <a:t>CHECK: kost &gt;= 0, geslacht </a:t>
                </a:r>
                <a14:m>
                  <m:oMath xmlns:m="http://schemas.openxmlformats.org/officeDocument/2006/math">
                    <m:r>
                      <a:rPr lang="en-BE" sz="16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sz="1600" dirty="0">
                    <a:solidFill>
                      <a:schemeClr val="tx1"/>
                    </a:solidFill>
                  </a:rPr>
                  <a:t>{m, v, x}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BE" sz="1600" b="1" dirty="0">
                    <a:solidFill>
                      <a:srgbClr val="00B050"/>
                    </a:solidFill>
                  </a:rPr>
                  <a:t>NOT NULL: geboortedatum, voornaam, familienaam, straat, nummer, postcode, groepsnaam</a:t>
                </a:r>
                <a:endParaRPr lang="nl-BE" sz="1600" b="1" dirty="0">
                  <a:solidFill>
                    <a:srgbClr val="00B050"/>
                  </a:solidFill>
                </a:endParaRPr>
              </a:p>
              <a:p>
                <a:r>
                  <a:rPr lang="nl-BE" sz="2000" b="1" dirty="0"/>
                  <a:t>2. GROEP </a:t>
                </a:r>
                <a:r>
                  <a:rPr lang="nl-BE" dirty="0"/>
                  <a:t>(</a:t>
                </a:r>
                <a:r>
                  <a:rPr lang="nl-BE" dirty="0" err="1"/>
                  <a:t>naam:varchar</a:t>
                </a:r>
                <a:r>
                  <a:rPr lang="nl-BE" dirty="0"/>
                  <a:t>, </a:t>
                </a:r>
                <a:r>
                  <a:rPr lang="nl-BE" dirty="0" err="1"/>
                  <a:t>leeftijd_min:integer</a:t>
                </a:r>
                <a:r>
                  <a:rPr lang="nl-BE" dirty="0"/>
                  <a:t>, </a:t>
                </a:r>
                <a:r>
                  <a:rPr lang="nl-BE" dirty="0" err="1"/>
                  <a:t>leeftijd_max:integer</a:t>
                </a:r>
                <a:r>
                  <a:rPr lang="nl-BE" dirty="0"/>
                  <a:t>, </a:t>
                </a:r>
                <a:r>
                  <a:rPr lang="nl-BE" dirty="0" err="1"/>
                  <a:t>leider:integer</a:t>
                </a:r>
                <a:r>
                  <a:rPr lang="nl-BE" dirty="0"/>
                  <a:t>)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{naam}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Vreemde sleutel: {leider} -&gt; Lid{lidnummer}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Uniek: {leider</a:t>
                </a:r>
                <a:r>
                  <a:rPr lang="en-BE" sz="1600" dirty="0"/>
                  <a:t>}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CHECK: </a:t>
                </a:r>
                <a:r>
                  <a:rPr lang="nl-BE" sz="1600" dirty="0" err="1"/>
                  <a:t>leeftijd_min</a:t>
                </a:r>
                <a:r>
                  <a:rPr lang="nl-BE" sz="1600" dirty="0"/>
                  <a:t> &gt;= 0, </a:t>
                </a:r>
                <a:r>
                  <a:rPr lang="nl-BE" sz="1600" dirty="0" err="1"/>
                  <a:t>leeftijd_max</a:t>
                </a:r>
                <a:r>
                  <a:rPr lang="nl-BE" sz="1600" dirty="0"/>
                  <a:t> &gt;= 0, </a:t>
                </a:r>
                <a:r>
                  <a:rPr lang="nl-BE" sz="1600" dirty="0" err="1"/>
                  <a:t>leeftijd_min</a:t>
                </a:r>
                <a:r>
                  <a:rPr lang="nl-BE" sz="1600" dirty="0"/>
                  <a:t> &lt;= </a:t>
                </a:r>
                <a:r>
                  <a:rPr lang="nl-BE" sz="1600" dirty="0" err="1"/>
                  <a:t>leeftijd_max</a:t>
                </a:r>
                <a:endParaRPr lang="en-BE" sz="16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BE" sz="1600" b="1" dirty="0">
                    <a:solidFill>
                      <a:srgbClr val="00B050"/>
                    </a:solidFill>
                  </a:rPr>
                  <a:t>NOT NULL: leeftijd_min, leeftijd_max, leider</a:t>
                </a:r>
                <a:endParaRPr lang="nl-BE" sz="1600" b="1" dirty="0">
                  <a:solidFill>
                    <a:srgbClr val="00B050"/>
                  </a:solidFill>
                </a:endParaRPr>
              </a:p>
              <a:p>
                <a:r>
                  <a:rPr lang="nl-BE" sz="2000" b="1" dirty="0"/>
                  <a:t>3. ACTIVITEIT </a:t>
                </a:r>
                <a:r>
                  <a:rPr lang="nl-BE" dirty="0"/>
                  <a:t>(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kost:numeric</a:t>
                </a:r>
                <a:r>
                  <a:rPr lang="nl-BE" dirty="0"/>
                  <a:t>, </a:t>
                </a:r>
                <a:r>
                  <a:rPr lang="nl-BE" dirty="0" err="1"/>
                  <a:t>tijdstip:timestamp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Primaire sleutel: {</a:t>
                </a:r>
                <a:r>
                  <a:rPr lang="nl-BE" sz="1600" dirty="0" err="1"/>
                  <a:t>activiteitID</a:t>
                </a:r>
                <a:r>
                  <a:rPr lang="nl-BE" sz="1600" dirty="0"/>
                  <a:t>}</a:t>
                </a:r>
                <a:endParaRPr lang="en-BE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BE" sz="1600" b="1" dirty="0">
                    <a:solidFill>
                      <a:srgbClr val="00B050"/>
                    </a:solidFill>
                  </a:rPr>
                  <a:t>NOT NULL:  kost, tijdstip</a:t>
                </a:r>
                <a:endParaRPr lang="nl-BE" sz="2000" b="1" dirty="0">
                  <a:solidFill>
                    <a:srgbClr val="00B050"/>
                  </a:solidFill>
                </a:endParaRPr>
              </a:p>
              <a:p>
                <a:r>
                  <a:rPr lang="nl-BE" sz="2000" b="1" dirty="0"/>
                  <a:t>4. GROEP_ACTIVITEIT </a:t>
                </a:r>
                <a:r>
                  <a:rPr lang="nl-BE" dirty="0"/>
                  <a:t>(</a:t>
                </a:r>
                <a:r>
                  <a:rPr lang="nl-BE" dirty="0" err="1"/>
                  <a:t>groepsnaam:varchar</a:t>
                </a:r>
                <a:r>
                  <a:rPr lang="nl-BE" dirty="0"/>
                  <a:t>, </a:t>
                </a:r>
                <a:r>
                  <a:rPr lang="nl-BE" dirty="0" err="1"/>
                  <a:t>activiteitID:integer</a:t>
                </a:r>
                <a:r>
                  <a:rPr lang="nl-BE" dirty="0"/>
                  <a:t>, </a:t>
                </a:r>
                <a:r>
                  <a:rPr lang="nl-BE" dirty="0" err="1"/>
                  <a:t>betaald:boolean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.</a:t>
                </a:r>
                <a:r>
                  <a:rPr lang="en-BE" sz="1600" dirty="0"/>
                  <a:t>..</a:t>
                </a:r>
                <a:endParaRPr lang="en-BE" sz="2000" dirty="0"/>
              </a:p>
              <a:p>
                <a:r>
                  <a:rPr lang="en-BE" sz="2000" b="1" dirty="0"/>
                  <a:t>5</a:t>
                </a:r>
                <a:r>
                  <a:rPr lang="nl-BE" sz="2000" b="1" dirty="0"/>
                  <a:t>. </a:t>
                </a:r>
                <a:r>
                  <a:rPr lang="en-BE" sz="2000" b="1" dirty="0"/>
                  <a:t>ACTIVITEIT_OMSCHRIJVING</a:t>
                </a:r>
                <a:r>
                  <a:rPr lang="nl-BE" sz="2000" b="1" dirty="0"/>
                  <a:t> </a:t>
                </a:r>
                <a:r>
                  <a:rPr lang="nl-BE" dirty="0"/>
                  <a:t>(</a:t>
                </a:r>
                <a:r>
                  <a:rPr lang="en-BE" dirty="0"/>
                  <a:t>activiteitID:integer, omschrijving:varchar</a:t>
                </a:r>
                <a:r>
                  <a:rPr lang="nl-BE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nl-BE" sz="1600" dirty="0"/>
                  <a:t>.</a:t>
                </a:r>
                <a:r>
                  <a:rPr lang="en-BE" sz="1600" dirty="0"/>
                  <a:t>..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681" y="713616"/>
                <a:ext cx="8750319" cy="5663089"/>
              </a:xfrm>
              <a:prstGeom prst="rect">
                <a:avLst/>
              </a:prstGeom>
              <a:blipFill>
                <a:blip r:embed="rId3"/>
                <a:stretch>
                  <a:fillRect l="-767" b="-43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5</a:t>
            </a:fld>
            <a:endParaRPr lang="fr-BE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dirty="0" err="1"/>
              <a:t>Logisch</a:t>
            </a:r>
            <a:r>
              <a:rPr lang="fr-BE" dirty="0"/>
              <a:t> </a:t>
            </a:r>
            <a:r>
              <a:rPr lang="fr-BE" dirty="0" err="1"/>
              <a:t>ontwerp</a:t>
            </a:r>
            <a:r>
              <a:rPr lang="fr-BE" dirty="0"/>
              <a:t> – </a:t>
            </a:r>
            <a:r>
              <a:rPr lang="fr-BE" dirty="0" err="1"/>
              <a:t>Functionele</a:t>
            </a:r>
            <a:r>
              <a:rPr lang="fr-BE" dirty="0"/>
              <a:t> </a:t>
            </a:r>
            <a:r>
              <a:rPr lang="fr-BE" dirty="0" err="1"/>
              <a:t>beschrijving</a:t>
            </a:r>
            <a:r>
              <a:rPr lang="fr-BE" dirty="0"/>
              <a:t> 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547796" y="330292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681" y="211852"/>
            <a:ext cx="21541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Niet-optionele attributen</a:t>
            </a:r>
            <a:endParaRPr lang="en-US" sz="20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3717820" y="365740"/>
            <a:ext cx="24290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NOT NULL constraint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34039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6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activiteit.kost &gt;=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groep.min/groep.max &gt;= 0,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v, x}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 met naam ‘leiding’ heeft de hoogste 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tijdstippen activiteiten van 1 groep mogen niet gelijk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&gt;= groep.min en &lt;= groep.max voor groep waarin lid zit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</a:t>
                </a:r>
                <a:r>
                  <a:rPr lang="nl-BE" dirty="0">
                    <a:solidFill>
                      <a:schemeClr val="bg1">
                        <a:lumMod val="75000"/>
                      </a:schemeClr>
                    </a:solidFill>
                  </a:rPr>
                  <a:t>eider van een groep moet lid zijn van de groep met naam leiding</a:t>
                </a:r>
                <a:endParaRPr lang="en-BE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lid.leeftijd = huidige datum – lid.geboortedatum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Arrow 9"/>
          <p:cNvSpPr/>
          <p:nvPr/>
        </p:nvSpPr>
        <p:spPr>
          <a:xfrm>
            <a:off x="3119871" y="856547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676656" y="898808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sz="2000" b="1" dirty="0"/>
              <a:t>Afgeleide attributen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145981" y="895609"/>
            <a:ext cx="3847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000" b="1" dirty="0"/>
              <a:t>O</a:t>
            </a:r>
            <a:r>
              <a:rPr lang="en-BE" sz="2000" b="1" dirty="0"/>
              <a:t>vernemen in tekstvorm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46642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7</a:t>
            </a:fld>
            <a:endParaRPr lang="fr-BE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activiteit.kost &gt;=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groep.min/groep.max &gt;= 0, 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</a:t>
                </a:r>
                <a14:m>
                  <m:oMath xmlns:m="http://schemas.openxmlformats.org/officeDocument/2006/math">
                    <m:r>
                      <a:rPr lang="en-BE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{m, v, x}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groep.min &lt;= groep.max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lid.geslacht is 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groep met naam ‘leiding’ heeft de hoogste leeftijdsklasse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tijdstippen activiteiten van 1 groep mogen niet gelijk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lid.leeftijd &gt;= groep.min en &lt;= groep.max voor groep waarin lid zit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l</a:t>
                </a:r>
                <a:r>
                  <a:rPr lang="nl-BE" dirty="0"/>
                  <a:t>eider van een groep moet lid zijn van de groep met naam leiding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>
                    <a:solidFill>
                      <a:schemeClr val="bg1">
                        <a:lumMod val="75000"/>
                      </a:schemeClr>
                    </a:solidFill>
                  </a:rPr>
                  <a:t>lid.leeftijd = huidige datum – lid.geboortedatum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en-BE" sz="2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656" y="1883813"/>
                <a:ext cx="8249638" cy="4093428"/>
              </a:xfrm>
              <a:prstGeom prst="rect">
                <a:avLst/>
              </a:prstGeom>
              <a:blipFill>
                <a:blip r:embed="rId3"/>
                <a:stretch>
                  <a:fillRect l="-591" t="-744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ight Arrow 7"/>
          <p:cNvSpPr/>
          <p:nvPr/>
        </p:nvSpPr>
        <p:spPr>
          <a:xfrm>
            <a:off x="3176834" y="89476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76656" y="93703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Overige voorwaarden</a:t>
            </a:r>
            <a:endParaRPr lang="en-US" sz="20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4203457" y="78314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Onderzoek van gewenst gedrag bij </a:t>
            </a:r>
            <a:r>
              <a:rPr lang="en-BE" sz="2000" b="1" dirty="0"/>
              <a:t>toevoegen van data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907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802103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/>
              <a:t>A. G</a:t>
            </a:r>
            <a:r>
              <a:rPr lang="en-BE" sz="2200" i="1" dirty="0"/>
              <a:t>roep met naam ‘leiding’ heeft hoogste leeftijdsklasse</a:t>
            </a:r>
            <a:endParaRPr lang="nl-BE" sz="2000" dirty="0"/>
          </a:p>
          <a:p>
            <a:pPr lvl="1"/>
            <a:endParaRPr lang="nl-BE" sz="2000" dirty="0"/>
          </a:p>
          <a:p>
            <a:r>
              <a:rPr lang="nl-BE" sz="2000" b="1" dirty="0"/>
              <a:t>GROEP </a:t>
            </a:r>
            <a:r>
              <a:rPr lang="nl-BE" sz="2000" dirty="0"/>
              <a:t>(</a:t>
            </a:r>
            <a:r>
              <a:rPr lang="nl-BE" sz="2000" dirty="0" err="1"/>
              <a:t>naam:varchar</a:t>
            </a:r>
            <a:r>
              <a:rPr lang="nl-BE" sz="2000" dirty="0"/>
              <a:t>, </a:t>
            </a:r>
            <a:r>
              <a:rPr lang="nl-BE" sz="2000" dirty="0" err="1"/>
              <a:t>leeftijd_min:integer</a:t>
            </a:r>
            <a:r>
              <a:rPr lang="nl-BE" sz="2000" dirty="0"/>
              <a:t>, </a:t>
            </a:r>
            <a:r>
              <a:rPr lang="nl-BE" sz="2000" dirty="0" err="1"/>
              <a:t>leeftijd_max:integer</a:t>
            </a:r>
            <a:r>
              <a:rPr lang="nl-BE" sz="2000" dirty="0"/>
              <a:t>, </a:t>
            </a:r>
            <a:r>
              <a:rPr lang="nl-BE" sz="2000" dirty="0" err="1"/>
              <a:t>leider:integer</a:t>
            </a:r>
            <a:r>
              <a:rPr lang="nl-BE" sz="2000" dirty="0"/>
              <a:t>)</a:t>
            </a:r>
          </a:p>
          <a:p>
            <a:endParaRPr lang="nl-BE" sz="2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Controleer</a:t>
            </a:r>
            <a:r>
              <a:rPr lang="en-BE" dirty="0"/>
              <a:t> ofdat</a:t>
            </a:r>
            <a:r>
              <a:rPr lang="nl-BE" dirty="0"/>
              <a:t> indien </a:t>
            </a:r>
            <a:r>
              <a:rPr lang="en-BE" dirty="0"/>
              <a:t>een </a:t>
            </a:r>
            <a:r>
              <a:rPr lang="nl-BE" dirty="0"/>
              <a:t>groep met </a:t>
            </a:r>
            <a:r>
              <a:rPr lang="en-BE" dirty="0"/>
              <a:t>de </a:t>
            </a:r>
            <a:r>
              <a:rPr lang="nl-BE" dirty="0"/>
              <a:t>naam </a:t>
            </a:r>
            <a:r>
              <a:rPr lang="en-BE" dirty="0"/>
              <a:t>‘l</a:t>
            </a:r>
            <a:r>
              <a:rPr lang="nl-BE" dirty="0" err="1"/>
              <a:t>eiding</a:t>
            </a:r>
            <a:r>
              <a:rPr lang="en-BE" dirty="0"/>
              <a:t>’</a:t>
            </a:r>
            <a:r>
              <a:rPr lang="nl-BE" dirty="0"/>
              <a:t> wordt toegevoegd, deze de hoogste leeftijdsklasse heeft; indien een groep wordt toegevoegd die niet de naam </a:t>
            </a:r>
            <a:r>
              <a:rPr lang="en-BE" dirty="0"/>
              <a:t>‘l</a:t>
            </a:r>
            <a:r>
              <a:rPr lang="nl-BE" dirty="0" err="1"/>
              <a:t>eiding</a:t>
            </a:r>
            <a:r>
              <a:rPr lang="en-BE" dirty="0"/>
              <a:t>’</a:t>
            </a:r>
            <a:r>
              <a:rPr lang="nl-BE" dirty="0"/>
              <a:t> heeft, controleer </a:t>
            </a:r>
            <a:r>
              <a:rPr lang="en-BE" dirty="0"/>
              <a:t>dan of</a:t>
            </a:r>
            <a:r>
              <a:rPr lang="nl-BE" dirty="0"/>
              <a:t> deze </a:t>
            </a:r>
            <a:r>
              <a:rPr lang="en-BE" dirty="0"/>
              <a:t>een lagere </a:t>
            </a:r>
            <a:r>
              <a:rPr lang="nl-BE" dirty="0"/>
              <a:t>leeftijdsklasse heeft</a:t>
            </a:r>
            <a:r>
              <a:rPr lang="en-BE" dirty="0"/>
              <a:t> dan de groep met naam ‘leiding’ indien de groep met naam ‘leiding’ reeds bestaat</a:t>
            </a:r>
            <a:r>
              <a:rPr lang="nl-BE" dirty="0"/>
              <a:t>.</a:t>
            </a:r>
          </a:p>
        </p:txBody>
      </p:sp>
      <p:sp>
        <p:nvSpPr>
          <p:cNvPr id="8" name="Right Arrow 7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Onderzoek van gewenst gedrag bij </a:t>
            </a:r>
            <a:r>
              <a:rPr lang="en-BE" sz="2000" b="1" dirty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8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834858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894362" y="1543221"/>
            <a:ext cx="762098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i="1" dirty="0"/>
              <a:t>B. T</a:t>
            </a:r>
            <a:r>
              <a:rPr lang="en-BE" sz="2200" i="1" dirty="0"/>
              <a:t>ijdstippen activiteiten van 1 groep mogen niet gelijk zijn</a:t>
            </a:r>
          </a:p>
          <a:p>
            <a:pPr lvl="1"/>
            <a:endParaRPr lang="nl-BE" sz="2000" dirty="0"/>
          </a:p>
          <a:p>
            <a:r>
              <a:rPr lang="nl-BE" sz="2000" b="1" dirty="0"/>
              <a:t>GROEP_ACTIVITEIT </a:t>
            </a:r>
            <a:r>
              <a:rPr lang="nl-BE" sz="2000" dirty="0"/>
              <a:t>(</a:t>
            </a:r>
            <a:r>
              <a:rPr lang="nl-BE" sz="2000" dirty="0" err="1"/>
              <a:t>groepsnaam:varchar</a:t>
            </a:r>
            <a:r>
              <a:rPr lang="nl-BE" sz="2000" dirty="0"/>
              <a:t>, </a:t>
            </a:r>
            <a:r>
              <a:rPr lang="nl-BE" sz="2000" dirty="0" err="1"/>
              <a:t>activiteitID:integer</a:t>
            </a:r>
            <a:r>
              <a:rPr lang="nl-BE" sz="2000" dirty="0"/>
              <a:t>, </a:t>
            </a:r>
            <a:r>
              <a:rPr lang="nl-BE" sz="2000" dirty="0" err="1"/>
              <a:t>betaald:boolean</a:t>
            </a:r>
            <a:r>
              <a:rPr lang="nl-BE" sz="2000" dirty="0"/>
              <a:t>)</a:t>
            </a:r>
          </a:p>
          <a:p>
            <a:endParaRPr lang="nl-BE" sz="20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nl-BE" dirty="0"/>
              <a:t>Controleer of voor de groepsnaam waarmee de activiteit wordt geassocieerd al geen activiteit op hetzelfde tijdstip is geassocieerd met diezelfde groepsnaam.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47359" y="786209"/>
            <a:ext cx="978408" cy="484632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47181" y="828470"/>
            <a:ext cx="25001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Overige voorwaarden</a:t>
            </a:r>
            <a:endParaRPr lang="en-US" sz="20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3973982" y="674582"/>
            <a:ext cx="38476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/>
              <a:t>Onderzoek van gewenst gedrag bij </a:t>
            </a:r>
            <a:r>
              <a:rPr lang="en-BE" sz="2000" b="1" dirty="0"/>
              <a:t>toevoegen van data</a:t>
            </a:r>
            <a:endParaRPr lang="en-US" sz="20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9</a:t>
            </a:fld>
            <a:endParaRPr lang="fr-BE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510155" y="6362702"/>
            <a:ext cx="4123690" cy="365125"/>
          </a:xfrm>
        </p:spPr>
        <p:txBody>
          <a:bodyPr/>
          <a:lstStyle/>
          <a:p>
            <a:r>
              <a:rPr lang="fr-BE"/>
              <a:t>Logisch ontwerp – Functionele beschrijving 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056330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C3D35A-A2D8-4C5A-B8B0-85E7FDBD6917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c02701aa-0eb7-4c6e-8685-abb5fa9cf9cd"/>
    <ds:schemaRef ds:uri="http://schemas.openxmlformats.org/package/2006/metadata/core-properties"/>
    <ds:schemaRef ds:uri="60716130-fab4-45d0-8770-d3d3d338b0b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846D6B8-18DA-4BCD-AEAC-043C052878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2531</TotalTime>
  <Words>1585</Words>
  <Application>Microsoft Office PowerPoint</Application>
  <PresentationFormat>On-screen Show (4:3)</PresentationFormat>
  <Paragraphs>169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Mathis Bossuyt</cp:lastModifiedBy>
  <cp:revision>1091</cp:revision>
  <cp:lastPrinted>2023-12-31T14:38:47Z</cp:lastPrinted>
  <dcterms:created xsi:type="dcterms:W3CDTF">2019-08-19T14:14:21Z</dcterms:created>
  <dcterms:modified xsi:type="dcterms:W3CDTF">2023-12-31T14:38:52Z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