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7" autoAdjust="0"/>
  </p:normalViewPr>
  <p:slideViewPr>
    <p:cSldViewPr snapToGrid="0">
      <p:cViewPr varScale="1">
        <p:scale>
          <a:sx n="77" d="100"/>
          <a:sy n="77" d="100"/>
        </p:scale>
        <p:origin x="1057" y="75"/>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8914CE9-39A0-4929-9C87-BD6DE4280288}" type="datetimeFigureOut">
              <a:rPr lang="en-US" smtClean="0"/>
              <a:t>11/20/2023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A7F70B-1CD3-4E35-856F-33685AE81062}" type="slidenum">
              <a:rPr lang="en-US" smtClean="0"/>
              <a:t>‹nr.›</a:t>
            </a:fld>
            <a:endParaRPr lang="en-US"/>
          </a:p>
        </p:txBody>
      </p:sp>
    </p:spTree>
    <p:extLst>
      <p:ext uri="{BB962C8B-B14F-4D97-AF65-F5344CB8AC3E}">
        <p14:creationId xmlns:p14="http://schemas.microsoft.com/office/powerpoint/2010/main" val="1260171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6B50497-792D-4E93-983D-D54758934ADF}" type="datetimeFigureOut">
              <a:rPr lang="fr-BE" smtClean="0"/>
              <a:t>20-11-23</a:t>
            </a:fld>
            <a:endParaRPr lang="fr-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363A52-E785-4939-B423-F4908370A650}" type="slidenum">
              <a:rPr lang="fr-BE" smtClean="0"/>
              <a:t>‹nr.›</a:t>
            </a:fld>
            <a:endParaRPr lang="fr-BE"/>
          </a:p>
        </p:txBody>
      </p:sp>
    </p:spTree>
    <p:extLst>
      <p:ext uri="{BB962C8B-B14F-4D97-AF65-F5344CB8AC3E}">
        <p14:creationId xmlns:p14="http://schemas.microsoft.com/office/powerpoint/2010/main" val="3789094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363A52-E785-4939-B423-F4908370A650}" type="slidenum">
              <a:rPr lang="fr-BE" smtClean="0"/>
              <a:t>1</a:t>
            </a:fld>
            <a:endParaRPr lang="fr-BE"/>
          </a:p>
        </p:txBody>
      </p:sp>
    </p:spTree>
    <p:extLst>
      <p:ext uri="{BB962C8B-B14F-4D97-AF65-F5344CB8AC3E}">
        <p14:creationId xmlns:p14="http://schemas.microsoft.com/office/powerpoint/2010/main" val="319248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363A52-E785-4939-B423-F4908370A650}" type="slidenum">
              <a:rPr lang="fr-BE" smtClean="0"/>
              <a:t>12</a:t>
            </a:fld>
            <a:endParaRPr lang="fr-BE"/>
          </a:p>
        </p:txBody>
      </p:sp>
    </p:spTree>
    <p:extLst>
      <p:ext uri="{BB962C8B-B14F-4D97-AF65-F5344CB8AC3E}">
        <p14:creationId xmlns:p14="http://schemas.microsoft.com/office/powerpoint/2010/main" val="17667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BE"/>
          </a:p>
        </p:txBody>
      </p:sp>
      <p:sp>
        <p:nvSpPr>
          <p:cNvPr id="4" name="Date Placeholder 3"/>
          <p:cNvSpPr>
            <a:spLocks noGrp="1"/>
          </p:cNvSpPr>
          <p:nvPr>
            <p:ph type="dt" sz="half" idx="10"/>
          </p:nvPr>
        </p:nvSpPr>
        <p:spPr/>
        <p:txBody>
          <a:bodyPr/>
          <a:lstStyle/>
          <a:p>
            <a:fld id="{3C9B9457-4DCD-4795-9968-2CE4478A01A1}" type="datetime1">
              <a:rPr lang="fr-BE" smtClean="0"/>
              <a:t>20-11-23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411200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F280CD27-6363-42FE-90A1-1D18E313C872}" type="datetime1">
              <a:rPr lang="fr-BE" smtClean="0"/>
              <a:t>20-11-23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10895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053FA2BC-D9C8-4793-8D7A-18FA9D115E14}" type="datetime1">
              <a:rPr lang="fr-BE" smtClean="0"/>
              <a:t>20-11-23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234454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04095EDA-4DCA-4F3E-B1CE-17E2CC15EB0D}" type="datetime1">
              <a:rPr lang="fr-BE" smtClean="0"/>
              <a:t>20-11-23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397772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DFDF18-6744-4540-ABE9-6532F569102F}" type="datetime1">
              <a:rPr lang="fr-BE" smtClean="0"/>
              <a:t>20-11-23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73033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Date Placeholder 4"/>
          <p:cNvSpPr>
            <a:spLocks noGrp="1"/>
          </p:cNvSpPr>
          <p:nvPr>
            <p:ph type="dt" sz="half" idx="10"/>
          </p:nvPr>
        </p:nvSpPr>
        <p:spPr/>
        <p:txBody>
          <a:bodyPr/>
          <a:lstStyle/>
          <a:p>
            <a:fld id="{5171CC42-21A4-4EFB-8CE7-3D57C517DA8F}" type="datetime1">
              <a:rPr lang="fr-BE" smtClean="0"/>
              <a:t>20-11-23</a:t>
            </a:fld>
            <a:endParaRPr lang="fr-BE"/>
          </a:p>
        </p:txBody>
      </p:sp>
      <p:sp>
        <p:nvSpPr>
          <p:cNvPr id="6" name="Footer Placeholder 5"/>
          <p:cNvSpPr>
            <a:spLocks noGrp="1"/>
          </p:cNvSpPr>
          <p:nvPr>
            <p:ph type="ftr" sz="quarter" idx="11"/>
          </p:nvPr>
        </p:nvSpPr>
        <p:spPr/>
        <p:txBody>
          <a:bodyPr/>
          <a:lstStyle/>
          <a:p>
            <a:r>
              <a:rPr lang="en-US"/>
              <a:t>SQL - Aggregatie, grouping- en having-keywords</a:t>
            </a:r>
            <a:endParaRPr lang="fr-BE"/>
          </a:p>
        </p:txBody>
      </p:sp>
      <p:sp>
        <p:nvSpPr>
          <p:cNvPr id="7" name="Slide Number Placeholder 6"/>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194242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7" name="Date Placeholder 6"/>
          <p:cNvSpPr>
            <a:spLocks noGrp="1"/>
          </p:cNvSpPr>
          <p:nvPr>
            <p:ph type="dt" sz="half" idx="10"/>
          </p:nvPr>
        </p:nvSpPr>
        <p:spPr/>
        <p:txBody>
          <a:bodyPr/>
          <a:lstStyle/>
          <a:p>
            <a:fld id="{E11AD743-0FA0-478A-9488-C92EBDBFCBF1}" type="datetime1">
              <a:rPr lang="fr-BE" smtClean="0"/>
              <a:t>20-11-23</a:t>
            </a:fld>
            <a:endParaRPr lang="fr-BE"/>
          </a:p>
        </p:txBody>
      </p:sp>
      <p:sp>
        <p:nvSpPr>
          <p:cNvPr id="8" name="Footer Placeholder 7"/>
          <p:cNvSpPr>
            <a:spLocks noGrp="1"/>
          </p:cNvSpPr>
          <p:nvPr>
            <p:ph type="ftr" sz="quarter" idx="11"/>
          </p:nvPr>
        </p:nvSpPr>
        <p:spPr/>
        <p:txBody>
          <a:bodyPr/>
          <a:lstStyle/>
          <a:p>
            <a:r>
              <a:rPr lang="en-US"/>
              <a:t>SQL - Aggregatie, grouping- en having-keywords</a:t>
            </a:r>
            <a:endParaRPr lang="fr-BE"/>
          </a:p>
        </p:txBody>
      </p:sp>
      <p:sp>
        <p:nvSpPr>
          <p:cNvPr id="9" name="Slide Number Placeholder 8"/>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221116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Date Placeholder 2"/>
          <p:cNvSpPr>
            <a:spLocks noGrp="1"/>
          </p:cNvSpPr>
          <p:nvPr>
            <p:ph type="dt" sz="half" idx="10"/>
          </p:nvPr>
        </p:nvSpPr>
        <p:spPr/>
        <p:txBody>
          <a:bodyPr/>
          <a:lstStyle/>
          <a:p>
            <a:fld id="{E9C88564-2551-460B-9103-79C8C3BD2110}" type="datetime1">
              <a:rPr lang="fr-BE" smtClean="0"/>
              <a:t>20-11-23</a:t>
            </a:fld>
            <a:endParaRPr lang="fr-BE"/>
          </a:p>
        </p:txBody>
      </p:sp>
      <p:sp>
        <p:nvSpPr>
          <p:cNvPr id="4" name="Footer Placeholder 3"/>
          <p:cNvSpPr>
            <a:spLocks noGrp="1"/>
          </p:cNvSpPr>
          <p:nvPr>
            <p:ph type="ftr" sz="quarter" idx="11"/>
          </p:nvPr>
        </p:nvSpPr>
        <p:spPr/>
        <p:txBody>
          <a:bodyPr/>
          <a:lstStyle/>
          <a:p>
            <a:r>
              <a:rPr lang="en-US"/>
              <a:t>SQL - Aggregatie, grouping- en having-keywords</a:t>
            </a:r>
            <a:endParaRPr lang="fr-BE"/>
          </a:p>
        </p:txBody>
      </p:sp>
      <p:sp>
        <p:nvSpPr>
          <p:cNvPr id="5" name="Slide Number Placeholder 4"/>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382927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C2010-A7A9-48CB-BFE7-D4C0BAF6BCF8}" type="datetime1">
              <a:rPr lang="fr-BE" smtClean="0"/>
              <a:t>20-11-23</a:t>
            </a:fld>
            <a:endParaRPr lang="fr-BE"/>
          </a:p>
        </p:txBody>
      </p:sp>
      <p:sp>
        <p:nvSpPr>
          <p:cNvPr id="3" name="Footer Placeholder 2"/>
          <p:cNvSpPr>
            <a:spLocks noGrp="1"/>
          </p:cNvSpPr>
          <p:nvPr>
            <p:ph type="ftr" sz="quarter" idx="11"/>
          </p:nvPr>
        </p:nvSpPr>
        <p:spPr/>
        <p:txBody>
          <a:bodyPr/>
          <a:lstStyle/>
          <a:p>
            <a:r>
              <a:rPr lang="en-US"/>
              <a:t>SQL - Aggregatie, grouping- en having-keywords</a:t>
            </a:r>
            <a:endParaRPr lang="fr-BE"/>
          </a:p>
        </p:txBody>
      </p:sp>
      <p:sp>
        <p:nvSpPr>
          <p:cNvPr id="4" name="Slide Number Placeholder 3"/>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402902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93B853-8128-46E3-B834-3C61CD09A41F}" type="datetime1">
              <a:rPr lang="fr-BE" smtClean="0"/>
              <a:t>20-11-23</a:t>
            </a:fld>
            <a:endParaRPr lang="fr-BE"/>
          </a:p>
        </p:txBody>
      </p:sp>
      <p:sp>
        <p:nvSpPr>
          <p:cNvPr id="6" name="Footer Placeholder 5"/>
          <p:cNvSpPr>
            <a:spLocks noGrp="1"/>
          </p:cNvSpPr>
          <p:nvPr>
            <p:ph type="ftr" sz="quarter" idx="11"/>
          </p:nvPr>
        </p:nvSpPr>
        <p:spPr/>
        <p:txBody>
          <a:bodyPr/>
          <a:lstStyle/>
          <a:p>
            <a:r>
              <a:rPr lang="en-US"/>
              <a:t>SQL - Aggregatie, grouping- en having-keywords</a:t>
            </a:r>
            <a:endParaRPr lang="fr-BE"/>
          </a:p>
        </p:txBody>
      </p:sp>
      <p:sp>
        <p:nvSpPr>
          <p:cNvPr id="7" name="Slide Number Placeholder 6"/>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276165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63B90-2034-477D-A150-02835727652C}" type="datetime1">
              <a:rPr lang="fr-BE" smtClean="0"/>
              <a:t>20-11-23</a:t>
            </a:fld>
            <a:endParaRPr lang="fr-BE"/>
          </a:p>
        </p:txBody>
      </p:sp>
      <p:sp>
        <p:nvSpPr>
          <p:cNvPr id="6" name="Footer Placeholder 5"/>
          <p:cNvSpPr>
            <a:spLocks noGrp="1"/>
          </p:cNvSpPr>
          <p:nvPr>
            <p:ph type="ftr" sz="quarter" idx="11"/>
          </p:nvPr>
        </p:nvSpPr>
        <p:spPr/>
        <p:txBody>
          <a:bodyPr/>
          <a:lstStyle/>
          <a:p>
            <a:r>
              <a:rPr lang="en-US"/>
              <a:t>SQL - Aggregatie, grouping- en having-keywords</a:t>
            </a:r>
            <a:endParaRPr lang="fr-BE"/>
          </a:p>
        </p:txBody>
      </p:sp>
      <p:sp>
        <p:nvSpPr>
          <p:cNvPr id="7" name="Slide Number Placeholder 6"/>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342851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5B0F0-6F3A-4252-B2AA-C24BF8D05386}" type="datetime1">
              <a:rPr lang="fr-BE" smtClean="0"/>
              <a:t>20-11-23</a:t>
            </a:fld>
            <a:endParaRPr lang="fr-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SQL - Aggregatie, grouping- en having-keywords</a:t>
            </a:r>
            <a:endParaRPr lang="fr-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BA8FC-6C4C-4301-A8F5-A7792EEE51B8}" type="slidenum">
              <a:rPr lang="fr-BE" smtClean="0"/>
              <a:t>‹nr.›</a:t>
            </a:fld>
            <a:endParaRPr lang="fr-BE"/>
          </a:p>
        </p:txBody>
      </p:sp>
    </p:spTree>
    <p:extLst>
      <p:ext uri="{BB962C8B-B14F-4D97-AF65-F5344CB8AC3E}">
        <p14:creationId xmlns:p14="http://schemas.microsoft.com/office/powerpoint/2010/main" val="381141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ostgresql.org/docs/current/functions-aggregat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dirty="0"/>
              <a:t>SQL </a:t>
            </a:r>
            <a:r>
              <a:rPr lang="en-US" dirty="0"/>
              <a:t>reeks</a:t>
            </a:r>
            <a:r>
              <a:rPr lang="en-BE" dirty="0"/>
              <a:t> </a:t>
            </a:r>
            <a:r>
              <a:rPr lang="nl-BE" dirty="0"/>
              <a:t>4</a:t>
            </a:r>
            <a:endParaRPr lang="fr-BE" dirty="0"/>
          </a:p>
        </p:txBody>
      </p:sp>
      <p:sp>
        <p:nvSpPr>
          <p:cNvPr id="3" name="Subtitle 2"/>
          <p:cNvSpPr>
            <a:spLocks noGrp="1"/>
          </p:cNvSpPr>
          <p:nvPr>
            <p:ph type="subTitle" idx="1"/>
          </p:nvPr>
        </p:nvSpPr>
        <p:spPr/>
        <p:txBody>
          <a:bodyPr/>
          <a:lstStyle/>
          <a:p>
            <a:r>
              <a:rPr lang="fr-BE" dirty="0" err="1"/>
              <a:t>Aggregatie</a:t>
            </a:r>
            <a:r>
              <a:rPr lang="fr-BE" dirty="0"/>
              <a:t>, </a:t>
            </a:r>
            <a:r>
              <a:rPr lang="en-BE" dirty="0"/>
              <a:t>grouping- en having-keywords</a:t>
            </a:r>
            <a:endParaRPr lang="fr-BE" dirty="0"/>
          </a:p>
        </p:txBody>
      </p:sp>
      <p:sp>
        <p:nvSpPr>
          <p:cNvPr id="4" name="Tijdelijke aanduiding voor dianummer 3">
            <a:extLst>
              <a:ext uri="{FF2B5EF4-FFF2-40B4-BE49-F238E27FC236}">
                <a16:creationId xmlns:a16="http://schemas.microsoft.com/office/drawing/2014/main" id="{4DA03F87-22FA-1EF9-021F-8F4F14072ABE}"/>
              </a:ext>
            </a:extLst>
          </p:cNvPr>
          <p:cNvSpPr>
            <a:spLocks noGrp="1"/>
          </p:cNvSpPr>
          <p:nvPr>
            <p:ph type="sldNum" sz="quarter" idx="12"/>
          </p:nvPr>
        </p:nvSpPr>
        <p:spPr/>
        <p:txBody>
          <a:bodyPr/>
          <a:lstStyle/>
          <a:p>
            <a:fld id="{A1BBA8FC-6C4C-4301-A8F5-A7792EEE51B8}" type="slidenum">
              <a:rPr lang="fr-BE" smtClean="0"/>
              <a:t>1</a:t>
            </a:fld>
            <a:endParaRPr lang="fr-BE"/>
          </a:p>
        </p:txBody>
      </p:sp>
      <p:sp>
        <p:nvSpPr>
          <p:cNvPr id="5" name="Tijdelijke aanduiding voor voettekst 4">
            <a:extLst>
              <a:ext uri="{FF2B5EF4-FFF2-40B4-BE49-F238E27FC236}">
                <a16:creationId xmlns:a16="http://schemas.microsoft.com/office/drawing/2014/main" id="{9CD96FC6-72C3-895A-41A3-A7186F45C782}"/>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242898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r>
              <a:rPr lang="fr-BE" dirty="0"/>
              <a:t>: </a:t>
            </a:r>
            <a:r>
              <a:rPr lang="fr-BE" dirty="0" err="1"/>
              <a:t>opmerking</a:t>
            </a:r>
            <a:endParaRPr lang="fr-BE" dirty="0"/>
          </a:p>
        </p:txBody>
      </p:sp>
      <p:sp>
        <p:nvSpPr>
          <p:cNvPr id="16" name="TextBox 15"/>
          <p:cNvSpPr txBox="1"/>
          <p:nvPr/>
        </p:nvSpPr>
        <p:spPr>
          <a:xfrm>
            <a:off x="838200" y="1690688"/>
            <a:ext cx="10948516" cy="3908762"/>
          </a:xfrm>
          <a:prstGeom prst="rect">
            <a:avLst/>
          </a:prstGeom>
          <a:noFill/>
        </p:spPr>
        <p:txBody>
          <a:bodyPr wrap="square" rtlCol="0">
            <a:spAutoFit/>
          </a:bodyPr>
          <a:lstStyle/>
          <a:p>
            <a:r>
              <a:rPr lang="nl-BE" sz="2800" dirty="0"/>
              <a:t>Aggregatiefuncties kunnen niet gebruikt worden in de WHERE-clausule.</a:t>
            </a:r>
          </a:p>
          <a:p>
            <a:pPr lvl="1"/>
            <a:endParaRPr lang="nl-BE" sz="2400" dirty="0"/>
          </a:p>
          <a:p>
            <a:pPr lvl="1"/>
            <a:r>
              <a:rPr lang="nl-BE" sz="2400" dirty="0"/>
              <a:t>- Voorbeeld: Schrijf een query die alle lonen teruggeeft waarvoor er geldt dat op zijn minst 10 </a:t>
            </a:r>
            <a:r>
              <a:rPr lang="en-BE" sz="2400" dirty="0"/>
              <a:t>professoren </a:t>
            </a:r>
            <a:r>
              <a:rPr lang="nl-BE" sz="2400" dirty="0"/>
              <a:t>dit loon ontvangen.</a:t>
            </a:r>
          </a:p>
          <a:p>
            <a:pPr marL="731520" lvl="2" indent="0">
              <a:buNone/>
            </a:pPr>
            <a:endParaRPr lang="nl-BE" sz="3000" b="1" dirty="0"/>
          </a:p>
          <a:p>
            <a:pPr marL="731520" lvl="2" indent="0">
              <a:buNone/>
            </a:pPr>
            <a:r>
              <a:rPr lang="nl-BE" sz="3000" b="1" dirty="0"/>
              <a:t>SELECT </a:t>
            </a:r>
            <a:r>
              <a:rPr lang="en-BE" sz="3000" b="1" dirty="0"/>
              <a:t>COUNT(</a:t>
            </a:r>
            <a:r>
              <a:rPr lang="en-US" sz="3000" b="1" dirty="0" err="1"/>
              <a:t>werknemer</a:t>
            </a:r>
            <a:r>
              <a:rPr lang="en-BE" sz="3000" b="1" dirty="0"/>
              <a:t>sid), </a:t>
            </a:r>
            <a:r>
              <a:rPr lang="en-US" sz="3000" b="1" dirty="0"/>
              <a:t>loon</a:t>
            </a:r>
            <a:r>
              <a:rPr lang="en-BE" sz="3000" b="1" dirty="0"/>
              <a:t> </a:t>
            </a:r>
            <a:r>
              <a:rPr lang="nl-BE" sz="3000" b="1" dirty="0"/>
              <a:t>FROM werknemer</a:t>
            </a:r>
            <a:r>
              <a:rPr lang="en-BE" sz="3000" b="1" dirty="0"/>
              <a:t> </a:t>
            </a:r>
            <a:endParaRPr lang="nl-BE" sz="3000" b="1" dirty="0"/>
          </a:p>
          <a:p>
            <a:pPr marL="365760" lvl="1" indent="0">
              <a:buNone/>
            </a:pPr>
            <a:r>
              <a:rPr lang="nl-BE" sz="3000" b="1" dirty="0"/>
              <a:t>    WHERE functie = 'professor' </a:t>
            </a:r>
            <a:r>
              <a:rPr lang="nl-BE" sz="3000" b="1" strike="sngStrike" dirty="0"/>
              <a:t>AND COUNT(werknemer</a:t>
            </a:r>
            <a:r>
              <a:rPr lang="en-BE" sz="3000" b="1" strike="sngStrike" dirty="0"/>
              <a:t>id</a:t>
            </a:r>
            <a:r>
              <a:rPr lang="nl-BE" sz="3000" b="1" strike="sngStrike" dirty="0"/>
              <a:t>) &gt;</a:t>
            </a:r>
            <a:r>
              <a:rPr lang="en-BE" sz="3000" b="1" strike="sngStrike" dirty="0"/>
              <a:t>=</a:t>
            </a:r>
            <a:r>
              <a:rPr lang="nl-BE" sz="3000" b="1" strike="sngStrike" dirty="0"/>
              <a:t> 10</a:t>
            </a:r>
            <a:r>
              <a:rPr lang="en-BE" sz="3000" b="1" strike="sngStrike" dirty="0"/>
              <a:t> </a:t>
            </a:r>
          </a:p>
          <a:p>
            <a:pPr marL="365760" lvl="1" indent="0">
              <a:buNone/>
            </a:pPr>
            <a:r>
              <a:rPr lang="nl-BE" sz="3000" b="1" dirty="0"/>
              <a:t>    GROUP BY loon</a:t>
            </a:r>
            <a:r>
              <a:rPr lang="en-BE" sz="3000" b="1" dirty="0"/>
              <a:t>;</a:t>
            </a:r>
            <a:endParaRPr lang="nl-BE" sz="3000" b="1" dirty="0"/>
          </a:p>
          <a:p>
            <a:endParaRPr lang="en-US" sz="2800" dirty="0"/>
          </a:p>
        </p:txBody>
      </p:sp>
      <p:sp>
        <p:nvSpPr>
          <p:cNvPr id="3" name="Tijdelijke aanduiding voor dianummer 2">
            <a:extLst>
              <a:ext uri="{FF2B5EF4-FFF2-40B4-BE49-F238E27FC236}">
                <a16:creationId xmlns:a16="http://schemas.microsoft.com/office/drawing/2014/main" id="{6E0D7355-0568-9981-F583-92F11C6DA5CF}"/>
              </a:ext>
            </a:extLst>
          </p:cNvPr>
          <p:cNvSpPr>
            <a:spLocks noGrp="1"/>
          </p:cNvSpPr>
          <p:nvPr>
            <p:ph type="sldNum" sz="quarter" idx="12"/>
          </p:nvPr>
        </p:nvSpPr>
        <p:spPr/>
        <p:txBody>
          <a:bodyPr/>
          <a:lstStyle/>
          <a:p>
            <a:fld id="{A1BBA8FC-6C4C-4301-A8F5-A7792EEE51B8}" type="slidenum">
              <a:rPr lang="fr-BE" smtClean="0"/>
              <a:t>10</a:t>
            </a:fld>
            <a:endParaRPr lang="fr-BE"/>
          </a:p>
        </p:txBody>
      </p:sp>
      <p:sp>
        <p:nvSpPr>
          <p:cNvPr id="4" name="Tijdelijke aanduiding voor voettekst 3">
            <a:extLst>
              <a:ext uri="{FF2B5EF4-FFF2-40B4-BE49-F238E27FC236}">
                <a16:creationId xmlns:a16="http://schemas.microsoft.com/office/drawing/2014/main" id="{0125A8FD-B29F-761E-43EC-290C59A58AFE}"/>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44648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HAVING</a:t>
            </a:r>
          </a:p>
        </p:txBody>
      </p:sp>
      <p:sp>
        <p:nvSpPr>
          <p:cNvPr id="16" name="TextBox 15"/>
          <p:cNvSpPr txBox="1"/>
          <p:nvPr/>
        </p:nvSpPr>
        <p:spPr>
          <a:xfrm>
            <a:off x="838200" y="1690688"/>
            <a:ext cx="10948516" cy="3170099"/>
          </a:xfrm>
          <a:prstGeom prst="rect">
            <a:avLst/>
          </a:prstGeom>
          <a:noFill/>
        </p:spPr>
        <p:txBody>
          <a:bodyPr wrap="square" rtlCol="0">
            <a:spAutoFit/>
          </a:bodyPr>
          <a:lstStyle/>
          <a:p>
            <a:pPr marL="457200" indent="-457200">
              <a:buFont typeface="Arial" panose="020B0604020202020204" pitchFamily="34" charset="0"/>
              <a:buChar char="•"/>
            </a:pPr>
            <a:r>
              <a:rPr lang="nl-BE" sz="2200" dirty="0"/>
              <a:t>Het probleem op voorgaande slide kan opgelost worden door gebruik van het HAVING-</a:t>
            </a:r>
            <a:r>
              <a:rPr lang="nl-BE" sz="2200" dirty="0" err="1"/>
              <a:t>keyword</a:t>
            </a:r>
            <a:r>
              <a:rPr lang="en-BE" sz="2200" dirty="0"/>
              <a:t>.</a:t>
            </a:r>
            <a:endParaRPr lang="nl-BE" sz="2200" dirty="0"/>
          </a:p>
          <a:p>
            <a:pPr lvl="1"/>
            <a:endParaRPr lang="nl-BE" sz="2400" dirty="0"/>
          </a:p>
          <a:p>
            <a:pPr lvl="1"/>
            <a:r>
              <a:rPr lang="nl-BE" sz="2000" dirty="0"/>
              <a:t>- Voorbeeld: Schrijf een query die alle lonen teruggeeft waarvoor er geldt dat op zijn minst 10 </a:t>
            </a:r>
            <a:r>
              <a:rPr lang="en-BE" sz="2000" dirty="0"/>
              <a:t>professoren</a:t>
            </a:r>
            <a:r>
              <a:rPr lang="nl-BE" sz="2000" dirty="0"/>
              <a:t> dit loon ontvangen.</a:t>
            </a:r>
            <a:br>
              <a:rPr lang="nl-BE" sz="2400" dirty="0"/>
            </a:br>
            <a:r>
              <a:rPr lang="nl-BE" sz="2400" dirty="0"/>
              <a:t>	            </a:t>
            </a:r>
            <a:r>
              <a:rPr lang="nl-BE" sz="2200" b="1" dirty="0"/>
              <a:t>SELECT </a:t>
            </a:r>
            <a:r>
              <a:rPr lang="en-BE" sz="2200" b="1" dirty="0"/>
              <a:t>COUNT(</a:t>
            </a:r>
            <a:r>
              <a:rPr lang="nl-BE" sz="2200" b="1" dirty="0"/>
              <a:t>werknemer</a:t>
            </a:r>
            <a:r>
              <a:rPr lang="en-BE" sz="2200" b="1" dirty="0"/>
              <a:t>sid),</a:t>
            </a:r>
            <a:r>
              <a:rPr lang="en-US" sz="2200" b="1" dirty="0"/>
              <a:t> loon</a:t>
            </a:r>
            <a:endParaRPr lang="nl-BE" sz="2200" b="1" dirty="0"/>
          </a:p>
          <a:p>
            <a:pPr marL="1737360" lvl="4"/>
            <a:r>
              <a:rPr lang="nl-BE" sz="2200" b="1" dirty="0"/>
              <a:t>FROM werknemer WHERE functie = 'professor'</a:t>
            </a:r>
          </a:p>
          <a:p>
            <a:pPr marL="1737360" lvl="4"/>
            <a:r>
              <a:rPr lang="nl-BE" sz="2200" b="1" dirty="0"/>
              <a:t>GROUP BY loon </a:t>
            </a:r>
            <a:r>
              <a:rPr lang="nl-BE" sz="2200" b="1" dirty="0">
                <a:solidFill>
                  <a:srgbClr val="FFC000"/>
                </a:solidFill>
              </a:rPr>
              <a:t>HAVING COUNT(werknemer</a:t>
            </a:r>
            <a:r>
              <a:rPr lang="en-BE" sz="2200" b="1" dirty="0">
                <a:solidFill>
                  <a:srgbClr val="FFC000"/>
                </a:solidFill>
              </a:rPr>
              <a:t>sid</a:t>
            </a:r>
            <a:r>
              <a:rPr lang="nl-BE" sz="2200" b="1" dirty="0">
                <a:solidFill>
                  <a:srgbClr val="FFC000"/>
                </a:solidFill>
              </a:rPr>
              <a:t>) &gt;</a:t>
            </a:r>
            <a:r>
              <a:rPr lang="en-BE" sz="2200" b="1" dirty="0">
                <a:solidFill>
                  <a:srgbClr val="FFC000"/>
                </a:solidFill>
              </a:rPr>
              <a:t>=</a:t>
            </a:r>
            <a:r>
              <a:rPr lang="nl-BE" sz="2200" b="1" dirty="0">
                <a:solidFill>
                  <a:srgbClr val="FFC000"/>
                </a:solidFill>
              </a:rPr>
              <a:t> 10</a:t>
            </a:r>
            <a:r>
              <a:rPr lang="en-BE" sz="2200" b="1" dirty="0">
                <a:solidFill>
                  <a:srgbClr val="FFC000"/>
                </a:solidFill>
              </a:rPr>
              <a:t>;</a:t>
            </a:r>
            <a:endParaRPr lang="en-GB" sz="2200" b="1" dirty="0">
              <a:solidFill>
                <a:srgbClr val="FFC000"/>
              </a:solidFill>
            </a:endParaRPr>
          </a:p>
          <a:p>
            <a:endParaRPr lang="en-US" sz="2400" dirty="0"/>
          </a:p>
        </p:txBody>
      </p:sp>
      <p:sp>
        <p:nvSpPr>
          <p:cNvPr id="3" name="TextBox 2"/>
          <p:cNvSpPr txBox="1"/>
          <p:nvPr/>
        </p:nvSpPr>
        <p:spPr>
          <a:xfrm>
            <a:off x="838200" y="4474409"/>
            <a:ext cx="11238186" cy="2462213"/>
          </a:xfrm>
          <a:prstGeom prst="rect">
            <a:avLst/>
          </a:prstGeom>
          <a:noFill/>
        </p:spPr>
        <p:txBody>
          <a:bodyPr wrap="square" rtlCol="0">
            <a:spAutoFit/>
          </a:bodyPr>
          <a:lstStyle/>
          <a:p>
            <a:pPr marL="285750" indent="-285750">
              <a:buFont typeface="Arial" panose="020B0604020202020204" pitchFamily="34" charset="0"/>
              <a:buChar char="•"/>
            </a:pPr>
            <a:r>
              <a:rPr lang="nl-BE" sz="2200" dirty="0"/>
              <a:t>Na </a:t>
            </a:r>
            <a:r>
              <a:rPr lang="en-BE" sz="2200" dirty="0"/>
              <a:t>het onderverdelen</a:t>
            </a:r>
            <a:r>
              <a:rPr lang="nl-BE" sz="2200" dirty="0"/>
              <a:t> van de rijen in verschillende groepen met dezelfde waarden voor een gegeven verzameling van kolommen, expressies… kan HAVING gebruikt worden om groepen weg te filteren waarvan de berekende aggregatiewaarde niet voldoet aan een bepaalde voorwaarde.</a:t>
            </a:r>
            <a:br>
              <a:rPr lang="nl-BE" sz="2200" dirty="0"/>
            </a:br>
            <a:r>
              <a:rPr lang="nl-BE" sz="2200" b="1" dirty="0"/>
              <a:t>=&gt; Dit is heel gelijkaardig aan het WHERE-</a:t>
            </a:r>
            <a:r>
              <a:rPr lang="nl-BE" sz="2200" b="1" dirty="0" err="1"/>
              <a:t>keyword</a:t>
            </a:r>
            <a:r>
              <a:rPr lang="nl-BE" sz="2200" b="1" dirty="0"/>
              <a:t>, alleen kan HAVING enkel gebruikt worden in combinatie met GROUP BY en met voorwaarden op de waarden van aggregatiefuncties.</a:t>
            </a:r>
            <a:endParaRPr lang="en-US" sz="2200" b="1" dirty="0"/>
          </a:p>
        </p:txBody>
      </p:sp>
      <p:sp>
        <p:nvSpPr>
          <p:cNvPr id="4" name="Tijdelijke aanduiding voor dianummer 3">
            <a:extLst>
              <a:ext uri="{FF2B5EF4-FFF2-40B4-BE49-F238E27FC236}">
                <a16:creationId xmlns:a16="http://schemas.microsoft.com/office/drawing/2014/main" id="{9EDCD429-89DC-369D-E77C-638307C47D87}"/>
              </a:ext>
            </a:extLst>
          </p:cNvPr>
          <p:cNvSpPr>
            <a:spLocks noGrp="1"/>
          </p:cNvSpPr>
          <p:nvPr>
            <p:ph type="sldNum" sz="quarter" idx="12"/>
          </p:nvPr>
        </p:nvSpPr>
        <p:spPr/>
        <p:txBody>
          <a:bodyPr/>
          <a:lstStyle/>
          <a:p>
            <a:fld id="{A1BBA8FC-6C4C-4301-A8F5-A7792EEE51B8}" type="slidenum">
              <a:rPr lang="fr-BE" smtClean="0"/>
              <a:t>11</a:t>
            </a:fld>
            <a:endParaRPr lang="fr-BE" dirty="0"/>
          </a:p>
        </p:txBody>
      </p:sp>
      <p:sp>
        <p:nvSpPr>
          <p:cNvPr id="5" name="Tijdelijke aanduiding voor voettekst 4">
            <a:extLst>
              <a:ext uri="{FF2B5EF4-FFF2-40B4-BE49-F238E27FC236}">
                <a16:creationId xmlns:a16="http://schemas.microsoft.com/office/drawing/2014/main" id="{E6A83643-B460-53F0-913E-5810DE67AAC6}"/>
              </a:ext>
            </a:extLst>
          </p:cNvPr>
          <p:cNvSpPr>
            <a:spLocks noGrp="1"/>
          </p:cNvSpPr>
          <p:nvPr>
            <p:ph type="ftr" sz="quarter" idx="11"/>
          </p:nvPr>
        </p:nvSpPr>
        <p:spPr/>
        <p:txBody>
          <a:bodyPr/>
          <a:lstStyle/>
          <a:p>
            <a:r>
              <a:rPr lang="en-US" dirty="0"/>
              <a:t>SQL - </a:t>
            </a:r>
            <a:r>
              <a:rPr lang="en-US" dirty="0" err="1"/>
              <a:t>Aggregatie</a:t>
            </a:r>
            <a:r>
              <a:rPr lang="en-US" dirty="0"/>
              <a:t>, grouping- </a:t>
            </a:r>
            <a:r>
              <a:rPr lang="en-US" dirty="0" err="1"/>
              <a:t>en</a:t>
            </a:r>
            <a:r>
              <a:rPr lang="en-US" dirty="0"/>
              <a:t> having-keywords</a:t>
            </a:r>
            <a:endParaRPr lang="fr-BE" dirty="0"/>
          </a:p>
        </p:txBody>
      </p:sp>
    </p:spTree>
    <p:extLst>
      <p:ext uri="{BB962C8B-B14F-4D97-AF65-F5344CB8AC3E}">
        <p14:creationId xmlns:p14="http://schemas.microsoft.com/office/powerpoint/2010/main" val="311125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GROUP BY: </a:t>
            </a:r>
            <a:r>
              <a:rPr lang="fr-BE" dirty="0" err="1"/>
              <a:t>opmerking</a:t>
            </a:r>
            <a:endParaRPr lang="fr-BE" dirty="0"/>
          </a:p>
        </p:txBody>
      </p:sp>
      <p:sp>
        <p:nvSpPr>
          <p:cNvPr id="16" name="TextBox 15"/>
          <p:cNvSpPr txBox="1"/>
          <p:nvPr/>
        </p:nvSpPr>
        <p:spPr>
          <a:xfrm>
            <a:off x="838200" y="1690688"/>
            <a:ext cx="10948516" cy="1600438"/>
          </a:xfrm>
          <a:prstGeom prst="rect">
            <a:avLst/>
          </a:prstGeom>
          <a:noFill/>
        </p:spPr>
        <p:txBody>
          <a:bodyPr wrap="square" rtlCol="0">
            <a:spAutoFit/>
          </a:bodyPr>
          <a:lstStyle/>
          <a:p>
            <a:r>
              <a:rPr lang="nl-BE" sz="2200" dirty="0"/>
              <a:t>Wanneer je GROUP BY gebruikt</a:t>
            </a:r>
            <a:r>
              <a:rPr lang="en-BE" sz="2200" dirty="0"/>
              <a:t>,</a:t>
            </a:r>
            <a:r>
              <a:rPr lang="nl-BE" sz="2200" dirty="0"/>
              <a:t> mogen in de SELECT-claus</a:t>
            </a:r>
            <a:r>
              <a:rPr lang="en-BE" sz="2200" dirty="0"/>
              <a:t>ule</a:t>
            </a:r>
            <a:r>
              <a:rPr lang="nl-BE" sz="2200" dirty="0"/>
              <a:t> enkel kolommen/expressies voorkomen die dezelfde waarde bevatten voor iedere rij die in eenzelfde groep voorkomt</a:t>
            </a:r>
            <a:r>
              <a:rPr lang="en-BE" sz="2200" dirty="0"/>
              <a:t>.</a:t>
            </a:r>
            <a:endParaRPr lang="nl-BE" sz="2200" dirty="0"/>
          </a:p>
          <a:p>
            <a:pPr lvl="1"/>
            <a:endParaRPr lang="nl-BE" sz="2400" dirty="0"/>
          </a:p>
          <a:p>
            <a:pPr lvl="1"/>
            <a:endParaRPr lang="nl-BE" sz="3000" b="1" dirty="0"/>
          </a:p>
        </p:txBody>
      </p:sp>
      <p:sp>
        <p:nvSpPr>
          <p:cNvPr id="5" name="Rectangle 4"/>
          <p:cNvSpPr/>
          <p:nvPr/>
        </p:nvSpPr>
        <p:spPr>
          <a:xfrm>
            <a:off x="297738" y="2677697"/>
            <a:ext cx="6014720" cy="2400657"/>
          </a:xfrm>
          <a:prstGeom prst="rect">
            <a:avLst/>
          </a:prstGeom>
        </p:spPr>
        <p:txBody>
          <a:bodyPr wrap="square">
            <a:spAutoFit/>
          </a:bodyPr>
          <a:lstStyle/>
          <a:p>
            <a:pPr marL="365760" lvl="1"/>
            <a:r>
              <a:rPr lang="nl-BE" sz="2200" dirty="0">
                <a:solidFill>
                  <a:srgbClr val="00B050"/>
                </a:solidFill>
              </a:rPr>
              <a:t>CORRECT:</a:t>
            </a:r>
          </a:p>
          <a:p>
            <a:pPr marL="365760" lvl="1" indent="0">
              <a:buNone/>
            </a:pPr>
            <a:endParaRPr lang="nl-BE" dirty="0">
              <a:latin typeface="+mj-lt"/>
            </a:endParaRPr>
          </a:p>
          <a:p>
            <a:pPr marL="365760" lvl="1" indent="0">
              <a:buNone/>
            </a:pPr>
            <a:r>
              <a:rPr lang="nl-BE" sz="2200" b="1" dirty="0"/>
              <a:t>SELECT </a:t>
            </a:r>
            <a:r>
              <a:rPr lang="en-US" sz="2200" b="1" dirty="0"/>
              <a:t>loon</a:t>
            </a:r>
            <a:r>
              <a:rPr lang="nl-BE" sz="2200" b="1" dirty="0"/>
              <a:t>, </a:t>
            </a:r>
          </a:p>
          <a:p>
            <a:pPr marL="365760" lvl="1" indent="0">
              <a:buNone/>
            </a:pPr>
            <a:r>
              <a:rPr lang="nl-BE" sz="2200" b="1" dirty="0"/>
              <a:t>COUNT(werknemer</a:t>
            </a:r>
            <a:r>
              <a:rPr lang="en-BE" sz="2200" b="1" dirty="0"/>
              <a:t>s</a:t>
            </a:r>
            <a:r>
              <a:rPr lang="nl-BE" sz="2200" b="1" dirty="0" err="1"/>
              <a:t>id</a:t>
            </a:r>
            <a:r>
              <a:rPr lang="nl-BE" sz="2200" b="1" dirty="0"/>
              <a:t>)</a:t>
            </a:r>
          </a:p>
          <a:p>
            <a:pPr marL="365760" lvl="1" indent="0">
              <a:buNone/>
            </a:pPr>
            <a:r>
              <a:rPr lang="nl-BE" sz="2200" b="1" dirty="0"/>
              <a:t>FROM werknemer</a:t>
            </a:r>
          </a:p>
          <a:p>
            <a:pPr marL="365760" lvl="1" indent="0">
              <a:buNone/>
            </a:pPr>
            <a:r>
              <a:rPr lang="nl-BE" sz="2200" b="1" dirty="0"/>
              <a:t>WHERE functie = 'professor'</a:t>
            </a:r>
          </a:p>
          <a:p>
            <a:pPr marL="365760" lvl="1" indent="0">
              <a:buNone/>
            </a:pPr>
            <a:r>
              <a:rPr lang="nl-BE" sz="2200" b="1" dirty="0"/>
              <a:t>GROUP BY </a:t>
            </a:r>
            <a:r>
              <a:rPr lang="en-US" sz="2200" b="1" dirty="0"/>
              <a:t>loon</a:t>
            </a:r>
            <a:r>
              <a:rPr lang="en-BE" sz="2200" b="1" dirty="0"/>
              <a:t>;</a:t>
            </a:r>
            <a:endParaRPr lang="en-GB" sz="2200" b="1" dirty="0"/>
          </a:p>
        </p:txBody>
      </p:sp>
      <p:sp>
        <p:nvSpPr>
          <p:cNvPr id="6" name="Rectangle 5"/>
          <p:cNvSpPr/>
          <p:nvPr/>
        </p:nvSpPr>
        <p:spPr>
          <a:xfrm>
            <a:off x="6090487" y="2677696"/>
            <a:ext cx="5918200" cy="2400657"/>
          </a:xfrm>
          <a:prstGeom prst="rect">
            <a:avLst/>
          </a:prstGeom>
        </p:spPr>
        <p:txBody>
          <a:bodyPr wrap="square">
            <a:spAutoFit/>
          </a:bodyPr>
          <a:lstStyle/>
          <a:p>
            <a:pPr marL="365760" lvl="1" indent="0">
              <a:buNone/>
            </a:pPr>
            <a:r>
              <a:rPr lang="nl-BE" sz="2200" dirty="0">
                <a:solidFill>
                  <a:srgbClr val="FF0000"/>
                </a:solidFill>
              </a:rPr>
              <a:t>FOUTIEF: </a:t>
            </a:r>
          </a:p>
          <a:p>
            <a:pPr marL="365760" lvl="1" indent="0">
              <a:buNone/>
            </a:pPr>
            <a:endParaRPr lang="nl-BE" dirty="0">
              <a:latin typeface="Berlin Sans FB" panose="020E0602020502020306" pitchFamily="34" charset="0"/>
            </a:endParaRPr>
          </a:p>
          <a:p>
            <a:pPr marL="365760" lvl="1"/>
            <a:r>
              <a:rPr lang="nl-BE" sz="2200" b="1" dirty="0"/>
              <a:t>SELECT </a:t>
            </a:r>
            <a:r>
              <a:rPr lang="nl-BE" sz="2200" b="1" dirty="0">
                <a:solidFill>
                  <a:srgbClr val="FF0000"/>
                </a:solidFill>
              </a:rPr>
              <a:t>voornaam, familienaam</a:t>
            </a:r>
            <a:r>
              <a:rPr lang="nl-BE" sz="2200" b="1" dirty="0"/>
              <a:t>, loon, COUNT(werknemer</a:t>
            </a:r>
            <a:r>
              <a:rPr lang="en-BE" sz="2200" b="1" dirty="0"/>
              <a:t>s</a:t>
            </a:r>
            <a:r>
              <a:rPr lang="nl-BE" sz="2200" b="1" dirty="0" err="1"/>
              <a:t>id</a:t>
            </a:r>
            <a:r>
              <a:rPr lang="nl-BE" sz="2200" b="1" dirty="0"/>
              <a:t>)</a:t>
            </a:r>
          </a:p>
          <a:p>
            <a:pPr marL="365760" lvl="1"/>
            <a:r>
              <a:rPr lang="nl-BE" sz="2200" b="1" dirty="0"/>
              <a:t>FROM werknemer</a:t>
            </a:r>
          </a:p>
          <a:p>
            <a:pPr marL="365760" lvl="1"/>
            <a:r>
              <a:rPr lang="nl-BE" sz="2200" b="1" dirty="0"/>
              <a:t>WHERE functie = 'professor'</a:t>
            </a:r>
          </a:p>
          <a:p>
            <a:pPr marL="365760" lvl="1"/>
            <a:r>
              <a:rPr lang="nl-BE" sz="2200" b="1" dirty="0"/>
              <a:t>GROUP BY </a:t>
            </a:r>
            <a:r>
              <a:rPr lang="en-US" sz="2200" b="1" dirty="0"/>
              <a:t>loon</a:t>
            </a:r>
            <a:r>
              <a:rPr lang="en-BE" sz="2200" b="1" dirty="0"/>
              <a:t>;</a:t>
            </a:r>
            <a:endParaRPr lang="en-GB" sz="2200" b="1" dirty="0"/>
          </a:p>
        </p:txBody>
      </p:sp>
      <p:cxnSp>
        <p:nvCxnSpPr>
          <p:cNvPr id="7" name="Straight Connector 6"/>
          <p:cNvCxnSpPr/>
          <p:nvPr/>
        </p:nvCxnSpPr>
        <p:spPr>
          <a:xfrm>
            <a:off x="5969000" y="2677697"/>
            <a:ext cx="5080" cy="206210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2569" y="5072896"/>
            <a:ext cx="11095836" cy="1785104"/>
          </a:xfrm>
          <a:prstGeom prst="rect">
            <a:avLst/>
          </a:prstGeom>
          <a:noFill/>
        </p:spPr>
        <p:txBody>
          <a:bodyPr wrap="square" rtlCol="0">
            <a:spAutoFit/>
          </a:bodyPr>
          <a:lstStyle/>
          <a:p>
            <a:r>
              <a:rPr lang="nl-BE" sz="2200" dirty="0"/>
              <a:t>Welke waarden zou </a:t>
            </a:r>
            <a:r>
              <a:rPr lang="nl-BE" sz="2200" dirty="0" err="1"/>
              <a:t>PostgreSQL</a:t>
            </a:r>
            <a:r>
              <a:rPr lang="nl-BE" sz="2200" dirty="0"/>
              <a:t> voor de voornaam en de familienaam moeten invullen in het rechtse scenario hierboven? Aangezien er meerdere rijen kunnen bestaan voor hetzelfde loon, maar met verschillende voornamen en/of familienamen, is het onmogelijk om 1 correcte waarde voor deze kolommen in te vullen in bovenstaande query. </a:t>
            </a:r>
          </a:p>
          <a:p>
            <a:r>
              <a:rPr lang="nl-BE" sz="2200" dirty="0">
                <a:solidFill>
                  <a:srgbClr val="FF0000"/>
                </a:solidFill>
              </a:rPr>
              <a:t>=&gt; De databank zal een foutmelding opwerpen wanneer je deze query </a:t>
            </a:r>
            <a:r>
              <a:rPr lang="en-BE" sz="2200" dirty="0">
                <a:solidFill>
                  <a:srgbClr val="FF0000"/>
                </a:solidFill>
              </a:rPr>
              <a:t>uitvoert.</a:t>
            </a:r>
            <a:endParaRPr lang="en-US" sz="2200" dirty="0">
              <a:solidFill>
                <a:srgbClr val="FF0000"/>
              </a:solidFill>
            </a:endParaRPr>
          </a:p>
        </p:txBody>
      </p:sp>
      <p:sp>
        <p:nvSpPr>
          <p:cNvPr id="3" name="Tijdelijke aanduiding voor dianummer 2">
            <a:extLst>
              <a:ext uri="{FF2B5EF4-FFF2-40B4-BE49-F238E27FC236}">
                <a16:creationId xmlns:a16="http://schemas.microsoft.com/office/drawing/2014/main" id="{6802F879-1D27-AA59-05AB-98AF7FA0045E}"/>
              </a:ext>
            </a:extLst>
          </p:cNvPr>
          <p:cNvSpPr>
            <a:spLocks noGrp="1"/>
          </p:cNvSpPr>
          <p:nvPr>
            <p:ph type="sldNum" sz="quarter" idx="12"/>
          </p:nvPr>
        </p:nvSpPr>
        <p:spPr/>
        <p:txBody>
          <a:bodyPr/>
          <a:lstStyle/>
          <a:p>
            <a:fld id="{A1BBA8FC-6C4C-4301-A8F5-A7792EEE51B8}" type="slidenum">
              <a:rPr lang="fr-BE" smtClean="0"/>
              <a:t>12</a:t>
            </a:fld>
            <a:endParaRPr lang="fr-BE" dirty="0"/>
          </a:p>
        </p:txBody>
      </p:sp>
      <p:sp>
        <p:nvSpPr>
          <p:cNvPr id="4" name="Tijdelijke aanduiding voor voettekst 3">
            <a:extLst>
              <a:ext uri="{FF2B5EF4-FFF2-40B4-BE49-F238E27FC236}">
                <a16:creationId xmlns:a16="http://schemas.microsoft.com/office/drawing/2014/main" id="{2E7D057E-20A7-4323-81E6-DD8B728B10F6}"/>
              </a:ext>
            </a:extLst>
          </p:cNvPr>
          <p:cNvSpPr>
            <a:spLocks noGrp="1"/>
          </p:cNvSpPr>
          <p:nvPr>
            <p:ph type="ftr" sz="quarter" idx="11"/>
          </p:nvPr>
        </p:nvSpPr>
        <p:spPr/>
        <p:txBody>
          <a:bodyPr/>
          <a:lstStyle/>
          <a:p>
            <a:r>
              <a:rPr lang="en-US" dirty="0"/>
              <a:t>SQL - </a:t>
            </a:r>
            <a:r>
              <a:rPr lang="en-US" dirty="0" err="1"/>
              <a:t>Aggregatie</a:t>
            </a:r>
            <a:r>
              <a:rPr lang="en-US" dirty="0"/>
              <a:t>, grouping- </a:t>
            </a:r>
            <a:r>
              <a:rPr lang="en-US" dirty="0" err="1"/>
              <a:t>en</a:t>
            </a:r>
            <a:r>
              <a:rPr lang="en-US" dirty="0"/>
              <a:t> having-keywords</a:t>
            </a:r>
            <a:endParaRPr lang="fr-BE" dirty="0"/>
          </a:p>
        </p:txBody>
      </p:sp>
    </p:spTree>
    <p:extLst>
      <p:ext uri="{BB962C8B-B14F-4D97-AF65-F5344CB8AC3E}">
        <p14:creationId xmlns:p14="http://schemas.microsoft.com/office/powerpoint/2010/main" val="49116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BE" dirty="0"/>
              <a:t>Voorbeeld databankschema</a:t>
            </a:r>
            <a:endParaRPr lang="fr-BE" dirty="0"/>
          </a:p>
        </p:txBody>
      </p:sp>
      <p:graphicFrame>
        <p:nvGraphicFramePr>
          <p:cNvPr id="11" name="Tabel 9">
            <a:extLst>
              <a:ext uri="{FF2B5EF4-FFF2-40B4-BE49-F238E27FC236}">
                <a16:creationId xmlns:a16="http://schemas.microsoft.com/office/drawing/2014/main" id="{2EA0C0AA-EB53-407C-9472-E97CAAB1FBFA}"/>
              </a:ext>
            </a:extLst>
          </p:cNvPr>
          <p:cNvGraphicFramePr>
            <a:graphicFrameLocks noGrp="1"/>
          </p:cNvGraphicFramePr>
          <p:nvPr>
            <p:extLst>
              <p:ext uri="{D42A27DB-BD31-4B8C-83A1-F6EECF244321}">
                <p14:modId xmlns:p14="http://schemas.microsoft.com/office/powerpoint/2010/main" val="1079145437"/>
              </p:ext>
            </p:extLst>
          </p:nvPr>
        </p:nvGraphicFramePr>
        <p:xfrm>
          <a:off x="4134136" y="2761036"/>
          <a:ext cx="3391618" cy="2515896"/>
        </p:xfrm>
        <a:graphic>
          <a:graphicData uri="http://schemas.openxmlformats.org/drawingml/2006/table">
            <a:tbl>
              <a:tblPr firstRow="1" bandRow="1">
                <a:tableStyleId>{F5AB1C69-6EDB-4FF4-983F-18BD219EF322}</a:tableStyleId>
              </a:tblPr>
              <a:tblGrid>
                <a:gridCol w="1695809">
                  <a:extLst>
                    <a:ext uri="{9D8B030D-6E8A-4147-A177-3AD203B41FA5}">
                      <a16:colId xmlns:a16="http://schemas.microsoft.com/office/drawing/2014/main" val="879986285"/>
                    </a:ext>
                  </a:extLst>
                </a:gridCol>
                <a:gridCol w="1695809">
                  <a:extLst>
                    <a:ext uri="{9D8B030D-6E8A-4147-A177-3AD203B41FA5}">
                      <a16:colId xmlns:a16="http://schemas.microsoft.com/office/drawing/2014/main" val="3026609527"/>
                    </a:ext>
                  </a:extLst>
                </a:gridCol>
              </a:tblGrid>
              <a:tr h="419316">
                <a:tc gridSpan="2">
                  <a:txBody>
                    <a:bodyPr/>
                    <a:lstStyle/>
                    <a:p>
                      <a:pPr algn="ctr"/>
                      <a:r>
                        <a:rPr lang="en-US" sz="2000" kern="1200" dirty="0" err="1"/>
                        <a:t>werknemer</a:t>
                      </a:r>
                      <a:endParaRPr lang="nl-BE" sz="2000" b="0" kern="1200" dirty="0">
                        <a:solidFill>
                          <a:schemeClr val="bg1"/>
                        </a:solidFill>
                        <a:latin typeface="+mn-lt"/>
                        <a:ea typeface="+mn-ea"/>
                        <a:cs typeface="+mn-cs"/>
                      </a:endParaRPr>
                    </a:p>
                  </a:txBody>
                  <a:tcPr/>
                </a:tc>
                <a:tc hMerge="1">
                  <a:txBody>
                    <a:bodyPr/>
                    <a:lstStyle/>
                    <a:p>
                      <a:pPr algn="ctr"/>
                      <a:endParaRPr lang="nl-BE" sz="1000" dirty="0">
                        <a:solidFill>
                          <a:schemeClr val="tx1"/>
                        </a:solidFill>
                      </a:endParaRPr>
                    </a:p>
                  </a:txBody>
                  <a:tcPr>
                    <a:solidFill>
                      <a:srgbClr val="7D9D9D"/>
                    </a:solidFill>
                  </a:tcPr>
                </a:tc>
                <a:extLst>
                  <a:ext uri="{0D108BD9-81ED-4DB2-BD59-A6C34878D82A}">
                    <a16:rowId xmlns:a16="http://schemas.microsoft.com/office/drawing/2014/main" val="3217968965"/>
                  </a:ext>
                </a:extLst>
              </a:tr>
              <a:tr h="419316">
                <a:tc>
                  <a:txBody>
                    <a:bodyPr/>
                    <a:lstStyle/>
                    <a:p>
                      <a:r>
                        <a:rPr lang="en-US" sz="2000" u="sng" kern="1200" dirty="0" err="1"/>
                        <a:t>werknemer</a:t>
                      </a:r>
                      <a:r>
                        <a:rPr lang="en-BE" sz="2000" u="sng" kern="1200" dirty="0"/>
                        <a:t>s</a:t>
                      </a:r>
                      <a:r>
                        <a:rPr lang="x-none" sz="2000" u="sng" kern="1200" dirty="0"/>
                        <a:t>id</a:t>
                      </a:r>
                      <a:endParaRPr lang="nl-BE" sz="2000" u="sng" kern="1200" dirty="0">
                        <a:solidFill>
                          <a:schemeClr val="tx1"/>
                        </a:solidFill>
                        <a:latin typeface="+mn-lt"/>
                        <a:ea typeface="+mn-ea"/>
                        <a:cs typeface="+mn-cs"/>
                      </a:endParaRPr>
                    </a:p>
                  </a:txBody>
                  <a:tcPr/>
                </a:tc>
                <a:tc>
                  <a:txBody>
                    <a:bodyPr/>
                    <a:lstStyle/>
                    <a:p>
                      <a:r>
                        <a:rPr lang="x-none" sz="2000" kern="1200" dirty="0"/>
                        <a:t>integer</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val="629504928"/>
                  </a:ext>
                </a:extLst>
              </a:tr>
              <a:tr h="419316">
                <a:tc>
                  <a:txBody>
                    <a:bodyPr/>
                    <a:lstStyle/>
                    <a:p>
                      <a:r>
                        <a:rPr lang="nl-BE" sz="2000" kern="1200" dirty="0"/>
                        <a:t>functie</a:t>
                      </a:r>
                      <a:endParaRPr lang="nl-BE" sz="2000" kern="1200" dirty="0">
                        <a:solidFill>
                          <a:schemeClr val="tx1"/>
                        </a:solidFill>
                        <a:latin typeface="+mn-lt"/>
                        <a:ea typeface="+mn-ea"/>
                        <a:cs typeface="+mn-cs"/>
                      </a:endParaRPr>
                    </a:p>
                  </a:txBody>
                  <a:tcPr/>
                </a:tc>
                <a:tc>
                  <a:txBody>
                    <a:bodyPr/>
                    <a:lstStyle/>
                    <a:p>
                      <a:r>
                        <a:rPr lang="x-none" sz="2000" kern="1200" dirty="0"/>
                        <a:t>varchar(50)</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val="1385880016"/>
                  </a:ext>
                </a:extLst>
              </a:tr>
              <a:tr h="419316">
                <a:tc>
                  <a:txBody>
                    <a:bodyPr/>
                    <a:lstStyle/>
                    <a:p>
                      <a:r>
                        <a:rPr lang="nl-BE" sz="2000" kern="1200" dirty="0"/>
                        <a:t>voornaam</a:t>
                      </a:r>
                      <a:endParaRPr lang="nl-BE" sz="2000" kern="1200" dirty="0">
                        <a:solidFill>
                          <a:schemeClr val="tx1"/>
                        </a:solidFill>
                        <a:latin typeface="+mn-lt"/>
                        <a:ea typeface="+mn-ea"/>
                        <a:cs typeface="+mn-cs"/>
                      </a:endParaRPr>
                    </a:p>
                  </a:txBody>
                  <a:tcPr/>
                </a:tc>
                <a:tc>
                  <a:txBody>
                    <a:bodyPr/>
                    <a:lstStyle/>
                    <a:p>
                      <a:r>
                        <a:rPr lang="x-none" sz="2000" kern="1200" dirty="0"/>
                        <a:t>varchar(50)</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val="3182048936"/>
                  </a:ext>
                </a:extLst>
              </a:tr>
              <a:tr h="419316">
                <a:tc>
                  <a:txBody>
                    <a:bodyPr/>
                    <a:lstStyle/>
                    <a:p>
                      <a:r>
                        <a:rPr lang="nl-BE" sz="2000" kern="1200" dirty="0"/>
                        <a:t>familienaam</a:t>
                      </a:r>
                      <a:endParaRPr lang="nl-BE" sz="2000" kern="1200" dirty="0">
                        <a:solidFill>
                          <a:schemeClr val="tx1"/>
                        </a:solidFill>
                        <a:latin typeface="+mn-lt"/>
                        <a:ea typeface="+mn-ea"/>
                        <a:cs typeface="+mn-cs"/>
                      </a:endParaRPr>
                    </a:p>
                  </a:txBody>
                  <a:tcPr/>
                </a:tc>
                <a:tc>
                  <a:txBody>
                    <a:bodyPr/>
                    <a:lstStyle/>
                    <a:p>
                      <a:r>
                        <a:rPr lang="x-none" sz="2000" kern="1200" dirty="0"/>
                        <a:t>varchar(50)</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val="56562809"/>
                  </a:ext>
                </a:extLst>
              </a:tr>
              <a:tr h="419316">
                <a:tc>
                  <a:txBody>
                    <a:bodyPr/>
                    <a:lstStyle/>
                    <a:p>
                      <a:r>
                        <a:rPr lang="nl-BE" sz="2000" kern="1200" dirty="0"/>
                        <a:t>loon</a:t>
                      </a:r>
                      <a:endParaRPr lang="nl-BE" sz="2000" kern="1200" dirty="0">
                        <a:solidFill>
                          <a:schemeClr val="tx1"/>
                        </a:solidFill>
                        <a:latin typeface="+mn-lt"/>
                        <a:ea typeface="+mn-ea"/>
                        <a:cs typeface="+mn-cs"/>
                      </a:endParaRPr>
                    </a:p>
                  </a:txBody>
                  <a:tcPr/>
                </a:tc>
                <a:tc>
                  <a:txBody>
                    <a:bodyPr/>
                    <a:lstStyle/>
                    <a:p>
                      <a:r>
                        <a:rPr lang="x-none" sz="2000" kern="1200" dirty="0"/>
                        <a:t>integer</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val="424201332"/>
                  </a:ext>
                </a:extLst>
              </a:tr>
            </a:tbl>
          </a:graphicData>
        </a:graphic>
      </p:graphicFrame>
      <p:sp>
        <p:nvSpPr>
          <p:cNvPr id="19" name="TextBox 18"/>
          <p:cNvSpPr txBox="1"/>
          <p:nvPr/>
        </p:nvSpPr>
        <p:spPr>
          <a:xfrm>
            <a:off x="8356276" y="2761036"/>
            <a:ext cx="1935804" cy="369332"/>
          </a:xfrm>
          <a:prstGeom prst="rect">
            <a:avLst/>
          </a:prstGeom>
          <a:noFill/>
        </p:spPr>
        <p:txBody>
          <a:bodyPr wrap="square" rtlCol="0">
            <a:spAutoFit/>
          </a:bodyPr>
          <a:lstStyle/>
          <a:p>
            <a:r>
              <a:rPr lang="nl-BE" u="sng" dirty="0"/>
              <a:t>primaire sleutel</a:t>
            </a:r>
            <a:endParaRPr lang="en-US" u="sng" dirty="0"/>
          </a:p>
        </p:txBody>
      </p:sp>
      <p:sp>
        <p:nvSpPr>
          <p:cNvPr id="3" name="Tijdelijke aanduiding voor dianummer 2">
            <a:extLst>
              <a:ext uri="{FF2B5EF4-FFF2-40B4-BE49-F238E27FC236}">
                <a16:creationId xmlns:a16="http://schemas.microsoft.com/office/drawing/2014/main" id="{3C36B027-6B7A-0E0D-297A-0B0F15F61F89}"/>
              </a:ext>
            </a:extLst>
          </p:cNvPr>
          <p:cNvSpPr>
            <a:spLocks noGrp="1"/>
          </p:cNvSpPr>
          <p:nvPr>
            <p:ph type="sldNum" sz="quarter" idx="12"/>
          </p:nvPr>
        </p:nvSpPr>
        <p:spPr/>
        <p:txBody>
          <a:bodyPr/>
          <a:lstStyle/>
          <a:p>
            <a:fld id="{A1BBA8FC-6C4C-4301-A8F5-A7792EEE51B8}" type="slidenum">
              <a:rPr lang="fr-BE" smtClean="0"/>
              <a:t>2</a:t>
            </a:fld>
            <a:endParaRPr lang="fr-BE"/>
          </a:p>
        </p:txBody>
      </p:sp>
      <p:sp>
        <p:nvSpPr>
          <p:cNvPr id="4" name="Tijdelijke aanduiding voor voettekst 3">
            <a:extLst>
              <a:ext uri="{FF2B5EF4-FFF2-40B4-BE49-F238E27FC236}">
                <a16:creationId xmlns:a16="http://schemas.microsoft.com/office/drawing/2014/main" id="{D1C472D8-14DB-867F-3E06-4B575FEFEC04}"/>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379082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endParaRPr lang="fr-BE" dirty="0"/>
          </a:p>
        </p:txBody>
      </p:sp>
      <p:sp>
        <p:nvSpPr>
          <p:cNvPr id="3" name="Content Placeholder 2"/>
          <p:cNvSpPr>
            <a:spLocks noGrp="1"/>
          </p:cNvSpPr>
          <p:nvPr>
            <p:ph idx="1"/>
          </p:nvPr>
        </p:nvSpPr>
        <p:spPr>
          <a:xfrm>
            <a:off x="838200" y="1825624"/>
            <a:ext cx="10790382" cy="4829175"/>
          </a:xfrm>
        </p:spPr>
        <p:txBody>
          <a:bodyPr>
            <a:normAutofit lnSpcReduction="10000"/>
          </a:bodyPr>
          <a:lstStyle/>
          <a:p>
            <a:r>
              <a:rPr lang="nl-BE" dirty="0"/>
              <a:t>Aggregatiefuncties verwachten als input een lijst van waarden</a:t>
            </a:r>
            <a:r>
              <a:rPr lang="en-BE" dirty="0"/>
              <a:t> (bv. een kolom uit een tabel).</a:t>
            </a:r>
            <a:endParaRPr lang="nl-BE" i="1" dirty="0"/>
          </a:p>
          <a:p>
            <a:r>
              <a:rPr lang="nl-BE" dirty="0"/>
              <a:t>Als output geven ze 1 (berekende) waarde terug:</a:t>
            </a:r>
          </a:p>
          <a:p>
            <a:pPr marL="0" indent="0">
              <a:buNone/>
            </a:pPr>
            <a:r>
              <a:rPr lang="nl-BE" dirty="0"/>
              <a:t>	</a:t>
            </a:r>
            <a:r>
              <a:rPr lang="nl-BE" sz="2400" dirty="0"/>
              <a:t>- Minimum (MIN)</a:t>
            </a:r>
          </a:p>
          <a:p>
            <a:pPr marL="0" indent="0">
              <a:buNone/>
            </a:pPr>
            <a:r>
              <a:rPr lang="nl-BE" sz="2400" dirty="0"/>
              <a:t>	- Maximum (MAX)</a:t>
            </a:r>
          </a:p>
          <a:p>
            <a:pPr marL="0" indent="0">
              <a:buNone/>
            </a:pPr>
            <a:r>
              <a:rPr lang="nl-BE" sz="2400" dirty="0"/>
              <a:t>	- Gemiddelde (AVG)</a:t>
            </a:r>
          </a:p>
          <a:p>
            <a:pPr marL="0" indent="0">
              <a:buNone/>
            </a:pPr>
            <a:r>
              <a:rPr lang="nl-BE" sz="2400" dirty="0"/>
              <a:t>	- </a:t>
            </a:r>
            <a:r>
              <a:rPr lang="en-US" sz="2400" dirty="0" err="1"/>
              <a:t>Aantal</a:t>
            </a:r>
            <a:r>
              <a:rPr lang="en-BE" sz="2400" dirty="0"/>
              <a:t> </a:t>
            </a:r>
            <a:r>
              <a:rPr lang="nl-BE" sz="2400" dirty="0"/>
              <a:t>(COUNT)</a:t>
            </a:r>
          </a:p>
          <a:p>
            <a:pPr marL="0" indent="0">
              <a:buNone/>
            </a:pPr>
            <a:r>
              <a:rPr lang="nl-BE" sz="2400" dirty="0"/>
              <a:t>	- Som (SUM)</a:t>
            </a:r>
          </a:p>
          <a:p>
            <a:pPr marL="0" indent="0">
              <a:buNone/>
            </a:pPr>
            <a:r>
              <a:rPr lang="nl-BE" sz="2400" dirty="0"/>
              <a:t>	- …</a:t>
            </a:r>
          </a:p>
          <a:p>
            <a:r>
              <a:rPr lang="nl-BE" dirty="0" err="1"/>
              <a:t>PostgreSQL</a:t>
            </a:r>
            <a:r>
              <a:rPr lang="nl-BE" dirty="0"/>
              <a:t> documentatie</a:t>
            </a:r>
            <a:r>
              <a:rPr lang="nl-BE" i="1" dirty="0"/>
              <a:t>: </a:t>
            </a:r>
            <a:r>
              <a:rPr lang="fr-BE" dirty="0">
                <a:hlinkClick r:id="rId2"/>
              </a:rPr>
              <a:t>https://www.postgresql.org/docs/current/functions-aggregate.html</a:t>
            </a:r>
            <a:endParaRPr lang="nl-BE" dirty="0"/>
          </a:p>
          <a:p>
            <a:endParaRPr lang="nl-BE" i="1" dirty="0"/>
          </a:p>
        </p:txBody>
      </p:sp>
      <p:sp>
        <p:nvSpPr>
          <p:cNvPr id="4" name="Tijdelijke aanduiding voor dianummer 3">
            <a:extLst>
              <a:ext uri="{FF2B5EF4-FFF2-40B4-BE49-F238E27FC236}">
                <a16:creationId xmlns:a16="http://schemas.microsoft.com/office/drawing/2014/main" id="{E4216CE2-6E7F-4F8E-B60F-604C3FE51381}"/>
              </a:ext>
            </a:extLst>
          </p:cNvPr>
          <p:cNvSpPr>
            <a:spLocks noGrp="1"/>
          </p:cNvSpPr>
          <p:nvPr>
            <p:ph type="sldNum" sz="quarter" idx="12"/>
          </p:nvPr>
        </p:nvSpPr>
        <p:spPr/>
        <p:txBody>
          <a:bodyPr/>
          <a:lstStyle/>
          <a:p>
            <a:fld id="{A1BBA8FC-6C4C-4301-A8F5-A7792EEE51B8}" type="slidenum">
              <a:rPr lang="fr-BE" smtClean="0"/>
              <a:t>3</a:t>
            </a:fld>
            <a:endParaRPr lang="fr-BE"/>
          </a:p>
        </p:txBody>
      </p:sp>
      <p:sp>
        <p:nvSpPr>
          <p:cNvPr id="5" name="Tijdelijke aanduiding voor voettekst 4">
            <a:extLst>
              <a:ext uri="{FF2B5EF4-FFF2-40B4-BE49-F238E27FC236}">
                <a16:creationId xmlns:a16="http://schemas.microsoft.com/office/drawing/2014/main" id="{0C4624B3-DBAD-D6F5-EE20-DB66F61C54B6}"/>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162458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r>
              <a:rPr lang="fr-BE" dirty="0"/>
              <a:t>: </a:t>
            </a:r>
            <a:r>
              <a:rPr lang="fr-BE" dirty="0" err="1"/>
              <a:t>voorbeelden</a:t>
            </a:r>
            <a:endParaRPr lang="fr-BE" dirty="0"/>
          </a:p>
        </p:txBody>
      </p:sp>
      <p:sp>
        <p:nvSpPr>
          <p:cNvPr id="16" name="TextBox 15"/>
          <p:cNvSpPr txBox="1"/>
          <p:nvPr/>
        </p:nvSpPr>
        <p:spPr>
          <a:xfrm>
            <a:off x="838201" y="2066289"/>
            <a:ext cx="10948516" cy="3877985"/>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t>Bereken</a:t>
            </a:r>
            <a:r>
              <a:rPr lang="en-US" sz="2800" dirty="0"/>
              <a:t> de </a:t>
            </a:r>
            <a:r>
              <a:rPr lang="en-US" sz="2800" dirty="0" err="1"/>
              <a:t>som</a:t>
            </a:r>
            <a:r>
              <a:rPr lang="en-US" sz="2800" dirty="0"/>
              <a:t> van de </a:t>
            </a:r>
            <a:r>
              <a:rPr lang="en-US" sz="2800" dirty="0" err="1"/>
              <a:t>lonen</a:t>
            </a:r>
            <a:r>
              <a:rPr lang="en-US" sz="2800" dirty="0"/>
              <a:t> van alle </a:t>
            </a:r>
            <a:r>
              <a:rPr lang="en-US" sz="2800" dirty="0" err="1"/>
              <a:t>werknemers</a:t>
            </a:r>
            <a:r>
              <a:rPr lang="en-US" sz="2800" dirty="0"/>
              <a:t>.</a:t>
            </a:r>
            <a:br>
              <a:rPr lang="nl-BE" sz="2800" dirty="0"/>
            </a:br>
            <a:br>
              <a:rPr lang="nl-BE" sz="2800" dirty="0"/>
            </a:br>
            <a:r>
              <a:rPr lang="nl-BE" sz="2400" b="1" dirty="0"/>
              <a:t>SELECT SUM(</a:t>
            </a:r>
            <a:r>
              <a:rPr lang="en-US" sz="2400" b="1" dirty="0"/>
              <a:t>loon</a:t>
            </a:r>
            <a:r>
              <a:rPr lang="nl-BE" sz="2400" b="1" dirty="0"/>
              <a:t>) FROM werknemer</a:t>
            </a:r>
            <a:r>
              <a:rPr lang="en-BE" sz="2400" b="1" dirty="0"/>
              <a:t>;</a:t>
            </a:r>
            <a:endParaRPr lang="nl-BE" sz="2400" b="1" dirty="0"/>
          </a:p>
          <a:p>
            <a:pPr algn="ctr"/>
            <a:endParaRPr lang="nl-BE" sz="2800" dirty="0"/>
          </a:p>
          <a:p>
            <a:pPr marL="457200" indent="-457200">
              <a:buFont typeface="Arial" panose="020B0604020202020204" pitchFamily="34" charset="0"/>
              <a:buChar char="•"/>
            </a:pPr>
            <a:r>
              <a:rPr lang="nl-BE" sz="2800" dirty="0"/>
              <a:t>Bereken het totale aantal professoren.</a:t>
            </a:r>
            <a:br>
              <a:rPr lang="nl-BE" sz="2800" dirty="0"/>
            </a:br>
            <a:br>
              <a:rPr lang="nl-BE" sz="2800" dirty="0"/>
            </a:br>
            <a:r>
              <a:rPr lang="nl-BE" sz="2400" b="1" dirty="0"/>
              <a:t>SELECT COUNT(*) FROM werknemer WHERE functie = ‘professor’;</a:t>
            </a:r>
          </a:p>
          <a:p>
            <a:pPr algn="ctr"/>
            <a:endParaRPr lang="en-BE" sz="3000" dirty="0"/>
          </a:p>
          <a:p>
            <a:endParaRPr lang="en-US" sz="2800" dirty="0"/>
          </a:p>
        </p:txBody>
      </p:sp>
      <p:sp>
        <p:nvSpPr>
          <p:cNvPr id="3" name="Tijdelijke aanduiding voor dianummer 2">
            <a:extLst>
              <a:ext uri="{FF2B5EF4-FFF2-40B4-BE49-F238E27FC236}">
                <a16:creationId xmlns:a16="http://schemas.microsoft.com/office/drawing/2014/main" id="{5992E92D-9607-9D44-0370-E443893C5386}"/>
              </a:ext>
            </a:extLst>
          </p:cNvPr>
          <p:cNvSpPr>
            <a:spLocks noGrp="1"/>
          </p:cNvSpPr>
          <p:nvPr>
            <p:ph type="sldNum" sz="quarter" idx="12"/>
          </p:nvPr>
        </p:nvSpPr>
        <p:spPr/>
        <p:txBody>
          <a:bodyPr/>
          <a:lstStyle/>
          <a:p>
            <a:fld id="{A1BBA8FC-6C4C-4301-A8F5-A7792EEE51B8}" type="slidenum">
              <a:rPr lang="fr-BE" smtClean="0"/>
              <a:t>4</a:t>
            </a:fld>
            <a:endParaRPr lang="fr-BE"/>
          </a:p>
        </p:txBody>
      </p:sp>
      <p:sp>
        <p:nvSpPr>
          <p:cNvPr id="4" name="Tijdelijke aanduiding voor voettekst 3">
            <a:extLst>
              <a:ext uri="{FF2B5EF4-FFF2-40B4-BE49-F238E27FC236}">
                <a16:creationId xmlns:a16="http://schemas.microsoft.com/office/drawing/2014/main" id="{7E573D83-E38A-FF0D-9BEE-1AD29294DD0F}"/>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74213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r>
              <a:rPr lang="fr-BE" dirty="0"/>
              <a:t>: </a:t>
            </a:r>
            <a:r>
              <a:rPr lang="fr-BE" dirty="0" err="1"/>
              <a:t>opmerkingen</a:t>
            </a:r>
            <a:endParaRPr lang="fr-BE" dirty="0"/>
          </a:p>
        </p:txBody>
      </p:sp>
      <p:sp>
        <p:nvSpPr>
          <p:cNvPr id="3" name="Content Placeholder 2"/>
          <p:cNvSpPr>
            <a:spLocks noGrp="1"/>
          </p:cNvSpPr>
          <p:nvPr>
            <p:ph idx="1"/>
          </p:nvPr>
        </p:nvSpPr>
        <p:spPr>
          <a:xfrm>
            <a:off x="838200" y="1690689"/>
            <a:ext cx="10790382" cy="3978591"/>
          </a:xfrm>
        </p:spPr>
        <p:txBody>
          <a:bodyPr>
            <a:normAutofit fontScale="85000" lnSpcReduction="10000"/>
          </a:bodyPr>
          <a:lstStyle/>
          <a:p>
            <a:r>
              <a:rPr lang="nl-BE" sz="3300" dirty="0" err="1"/>
              <a:t>Subqueries</a:t>
            </a:r>
            <a:r>
              <a:rPr lang="nl-BE" sz="3300" dirty="0"/>
              <a:t> kunnen niet gebruikt worden binnen aggregatiefuncties</a:t>
            </a:r>
            <a:r>
              <a:rPr lang="en-BE" sz="3300" dirty="0"/>
              <a:t>.</a:t>
            </a:r>
            <a:endParaRPr lang="nl-BE" sz="3300" dirty="0"/>
          </a:p>
          <a:p>
            <a:pPr marL="0" indent="0">
              <a:buNone/>
            </a:pPr>
            <a:endParaRPr lang="nl-BE" sz="3300" dirty="0"/>
          </a:p>
          <a:p>
            <a:pPr marL="457200" lvl="1" indent="0">
              <a:buNone/>
            </a:pPr>
            <a:r>
              <a:rPr lang="nl-BE" sz="2800" dirty="0"/>
              <a:t>- </a:t>
            </a:r>
            <a:r>
              <a:rPr lang="nl-BE" sz="2800" dirty="0">
                <a:solidFill>
                  <a:srgbClr val="FF0000"/>
                </a:solidFill>
              </a:rPr>
              <a:t>FOUTIEF: SELECT COUNT(SELECT werknemer</a:t>
            </a:r>
            <a:r>
              <a:rPr lang="en-BE" sz="2800" dirty="0">
                <a:solidFill>
                  <a:srgbClr val="FF0000"/>
                </a:solidFill>
              </a:rPr>
              <a:t>s</a:t>
            </a:r>
            <a:r>
              <a:rPr lang="nl-BE" sz="2800" dirty="0" err="1">
                <a:solidFill>
                  <a:srgbClr val="FF0000"/>
                </a:solidFill>
              </a:rPr>
              <a:t>id</a:t>
            </a:r>
            <a:r>
              <a:rPr lang="nl-BE" sz="2800" dirty="0">
                <a:solidFill>
                  <a:srgbClr val="FF0000"/>
                </a:solidFill>
              </a:rPr>
              <a:t> FROM werknemer)</a:t>
            </a:r>
            <a:r>
              <a:rPr lang="en-BE" sz="2800" dirty="0">
                <a:solidFill>
                  <a:srgbClr val="FF0000"/>
                </a:solidFill>
              </a:rPr>
              <a:t>;</a:t>
            </a:r>
            <a:endParaRPr lang="nl-BE" sz="2800" dirty="0">
              <a:solidFill>
                <a:srgbClr val="FF0000"/>
              </a:solidFill>
            </a:endParaRPr>
          </a:p>
          <a:p>
            <a:pPr marL="457200" lvl="1" indent="0">
              <a:buNone/>
            </a:pPr>
            <a:r>
              <a:rPr lang="nl-BE" sz="2800" dirty="0"/>
              <a:t>- </a:t>
            </a:r>
            <a:r>
              <a:rPr lang="nl-BE" sz="2800" dirty="0">
                <a:solidFill>
                  <a:srgbClr val="00B050"/>
                </a:solidFill>
              </a:rPr>
              <a:t>CORRECT</a:t>
            </a:r>
            <a:r>
              <a:rPr lang="en-BE" sz="2800" dirty="0">
                <a:solidFill>
                  <a:srgbClr val="00B050"/>
                </a:solidFill>
              </a:rPr>
              <a:t>: </a:t>
            </a:r>
            <a:r>
              <a:rPr lang="nl-BE" sz="2800" dirty="0">
                <a:solidFill>
                  <a:srgbClr val="00B050"/>
                </a:solidFill>
              </a:rPr>
              <a:t>SELECT COUNT(werknemer</a:t>
            </a:r>
            <a:r>
              <a:rPr lang="en-BE" sz="2800" dirty="0">
                <a:solidFill>
                  <a:srgbClr val="00B050"/>
                </a:solidFill>
              </a:rPr>
              <a:t>s</a:t>
            </a:r>
            <a:r>
              <a:rPr lang="nl-BE" sz="2800" dirty="0" err="1">
                <a:solidFill>
                  <a:srgbClr val="00B050"/>
                </a:solidFill>
              </a:rPr>
              <a:t>id</a:t>
            </a:r>
            <a:r>
              <a:rPr lang="nl-BE" sz="2800" dirty="0">
                <a:solidFill>
                  <a:srgbClr val="00B050"/>
                </a:solidFill>
              </a:rPr>
              <a:t>) FROM werknemer</a:t>
            </a:r>
            <a:r>
              <a:rPr lang="en-BE" sz="2800" dirty="0">
                <a:solidFill>
                  <a:srgbClr val="00B050"/>
                </a:solidFill>
              </a:rPr>
              <a:t>;</a:t>
            </a:r>
            <a:endParaRPr lang="nl-BE" sz="2800" dirty="0">
              <a:solidFill>
                <a:srgbClr val="00B050"/>
              </a:solidFill>
            </a:endParaRPr>
          </a:p>
          <a:p>
            <a:pPr marL="0" indent="0">
              <a:buNone/>
            </a:pPr>
            <a:endParaRPr lang="nl-BE" sz="3300" dirty="0"/>
          </a:p>
          <a:p>
            <a:r>
              <a:rPr lang="nl-BE" sz="3300" dirty="0"/>
              <a:t>Het is niet mogelijk om een attribuut rechtstreeks te vergelijken met de uitkomst van een aggregatiefunctie die inwerkt op datzelfde attribuut.</a:t>
            </a:r>
          </a:p>
          <a:p>
            <a:pPr marL="457200" lvl="1" indent="0">
              <a:buNone/>
            </a:pPr>
            <a:r>
              <a:rPr lang="nl-BE" sz="3300" dirty="0">
                <a:solidFill>
                  <a:srgbClr val="FF0000"/>
                </a:solidFill>
              </a:rPr>
              <a:t>- </a:t>
            </a:r>
            <a:r>
              <a:rPr lang="nl-BE" sz="2800" dirty="0">
                <a:solidFill>
                  <a:srgbClr val="FF0000"/>
                </a:solidFill>
              </a:rPr>
              <a:t>FOUTIEF: SELECT * FROM werknemer w WHERE </a:t>
            </a:r>
            <a:r>
              <a:rPr lang="nl-BE" sz="2800" dirty="0" err="1">
                <a:solidFill>
                  <a:srgbClr val="FF0000"/>
                </a:solidFill>
              </a:rPr>
              <a:t>w.loon</a:t>
            </a:r>
            <a:r>
              <a:rPr lang="nl-BE" sz="2800" dirty="0">
                <a:solidFill>
                  <a:srgbClr val="FF0000"/>
                </a:solidFill>
              </a:rPr>
              <a:t> = MAX(</a:t>
            </a:r>
            <a:r>
              <a:rPr lang="nl-BE" sz="2800" dirty="0" err="1">
                <a:solidFill>
                  <a:srgbClr val="FF0000"/>
                </a:solidFill>
              </a:rPr>
              <a:t>w.loon</a:t>
            </a:r>
            <a:r>
              <a:rPr lang="nl-BE" sz="2800" dirty="0">
                <a:solidFill>
                  <a:srgbClr val="FF0000"/>
                </a:solidFill>
              </a:rPr>
              <a:t>)</a:t>
            </a:r>
            <a:r>
              <a:rPr lang="en-BE" sz="2800" dirty="0">
                <a:solidFill>
                  <a:srgbClr val="FF0000"/>
                </a:solidFill>
              </a:rPr>
              <a:t>;</a:t>
            </a:r>
            <a:endParaRPr lang="nl-BE" sz="2800" dirty="0">
              <a:solidFill>
                <a:srgbClr val="FF0000"/>
              </a:solidFill>
            </a:endParaRPr>
          </a:p>
          <a:p>
            <a:pPr marL="457200" lvl="1" indent="0">
              <a:buNone/>
            </a:pPr>
            <a:r>
              <a:rPr lang="nl-BE" sz="2800" dirty="0">
                <a:solidFill>
                  <a:srgbClr val="00B050"/>
                </a:solidFill>
              </a:rPr>
              <a:t>- CORRECT:</a:t>
            </a:r>
            <a:r>
              <a:rPr lang="en-BE" sz="2800" dirty="0">
                <a:solidFill>
                  <a:srgbClr val="00B050"/>
                </a:solidFill>
              </a:rPr>
              <a:t> </a:t>
            </a:r>
            <a:r>
              <a:rPr lang="nl-BE" sz="2800" dirty="0">
                <a:solidFill>
                  <a:srgbClr val="00B050"/>
                </a:solidFill>
              </a:rPr>
              <a:t>SELECT * FROM werknemer w1 WHERE w1.loon </a:t>
            </a:r>
            <a:r>
              <a:rPr lang="en-BE" sz="2800" dirty="0">
                <a:solidFill>
                  <a:srgbClr val="00B050"/>
                </a:solidFill>
              </a:rPr>
              <a:t>=</a:t>
            </a:r>
            <a:r>
              <a:rPr lang="nl-BE" sz="2800" dirty="0">
                <a:solidFill>
                  <a:srgbClr val="00B050"/>
                </a:solidFill>
              </a:rPr>
              <a:t> (SELECT MAX(w2.loon) FROM werknemer w2)</a:t>
            </a:r>
            <a:r>
              <a:rPr lang="en-BE" sz="2800" dirty="0">
                <a:solidFill>
                  <a:srgbClr val="00B050"/>
                </a:solidFill>
              </a:rPr>
              <a:t>;</a:t>
            </a:r>
            <a:endParaRPr lang="en-GB" sz="2800" dirty="0">
              <a:solidFill>
                <a:srgbClr val="00B050"/>
              </a:solidFill>
            </a:endParaRPr>
          </a:p>
          <a:p>
            <a:pPr marL="0" indent="0">
              <a:buNone/>
            </a:pPr>
            <a:endParaRPr lang="nl-BE" dirty="0"/>
          </a:p>
          <a:p>
            <a:endParaRPr lang="nl-BE" i="1" dirty="0"/>
          </a:p>
          <a:p>
            <a:pPr marL="0" indent="0">
              <a:buNone/>
            </a:pPr>
            <a:endParaRPr lang="nl-BE" i="1" dirty="0"/>
          </a:p>
        </p:txBody>
      </p:sp>
      <p:sp>
        <p:nvSpPr>
          <p:cNvPr id="4" name="Tijdelijke aanduiding voor dianummer 3">
            <a:extLst>
              <a:ext uri="{FF2B5EF4-FFF2-40B4-BE49-F238E27FC236}">
                <a16:creationId xmlns:a16="http://schemas.microsoft.com/office/drawing/2014/main" id="{7BAE40C3-B40D-7076-12C9-AD00049DB023}"/>
              </a:ext>
            </a:extLst>
          </p:cNvPr>
          <p:cNvSpPr>
            <a:spLocks noGrp="1"/>
          </p:cNvSpPr>
          <p:nvPr>
            <p:ph type="sldNum" sz="quarter" idx="12"/>
          </p:nvPr>
        </p:nvSpPr>
        <p:spPr/>
        <p:txBody>
          <a:bodyPr/>
          <a:lstStyle/>
          <a:p>
            <a:fld id="{A1BBA8FC-6C4C-4301-A8F5-A7792EEE51B8}" type="slidenum">
              <a:rPr lang="fr-BE" smtClean="0"/>
              <a:t>5</a:t>
            </a:fld>
            <a:endParaRPr lang="fr-BE"/>
          </a:p>
        </p:txBody>
      </p:sp>
      <p:sp>
        <p:nvSpPr>
          <p:cNvPr id="5" name="Tijdelijke aanduiding voor voettekst 4">
            <a:extLst>
              <a:ext uri="{FF2B5EF4-FFF2-40B4-BE49-F238E27FC236}">
                <a16:creationId xmlns:a16="http://schemas.microsoft.com/office/drawing/2014/main" id="{A197BEE5-2A07-7525-63D5-50A069E84F18}"/>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76660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DISTINCT</a:t>
            </a:r>
            <a:r>
              <a:rPr lang="en-BE" dirty="0"/>
              <a:t>: </a:t>
            </a:r>
            <a:r>
              <a:rPr lang="en-US" dirty="0" err="1"/>
              <a:t>herinnering</a:t>
            </a:r>
            <a:endParaRPr lang="fr-BE" dirty="0"/>
          </a:p>
        </p:txBody>
      </p:sp>
      <p:sp>
        <p:nvSpPr>
          <p:cNvPr id="16" name="TextBox 15"/>
          <p:cNvSpPr txBox="1"/>
          <p:nvPr/>
        </p:nvSpPr>
        <p:spPr>
          <a:xfrm>
            <a:off x="858520" y="2039618"/>
            <a:ext cx="10948516" cy="3385542"/>
          </a:xfrm>
          <a:prstGeom prst="rect">
            <a:avLst/>
          </a:prstGeom>
          <a:noFill/>
        </p:spPr>
        <p:txBody>
          <a:bodyPr wrap="square" rtlCol="0">
            <a:spAutoFit/>
          </a:bodyPr>
          <a:lstStyle/>
          <a:p>
            <a:r>
              <a:rPr lang="nl-BE" sz="2800" dirty="0"/>
              <a:t>Het DISTINCT</a:t>
            </a:r>
            <a:r>
              <a:rPr lang="en-BE" sz="2800" dirty="0"/>
              <a:t>-</a:t>
            </a:r>
            <a:r>
              <a:rPr lang="nl-BE" sz="2800" dirty="0" err="1"/>
              <a:t>keyword</a:t>
            </a:r>
            <a:r>
              <a:rPr lang="nl-BE" sz="2800" dirty="0"/>
              <a:t> zorgt ervoor dat in de resultatentabel van een query enkel unieke rijen worden getoond.</a:t>
            </a:r>
          </a:p>
          <a:p>
            <a:endParaRPr lang="nl-BE" sz="2800" b="1" dirty="0"/>
          </a:p>
          <a:p>
            <a:r>
              <a:rPr lang="nl-BE" sz="2200" b="1" dirty="0"/>
              <a:t>SELECT DISTINCT </a:t>
            </a:r>
            <a:r>
              <a:rPr lang="en-US" sz="2200" b="1" dirty="0" err="1"/>
              <a:t>functie</a:t>
            </a:r>
            <a:r>
              <a:rPr lang="nl-BE" sz="2200" b="1" dirty="0"/>
              <a:t>, voornaam, familienaam</a:t>
            </a:r>
          </a:p>
          <a:p>
            <a:r>
              <a:rPr lang="nl-BE" sz="2200" b="1" dirty="0"/>
              <a:t>FROM werknemer; </a:t>
            </a:r>
          </a:p>
          <a:p>
            <a:endParaRPr lang="nl-BE" sz="2800" dirty="0"/>
          </a:p>
          <a:p>
            <a:pPr algn="ctr"/>
            <a:endParaRPr lang="en-BE" sz="3000" dirty="0"/>
          </a:p>
          <a:p>
            <a:endParaRPr lang="en-US" sz="2800" dirty="0"/>
          </a:p>
        </p:txBody>
      </p:sp>
      <p:graphicFrame>
        <p:nvGraphicFramePr>
          <p:cNvPr id="4" name="Tabel 4">
            <a:extLst>
              <a:ext uri="{FF2B5EF4-FFF2-40B4-BE49-F238E27FC236}">
                <a16:creationId xmlns:a16="http://schemas.microsoft.com/office/drawing/2014/main" id="{9EC8716A-C780-4C83-818E-9A5764DE3122}"/>
              </a:ext>
            </a:extLst>
          </p:cNvPr>
          <p:cNvGraphicFramePr>
            <a:graphicFrameLocks noGrp="1"/>
          </p:cNvGraphicFramePr>
          <p:nvPr>
            <p:extLst>
              <p:ext uri="{D42A27DB-BD31-4B8C-83A1-F6EECF244321}">
                <p14:modId xmlns:p14="http://schemas.microsoft.com/office/powerpoint/2010/main" val="1604315944"/>
              </p:ext>
            </p:extLst>
          </p:nvPr>
        </p:nvGraphicFramePr>
        <p:xfrm>
          <a:off x="975360" y="4292601"/>
          <a:ext cx="5119525" cy="1918984"/>
        </p:xfrm>
        <a:graphic>
          <a:graphicData uri="http://schemas.openxmlformats.org/drawingml/2006/table">
            <a:tbl>
              <a:tblPr firstRow="1" bandRow="1">
                <a:tableStyleId>{F5AB1C69-6EDB-4FF4-983F-18BD219EF322}</a:tableStyleId>
              </a:tblPr>
              <a:tblGrid>
                <a:gridCol w="1045461">
                  <a:extLst>
                    <a:ext uri="{9D8B030D-6E8A-4147-A177-3AD203B41FA5}">
                      <a16:colId xmlns:a16="http://schemas.microsoft.com/office/drawing/2014/main" val="3026609527"/>
                    </a:ext>
                  </a:extLst>
                </a:gridCol>
                <a:gridCol w="1697739">
                  <a:extLst>
                    <a:ext uri="{9D8B030D-6E8A-4147-A177-3AD203B41FA5}">
                      <a16:colId xmlns:a16="http://schemas.microsoft.com/office/drawing/2014/main" val="1960412388"/>
                    </a:ext>
                  </a:extLst>
                </a:gridCol>
                <a:gridCol w="2376325">
                  <a:extLst>
                    <a:ext uri="{9D8B030D-6E8A-4147-A177-3AD203B41FA5}">
                      <a16:colId xmlns:a16="http://schemas.microsoft.com/office/drawing/2014/main" val="182517958"/>
                    </a:ext>
                  </a:extLst>
                </a:gridCol>
              </a:tblGrid>
              <a:tr h="282311">
                <a:tc>
                  <a:txBody>
                    <a:bodyPr/>
                    <a:lstStyle/>
                    <a:p>
                      <a:r>
                        <a:rPr lang="en-US" sz="1800" dirty="0" err="1"/>
                        <a:t>functie</a:t>
                      </a:r>
                      <a:endParaRPr lang="nl-BE" sz="1800" dirty="0">
                        <a:solidFill>
                          <a:schemeClr val="tx1"/>
                        </a:solidFill>
                      </a:endParaRPr>
                    </a:p>
                  </a:txBody>
                  <a:tcPr/>
                </a:tc>
                <a:tc>
                  <a:txBody>
                    <a:bodyPr/>
                    <a:lstStyle/>
                    <a:p>
                      <a:r>
                        <a:rPr lang="en-BE" sz="1800" dirty="0"/>
                        <a:t>v</a:t>
                      </a:r>
                      <a:r>
                        <a:rPr lang="nl-BE" sz="1800" dirty="0" err="1"/>
                        <a:t>oornaam</a:t>
                      </a:r>
                      <a:endParaRPr lang="nl-BE" sz="1800" dirty="0">
                        <a:solidFill>
                          <a:schemeClr val="tx1"/>
                        </a:solidFill>
                      </a:endParaRPr>
                    </a:p>
                  </a:txBody>
                  <a:tcPr/>
                </a:tc>
                <a:tc>
                  <a:txBody>
                    <a:bodyPr/>
                    <a:lstStyle/>
                    <a:p>
                      <a:r>
                        <a:rPr lang="nl-BE" sz="1800" dirty="0"/>
                        <a:t>familienaam</a:t>
                      </a:r>
                      <a:endParaRPr lang="nl-BE" sz="1800" dirty="0">
                        <a:solidFill>
                          <a:schemeClr val="tx1"/>
                        </a:solidFill>
                      </a:endParaRPr>
                    </a:p>
                  </a:txBody>
                  <a:tcPr/>
                </a:tc>
                <a:extLst>
                  <a:ext uri="{0D108BD9-81ED-4DB2-BD59-A6C34878D82A}">
                    <a16:rowId xmlns:a16="http://schemas.microsoft.com/office/drawing/2014/main" val="3217968965"/>
                  </a:ext>
                </a:extLst>
              </a:tr>
              <a:tr h="248159">
                <a:tc>
                  <a:txBody>
                    <a:bodyPr/>
                    <a:lstStyle/>
                    <a:p>
                      <a:r>
                        <a:rPr lang="en-BE" sz="1800" dirty="0"/>
                        <a:t>Ir.</a:t>
                      </a:r>
                      <a:endParaRPr lang="nl-BE" sz="1800" dirty="0"/>
                    </a:p>
                  </a:txBody>
                  <a:tcPr/>
                </a:tc>
                <a:tc>
                  <a:txBody>
                    <a:bodyPr/>
                    <a:lstStyle/>
                    <a:p>
                      <a:r>
                        <a:rPr lang="en-US" sz="1800" dirty="0">
                          <a:solidFill>
                            <a:schemeClr val="tx1"/>
                          </a:solidFill>
                        </a:rPr>
                        <a:t>Maxime</a:t>
                      </a:r>
                      <a:endParaRPr lang="nl-BE" sz="1800" dirty="0">
                        <a:solidFill>
                          <a:schemeClr val="tx1"/>
                        </a:solidFill>
                      </a:endParaRPr>
                    </a:p>
                  </a:txBody>
                  <a:tcPr/>
                </a:tc>
                <a:tc>
                  <a:txBody>
                    <a:bodyPr/>
                    <a:lstStyle/>
                    <a:p>
                      <a:r>
                        <a:rPr lang="en-US" sz="1800" dirty="0" err="1">
                          <a:solidFill>
                            <a:schemeClr val="tx1"/>
                          </a:solidFill>
                        </a:rPr>
                        <a:t>Deforche</a:t>
                      </a:r>
                      <a:endParaRPr lang="nl-BE" sz="1800" dirty="0">
                        <a:solidFill>
                          <a:schemeClr val="tx1"/>
                        </a:solidFill>
                      </a:endParaRPr>
                    </a:p>
                  </a:txBody>
                  <a:tcPr/>
                </a:tc>
                <a:extLst>
                  <a:ext uri="{0D108BD9-81ED-4DB2-BD59-A6C34878D82A}">
                    <a16:rowId xmlns:a16="http://schemas.microsoft.com/office/drawing/2014/main" val="629504928"/>
                  </a:ext>
                </a:extLst>
              </a:tr>
              <a:tr h="248159">
                <a:tc>
                  <a:txBody>
                    <a:bodyPr/>
                    <a:lstStyle/>
                    <a:p>
                      <a:r>
                        <a:rPr lang="en-BE" sz="1800" dirty="0"/>
                        <a:t>Prof.</a:t>
                      </a:r>
                      <a:endParaRPr lang="nl-BE" sz="1800" dirty="0"/>
                    </a:p>
                  </a:txBody>
                  <a:tcPr/>
                </a:tc>
                <a:tc>
                  <a:txBody>
                    <a:bodyPr/>
                    <a:lstStyle/>
                    <a:p>
                      <a:r>
                        <a:rPr lang="en-BE" sz="1800" dirty="0"/>
                        <a:t>Guy</a:t>
                      </a:r>
                      <a:endParaRPr lang="nl-BE" sz="1800" dirty="0">
                        <a:solidFill>
                          <a:schemeClr val="tx1"/>
                        </a:solidFill>
                      </a:endParaRPr>
                    </a:p>
                  </a:txBody>
                  <a:tcPr/>
                </a:tc>
                <a:tc>
                  <a:txBody>
                    <a:bodyPr/>
                    <a:lstStyle/>
                    <a:p>
                      <a:r>
                        <a:rPr lang="en-BE" sz="1800" dirty="0"/>
                        <a:t>De Tré</a:t>
                      </a:r>
                      <a:endParaRPr lang="nl-BE" sz="1800" dirty="0">
                        <a:solidFill>
                          <a:schemeClr val="tx1"/>
                        </a:solidFill>
                      </a:endParaRPr>
                    </a:p>
                  </a:txBody>
                  <a:tcPr/>
                </a:tc>
                <a:extLst>
                  <a:ext uri="{0D108BD9-81ED-4DB2-BD59-A6C34878D82A}">
                    <a16:rowId xmlns:a16="http://schemas.microsoft.com/office/drawing/2014/main" val="105866965"/>
                  </a:ext>
                </a:extLst>
              </a:tr>
              <a:tr h="410852">
                <a:tc>
                  <a:txBody>
                    <a:bodyPr/>
                    <a:lstStyle/>
                    <a:p>
                      <a:r>
                        <a:rPr lang="en-BE" sz="1800" dirty="0"/>
                        <a:t>Ir.</a:t>
                      </a:r>
                      <a:endParaRPr lang="nl-BE" sz="1800" dirty="0"/>
                    </a:p>
                  </a:txBody>
                  <a:tcPr/>
                </a:tc>
                <a:tc>
                  <a:txBody>
                    <a:bodyPr/>
                    <a:lstStyle/>
                    <a:p>
                      <a:r>
                        <a:rPr lang="en-US" sz="1800" dirty="0" err="1"/>
                        <a:t>Rihem</a:t>
                      </a:r>
                      <a:endParaRPr lang="nl-BE" sz="1800" dirty="0">
                        <a:solidFill>
                          <a:schemeClr val="tx1"/>
                        </a:solidFill>
                      </a:endParaRPr>
                    </a:p>
                  </a:txBody>
                  <a:tcPr/>
                </a:tc>
                <a:tc>
                  <a:txBody>
                    <a:bodyPr/>
                    <a:lstStyle/>
                    <a:p>
                      <a:r>
                        <a:rPr lang="en-US" sz="1800" dirty="0" err="1"/>
                        <a:t>Nasfi</a:t>
                      </a:r>
                      <a:endParaRPr lang="nl-BE" sz="1800" dirty="0">
                        <a:solidFill>
                          <a:schemeClr val="tx1"/>
                        </a:solidFill>
                      </a:endParaRPr>
                    </a:p>
                  </a:txBody>
                  <a:tcPr/>
                </a:tc>
                <a:extLst>
                  <a:ext uri="{0D108BD9-81ED-4DB2-BD59-A6C34878D82A}">
                    <a16:rowId xmlns:a16="http://schemas.microsoft.com/office/drawing/2014/main" val="2588254162"/>
                  </a:ext>
                </a:extLst>
              </a:tr>
              <a:tr h="410852">
                <a:tc>
                  <a:txBody>
                    <a:bodyPr/>
                    <a:lstStyle/>
                    <a:p>
                      <a:r>
                        <a:rPr lang="nl-BE" sz="1800" dirty="0"/>
                        <a:t>Dr. Ir.</a:t>
                      </a:r>
                    </a:p>
                  </a:txBody>
                  <a:tcPr/>
                </a:tc>
                <a:tc>
                  <a:txBody>
                    <a:bodyPr/>
                    <a:lstStyle/>
                    <a:p>
                      <a:r>
                        <a:rPr lang="nl-BE" sz="1800" dirty="0">
                          <a:solidFill>
                            <a:schemeClr val="tx1"/>
                          </a:solidFill>
                        </a:rPr>
                        <a:t>Toon</a:t>
                      </a:r>
                    </a:p>
                  </a:txBody>
                  <a:tcPr/>
                </a:tc>
                <a:tc>
                  <a:txBody>
                    <a:bodyPr/>
                    <a:lstStyle/>
                    <a:p>
                      <a:r>
                        <a:rPr lang="nl-BE" sz="1800" dirty="0">
                          <a:solidFill>
                            <a:schemeClr val="tx1"/>
                          </a:solidFill>
                        </a:rPr>
                        <a:t>Boeckling</a:t>
                      </a:r>
                    </a:p>
                  </a:txBody>
                  <a:tcPr/>
                </a:tc>
                <a:extLst>
                  <a:ext uri="{0D108BD9-81ED-4DB2-BD59-A6C34878D82A}">
                    <a16:rowId xmlns:a16="http://schemas.microsoft.com/office/drawing/2014/main" val="2439719270"/>
                  </a:ext>
                </a:extLst>
              </a:tr>
            </a:tbl>
          </a:graphicData>
        </a:graphic>
      </p:graphicFrame>
      <p:graphicFrame>
        <p:nvGraphicFramePr>
          <p:cNvPr id="5" name="Tabel 6">
            <a:extLst>
              <a:ext uri="{FF2B5EF4-FFF2-40B4-BE49-F238E27FC236}">
                <a16:creationId xmlns:a16="http://schemas.microsoft.com/office/drawing/2014/main" id="{8A875919-0C4B-4BBA-B12A-3D97279CCF21}"/>
              </a:ext>
            </a:extLst>
          </p:cNvPr>
          <p:cNvGraphicFramePr>
            <a:graphicFrameLocks noGrp="1"/>
          </p:cNvGraphicFramePr>
          <p:nvPr>
            <p:extLst>
              <p:ext uri="{D42A27DB-BD31-4B8C-83A1-F6EECF244321}">
                <p14:modId xmlns:p14="http://schemas.microsoft.com/office/powerpoint/2010/main" val="1649138600"/>
              </p:ext>
            </p:extLst>
          </p:nvPr>
        </p:nvGraphicFramePr>
        <p:xfrm>
          <a:off x="8351520" y="4228949"/>
          <a:ext cx="2733040" cy="1850163"/>
        </p:xfrm>
        <a:graphic>
          <a:graphicData uri="http://schemas.openxmlformats.org/drawingml/2006/table">
            <a:tbl>
              <a:tblPr firstRow="1" bandRow="1">
                <a:tableStyleId>{F5AB1C69-6EDB-4FF4-983F-18BD219EF322}</a:tableStyleId>
              </a:tblPr>
              <a:tblGrid>
                <a:gridCol w="2733040">
                  <a:extLst>
                    <a:ext uri="{9D8B030D-6E8A-4147-A177-3AD203B41FA5}">
                      <a16:colId xmlns:a16="http://schemas.microsoft.com/office/drawing/2014/main" val="3116737234"/>
                    </a:ext>
                  </a:extLst>
                </a:gridCol>
              </a:tblGrid>
              <a:tr h="463996">
                <a:tc>
                  <a:txBody>
                    <a:bodyPr/>
                    <a:lstStyle/>
                    <a:p>
                      <a:r>
                        <a:rPr lang="nl-BE" sz="1800" dirty="0"/>
                        <a:t>functie</a:t>
                      </a:r>
                      <a:endParaRPr lang="nl-BE" sz="1800" dirty="0">
                        <a:solidFill>
                          <a:schemeClr val="tx1"/>
                        </a:solidFill>
                      </a:endParaRPr>
                    </a:p>
                  </a:txBody>
                  <a:tcPr/>
                </a:tc>
                <a:extLst>
                  <a:ext uri="{0D108BD9-81ED-4DB2-BD59-A6C34878D82A}">
                    <a16:rowId xmlns:a16="http://schemas.microsoft.com/office/drawing/2014/main" val="2789391529"/>
                  </a:ext>
                </a:extLst>
              </a:tr>
              <a:tr h="458175">
                <a:tc>
                  <a:txBody>
                    <a:bodyPr/>
                    <a:lstStyle/>
                    <a:p>
                      <a:r>
                        <a:rPr lang="en-BE" sz="1800" dirty="0"/>
                        <a:t>Ir.</a:t>
                      </a:r>
                      <a:endParaRPr lang="nl-BE" sz="1800" dirty="0">
                        <a:solidFill>
                          <a:schemeClr val="tx1"/>
                        </a:solidFill>
                      </a:endParaRPr>
                    </a:p>
                  </a:txBody>
                  <a:tcPr/>
                </a:tc>
                <a:extLst>
                  <a:ext uri="{0D108BD9-81ED-4DB2-BD59-A6C34878D82A}">
                    <a16:rowId xmlns:a16="http://schemas.microsoft.com/office/drawing/2014/main" val="3912484951"/>
                  </a:ext>
                </a:extLst>
              </a:tr>
              <a:tr h="463996">
                <a:tc>
                  <a:txBody>
                    <a:bodyPr/>
                    <a:lstStyle/>
                    <a:p>
                      <a:r>
                        <a:rPr lang="en-BE" sz="1800" dirty="0"/>
                        <a:t>Prof.</a:t>
                      </a:r>
                      <a:endParaRPr lang="nl-BE" sz="1800" dirty="0">
                        <a:solidFill>
                          <a:schemeClr val="tx1"/>
                        </a:solidFill>
                      </a:endParaRPr>
                    </a:p>
                  </a:txBody>
                  <a:tcPr/>
                </a:tc>
                <a:extLst>
                  <a:ext uri="{0D108BD9-81ED-4DB2-BD59-A6C34878D82A}">
                    <a16:rowId xmlns:a16="http://schemas.microsoft.com/office/drawing/2014/main" val="3290583781"/>
                  </a:ext>
                </a:extLst>
              </a:tr>
              <a:tr h="463996">
                <a:tc>
                  <a:txBody>
                    <a:bodyPr/>
                    <a:lstStyle/>
                    <a:p>
                      <a:r>
                        <a:rPr lang="nl-BE" sz="1800" dirty="0">
                          <a:solidFill>
                            <a:schemeClr val="tx1"/>
                          </a:solidFill>
                        </a:rPr>
                        <a:t>Dr. Ir.</a:t>
                      </a:r>
                    </a:p>
                  </a:txBody>
                  <a:tcPr/>
                </a:tc>
                <a:extLst>
                  <a:ext uri="{0D108BD9-81ED-4DB2-BD59-A6C34878D82A}">
                    <a16:rowId xmlns:a16="http://schemas.microsoft.com/office/drawing/2014/main" val="3222451531"/>
                  </a:ext>
                </a:extLst>
              </a:tr>
            </a:tbl>
          </a:graphicData>
        </a:graphic>
      </p:graphicFrame>
      <p:sp>
        <p:nvSpPr>
          <p:cNvPr id="3" name="TextBox 2"/>
          <p:cNvSpPr txBox="1"/>
          <p:nvPr/>
        </p:nvSpPr>
        <p:spPr>
          <a:xfrm>
            <a:off x="7386320" y="3347966"/>
            <a:ext cx="4937760" cy="1046440"/>
          </a:xfrm>
          <a:prstGeom prst="rect">
            <a:avLst/>
          </a:prstGeom>
          <a:noFill/>
        </p:spPr>
        <p:txBody>
          <a:bodyPr wrap="square" rtlCol="0">
            <a:spAutoFit/>
          </a:bodyPr>
          <a:lstStyle/>
          <a:p>
            <a:r>
              <a:rPr lang="nl-BE" sz="2200" b="1" dirty="0"/>
              <a:t>SELECT DISTINCT functie FROM werknemer;</a:t>
            </a:r>
          </a:p>
          <a:p>
            <a:endParaRPr lang="en-US" dirty="0"/>
          </a:p>
        </p:txBody>
      </p:sp>
      <p:cxnSp>
        <p:nvCxnSpPr>
          <p:cNvPr id="7" name="Straight Connector 6"/>
          <p:cNvCxnSpPr>
            <a:cxnSpLocks/>
          </p:cNvCxnSpPr>
          <p:nvPr/>
        </p:nvCxnSpPr>
        <p:spPr>
          <a:xfrm>
            <a:off x="7025180" y="3347966"/>
            <a:ext cx="0" cy="3008384"/>
          </a:xfrm>
          <a:prstGeom prst="line">
            <a:avLst/>
          </a:prstGeom>
          <a:ln/>
        </p:spPr>
        <p:style>
          <a:lnRef idx="3">
            <a:schemeClr val="dk1"/>
          </a:lnRef>
          <a:fillRef idx="0">
            <a:schemeClr val="dk1"/>
          </a:fillRef>
          <a:effectRef idx="2">
            <a:schemeClr val="dk1"/>
          </a:effectRef>
          <a:fontRef idx="minor">
            <a:schemeClr val="tx1"/>
          </a:fontRef>
        </p:style>
      </p:cxnSp>
      <p:sp>
        <p:nvSpPr>
          <p:cNvPr id="6" name="Tijdelijke aanduiding voor dianummer 5">
            <a:extLst>
              <a:ext uri="{FF2B5EF4-FFF2-40B4-BE49-F238E27FC236}">
                <a16:creationId xmlns:a16="http://schemas.microsoft.com/office/drawing/2014/main" id="{E01AA8ED-EF7F-4FD0-A651-1FEDFB36E3DC}"/>
              </a:ext>
            </a:extLst>
          </p:cNvPr>
          <p:cNvSpPr>
            <a:spLocks noGrp="1"/>
          </p:cNvSpPr>
          <p:nvPr>
            <p:ph type="sldNum" sz="quarter" idx="12"/>
          </p:nvPr>
        </p:nvSpPr>
        <p:spPr/>
        <p:txBody>
          <a:bodyPr/>
          <a:lstStyle/>
          <a:p>
            <a:fld id="{A1BBA8FC-6C4C-4301-A8F5-A7792EEE51B8}" type="slidenum">
              <a:rPr lang="fr-BE" smtClean="0"/>
              <a:t>6</a:t>
            </a:fld>
            <a:endParaRPr lang="fr-BE"/>
          </a:p>
        </p:txBody>
      </p:sp>
      <p:sp>
        <p:nvSpPr>
          <p:cNvPr id="8" name="Tijdelijke aanduiding voor voettekst 7">
            <a:extLst>
              <a:ext uri="{FF2B5EF4-FFF2-40B4-BE49-F238E27FC236}">
                <a16:creationId xmlns:a16="http://schemas.microsoft.com/office/drawing/2014/main" id="{D860E93C-3644-37CD-823D-379F9E2EE83F}"/>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402001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DISTINCT</a:t>
            </a:r>
            <a:r>
              <a:rPr lang="en-BE" dirty="0"/>
              <a:t> in aggregati</a:t>
            </a:r>
            <a:r>
              <a:rPr lang="en-US" dirty="0" err="1"/>
              <a:t>efuncties</a:t>
            </a:r>
            <a:endParaRPr lang="fr-BE" dirty="0"/>
          </a:p>
        </p:txBody>
      </p:sp>
      <p:sp>
        <p:nvSpPr>
          <p:cNvPr id="16" name="TextBox 15"/>
          <p:cNvSpPr txBox="1"/>
          <p:nvPr/>
        </p:nvSpPr>
        <p:spPr>
          <a:xfrm>
            <a:off x="858520" y="2039618"/>
            <a:ext cx="10948516" cy="3293209"/>
          </a:xfrm>
          <a:prstGeom prst="rect">
            <a:avLst/>
          </a:prstGeom>
          <a:noFill/>
        </p:spPr>
        <p:txBody>
          <a:bodyPr wrap="square" rtlCol="0">
            <a:spAutoFit/>
          </a:bodyPr>
          <a:lstStyle/>
          <a:p>
            <a:r>
              <a:rPr lang="nl-BE" sz="2800" dirty="0"/>
              <a:t>Het DISTINCT</a:t>
            </a:r>
            <a:r>
              <a:rPr lang="en-BE" sz="2800" dirty="0"/>
              <a:t>-</a:t>
            </a:r>
            <a:r>
              <a:rPr lang="nl-BE" sz="2800" dirty="0" err="1"/>
              <a:t>keyword</a:t>
            </a:r>
            <a:r>
              <a:rPr lang="nl-BE" sz="2800" dirty="0"/>
              <a:t> is cruciaal in de context van aggregatiefuncties.</a:t>
            </a:r>
          </a:p>
          <a:p>
            <a:endParaRPr lang="nl-BE" sz="2800" b="1" dirty="0"/>
          </a:p>
          <a:p>
            <a:endParaRPr lang="nl-BE" sz="2200" b="1" dirty="0"/>
          </a:p>
          <a:p>
            <a:r>
              <a:rPr lang="nl-BE" sz="2200" b="1" dirty="0"/>
              <a:t>SELECT COUNT(</a:t>
            </a:r>
            <a:r>
              <a:rPr lang="en-US" sz="2200" b="1" dirty="0" err="1"/>
              <a:t>functie</a:t>
            </a:r>
            <a:r>
              <a:rPr lang="nl-BE" sz="2200" b="1" dirty="0"/>
              <a:t>) FROM</a:t>
            </a:r>
          </a:p>
          <a:p>
            <a:r>
              <a:rPr lang="nl-BE" sz="2200" b="1" dirty="0"/>
              <a:t> werknemer;</a:t>
            </a:r>
          </a:p>
          <a:p>
            <a:endParaRPr lang="nl-BE" sz="2800" dirty="0"/>
          </a:p>
          <a:p>
            <a:pPr algn="ctr"/>
            <a:endParaRPr lang="en-BE" sz="3000" dirty="0"/>
          </a:p>
          <a:p>
            <a:endParaRPr lang="en-US" sz="2800" dirty="0"/>
          </a:p>
        </p:txBody>
      </p:sp>
      <p:sp>
        <p:nvSpPr>
          <p:cNvPr id="3" name="TextBox 2"/>
          <p:cNvSpPr txBox="1"/>
          <p:nvPr/>
        </p:nvSpPr>
        <p:spPr>
          <a:xfrm>
            <a:off x="5842000" y="3211640"/>
            <a:ext cx="6350000" cy="1077218"/>
          </a:xfrm>
          <a:prstGeom prst="rect">
            <a:avLst/>
          </a:prstGeom>
          <a:noFill/>
        </p:spPr>
        <p:txBody>
          <a:bodyPr wrap="square" rtlCol="0">
            <a:spAutoFit/>
          </a:bodyPr>
          <a:lstStyle/>
          <a:p>
            <a:r>
              <a:rPr lang="nl-BE" sz="2200" b="1" dirty="0"/>
              <a:t>SELECT COUNT (DISTINCT functie) FROM werknemer;</a:t>
            </a:r>
          </a:p>
          <a:p>
            <a:endParaRPr lang="nl-BE" sz="2200" b="1" dirty="0"/>
          </a:p>
          <a:p>
            <a:endParaRPr lang="en-US" dirty="0"/>
          </a:p>
        </p:txBody>
      </p:sp>
      <p:sp>
        <p:nvSpPr>
          <p:cNvPr id="9" name="TextBox 8"/>
          <p:cNvSpPr txBox="1"/>
          <p:nvPr/>
        </p:nvSpPr>
        <p:spPr>
          <a:xfrm>
            <a:off x="451169" y="4288858"/>
            <a:ext cx="5005868" cy="1107996"/>
          </a:xfrm>
          <a:prstGeom prst="rect">
            <a:avLst/>
          </a:prstGeom>
          <a:noFill/>
        </p:spPr>
        <p:txBody>
          <a:bodyPr wrap="square" rtlCol="0">
            <a:spAutoFit/>
          </a:bodyPr>
          <a:lstStyle/>
          <a:p>
            <a:r>
              <a:rPr lang="nl-BE" sz="2200" dirty="0"/>
              <a:t>Telt het totale aantal rijen in de kolom ‘functie’ van de tabel ‘werknemer’ </a:t>
            </a:r>
          </a:p>
          <a:p>
            <a:r>
              <a:rPr lang="nl-BE" sz="2200" dirty="0"/>
              <a:t>(= 4 rijen in de tabel op de vorige slide).</a:t>
            </a:r>
          </a:p>
        </p:txBody>
      </p:sp>
      <p:sp>
        <p:nvSpPr>
          <p:cNvPr id="11" name="TextBox 10"/>
          <p:cNvSpPr txBox="1"/>
          <p:nvPr/>
        </p:nvSpPr>
        <p:spPr>
          <a:xfrm>
            <a:off x="6025833" y="4288858"/>
            <a:ext cx="5546408" cy="1107996"/>
          </a:xfrm>
          <a:prstGeom prst="rect">
            <a:avLst/>
          </a:prstGeom>
          <a:noFill/>
        </p:spPr>
        <p:txBody>
          <a:bodyPr wrap="square" rtlCol="0">
            <a:spAutoFit/>
          </a:bodyPr>
          <a:lstStyle/>
          <a:p>
            <a:r>
              <a:rPr lang="nl-BE" sz="2200" dirty="0"/>
              <a:t>Telt het aantal unieke waarden (rijen) in de kolom ‘functie’ van de tabel ‘werknemer’</a:t>
            </a:r>
          </a:p>
          <a:p>
            <a:r>
              <a:rPr lang="nl-BE" sz="2200" dirty="0"/>
              <a:t>(= 3 rijen in de tabel op de vorige slide).</a:t>
            </a:r>
          </a:p>
        </p:txBody>
      </p:sp>
      <p:sp>
        <p:nvSpPr>
          <p:cNvPr id="4" name="Tijdelijke aanduiding voor dianummer 3">
            <a:extLst>
              <a:ext uri="{FF2B5EF4-FFF2-40B4-BE49-F238E27FC236}">
                <a16:creationId xmlns:a16="http://schemas.microsoft.com/office/drawing/2014/main" id="{24E00F22-D5CD-6AB2-C29C-997EFDA70F96}"/>
              </a:ext>
            </a:extLst>
          </p:cNvPr>
          <p:cNvSpPr>
            <a:spLocks noGrp="1"/>
          </p:cNvSpPr>
          <p:nvPr>
            <p:ph type="sldNum" sz="quarter" idx="12"/>
          </p:nvPr>
        </p:nvSpPr>
        <p:spPr/>
        <p:txBody>
          <a:bodyPr/>
          <a:lstStyle/>
          <a:p>
            <a:fld id="{A1BBA8FC-6C4C-4301-A8F5-A7792EEE51B8}" type="slidenum">
              <a:rPr lang="fr-BE" smtClean="0"/>
              <a:t>7</a:t>
            </a:fld>
            <a:endParaRPr lang="fr-BE"/>
          </a:p>
        </p:txBody>
      </p:sp>
      <p:sp>
        <p:nvSpPr>
          <p:cNvPr id="5" name="Tijdelijke aanduiding voor voettekst 4">
            <a:extLst>
              <a:ext uri="{FF2B5EF4-FFF2-40B4-BE49-F238E27FC236}">
                <a16:creationId xmlns:a16="http://schemas.microsoft.com/office/drawing/2014/main" id="{A66A91C9-2B9F-B364-572E-3DDBD42EC7AC}"/>
              </a:ext>
            </a:extLst>
          </p:cNvPr>
          <p:cNvSpPr>
            <a:spLocks noGrp="1"/>
          </p:cNvSpPr>
          <p:nvPr>
            <p:ph type="ftr" sz="quarter" idx="11"/>
          </p:nvPr>
        </p:nvSpPr>
        <p:spPr/>
        <p:txBody>
          <a:bodyPr/>
          <a:lstStyle/>
          <a:p>
            <a:r>
              <a:rPr lang="en-US"/>
              <a:t>SQL - Aggregatie, grouping- en having-keywords</a:t>
            </a:r>
            <a:endParaRPr lang="fr-BE"/>
          </a:p>
        </p:txBody>
      </p:sp>
      <p:cxnSp>
        <p:nvCxnSpPr>
          <p:cNvPr id="6" name="Straight Connector 6">
            <a:extLst>
              <a:ext uri="{FF2B5EF4-FFF2-40B4-BE49-F238E27FC236}">
                <a16:creationId xmlns:a16="http://schemas.microsoft.com/office/drawing/2014/main" id="{9F27078D-1785-942D-609B-111F315A0CB6}"/>
              </a:ext>
            </a:extLst>
          </p:cNvPr>
          <p:cNvCxnSpPr>
            <a:cxnSpLocks/>
          </p:cNvCxnSpPr>
          <p:nvPr/>
        </p:nvCxnSpPr>
        <p:spPr>
          <a:xfrm>
            <a:off x="5341852" y="3100875"/>
            <a:ext cx="0" cy="3008384"/>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780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GROUP BY</a:t>
            </a:r>
          </a:p>
        </p:txBody>
      </p:sp>
      <p:sp>
        <p:nvSpPr>
          <p:cNvPr id="16" name="TextBox 15"/>
          <p:cNvSpPr txBox="1"/>
          <p:nvPr/>
        </p:nvSpPr>
        <p:spPr>
          <a:xfrm>
            <a:off x="838200" y="1690688"/>
            <a:ext cx="11353800" cy="4862870"/>
          </a:xfrm>
          <a:prstGeom prst="rect">
            <a:avLst/>
          </a:prstGeom>
          <a:noFill/>
        </p:spPr>
        <p:txBody>
          <a:bodyPr wrap="square" rtlCol="0">
            <a:spAutoFit/>
          </a:bodyPr>
          <a:lstStyle/>
          <a:p>
            <a:pPr algn="ctr"/>
            <a:endParaRPr lang="en-BE" sz="3000" dirty="0"/>
          </a:p>
          <a:p>
            <a:pPr marL="457200" indent="-457200">
              <a:buFont typeface="Arial" panose="020B0604020202020204" pitchFamily="34" charset="0"/>
              <a:buChar char="•"/>
            </a:pPr>
            <a:r>
              <a:rPr lang="nl-BE" sz="2800" dirty="0"/>
              <a:t>Wanneer je de rijen van een tabel wil </a:t>
            </a:r>
            <a:r>
              <a:rPr lang="en-BE" sz="2800" dirty="0"/>
              <a:t>onderverdelen</a:t>
            </a:r>
            <a:r>
              <a:rPr lang="nl-BE" sz="2800" dirty="0"/>
              <a:t> in meerdere groepen (met dezelfde waarden voor een gegeven verzameling kolommen, expressies…) en berekeningen wil uitvoeren op elke groep afzonderlijk, gebruik dan GROUP BY</a:t>
            </a:r>
            <a:r>
              <a:rPr lang="en-BE" sz="2800" dirty="0"/>
              <a:t>.</a:t>
            </a:r>
            <a:endParaRPr lang="nl-BE" sz="2800" dirty="0"/>
          </a:p>
          <a:p>
            <a:pPr marL="457200" indent="-457200">
              <a:buFont typeface="Arial" panose="020B0604020202020204" pitchFamily="34" charset="0"/>
              <a:buChar char="•"/>
            </a:pPr>
            <a:r>
              <a:rPr lang="nl-BE" sz="2800" dirty="0"/>
              <a:t>Voorbeeld: Tel, per loon afzonderlijk, het aantal werknemers met dat loon</a:t>
            </a:r>
          </a:p>
          <a:p>
            <a:pPr marL="2651760" lvl="6"/>
            <a:endParaRPr lang="nl-BE" sz="2800" dirty="0"/>
          </a:p>
          <a:p>
            <a:pPr marL="2651760" lvl="6"/>
            <a:r>
              <a:rPr lang="nl-BE" sz="2800" b="1" dirty="0"/>
              <a:t>SELECT </a:t>
            </a:r>
            <a:r>
              <a:rPr lang="nl-BE" sz="2800" b="1" dirty="0">
                <a:solidFill>
                  <a:srgbClr val="FF0000"/>
                </a:solidFill>
              </a:rPr>
              <a:t>loon, COUNT(werknemer</a:t>
            </a:r>
            <a:r>
              <a:rPr lang="en-BE" sz="2800" b="1" dirty="0">
                <a:solidFill>
                  <a:srgbClr val="FF0000"/>
                </a:solidFill>
              </a:rPr>
              <a:t>s</a:t>
            </a:r>
            <a:r>
              <a:rPr lang="nl-BE" sz="2800" b="1" dirty="0" err="1">
                <a:solidFill>
                  <a:srgbClr val="FF0000"/>
                </a:solidFill>
              </a:rPr>
              <a:t>id</a:t>
            </a:r>
            <a:r>
              <a:rPr lang="nl-BE" sz="2800" b="1" dirty="0">
                <a:solidFill>
                  <a:srgbClr val="FF0000"/>
                </a:solidFill>
              </a:rPr>
              <a:t>)</a:t>
            </a:r>
          </a:p>
          <a:p>
            <a:pPr marL="2651760" lvl="6"/>
            <a:r>
              <a:rPr lang="nl-BE" sz="2800" b="1" dirty="0"/>
              <a:t>FROM werknemer</a:t>
            </a:r>
          </a:p>
          <a:p>
            <a:pPr marL="2651760" lvl="6"/>
            <a:r>
              <a:rPr lang="nl-BE" sz="2800" b="1" dirty="0">
                <a:solidFill>
                  <a:schemeClr val="accent1">
                    <a:lumMod val="40000"/>
                    <a:lumOff val="60000"/>
                  </a:schemeClr>
                </a:solidFill>
              </a:rPr>
              <a:t>GROUP BY loon</a:t>
            </a:r>
            <a:r>
              <a:rPr lang="en-BE" sz="2800" b="1" dirty="0">
                <a:solidFill>
                  <a:schemeClr val="accent1">
                    <a:lumMod val="40000"/>
                    <a:lumOff val="60000"/>
                  </a:schemeClr>
                </a:solidFill>
              </a:rPr>
              <a:t>;</a:t>
            </a:r>
            <a:endParaRPr lang="nl-BE" sz="2800" dirty="0">
              <a:solidFill>
                <a:schemeClr val="accent1">
                  <a:lumMod val="40000"/>
                  <a:lumOff val="60000"/>
                </a:schemeClr>
              </a:solidFill>
            </a:endParaRPr>
          </a:p>
          <a:p>
            <a:endParaRPr lang="en-US" sz="2800" dirty="0"/>
          </a:p>
        </p:txBody>
      </p:sp>
      <p:sp>
        <p:nvSpPr>
          <p:cNvPr id="4" name="TextBox 3"/>
          <p:cNvSpPr txBox="1"/>
          <p:nvPr/>
        </p:nvSpPr>
        <p:spPr>
          <a:xfrm>
            <a:off x="7739224" y="5211562"/>
            <a:ext cx="3924456" cy="156966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fr-FR"/>
            </a:defPPr>
            <a:lvl1pPr>
              <a:defRPr sz="3000" b="1">
                <a:solidFill>
                  <a:schemeClr val="accent1">
                    <a:lumMod val="60000"/>
                    <a:lumOff val="40000"/>
                  </a:schemeClr>
                </a:solidFill>
              </a:defRPr>
            </a:lvl1pPr>
          </a:lstStyle>
          <a:p>
            <a:r>
              <a:rPr lang="en-BE" sz="2400" dirty="0"/>
              <a:t>Verdeel</a:t>
            </a:r>
            <a:r>
              <a:rPr lang="en-GB" sz="2400" dirty="0"/>
              <a:t> de </a:t>
            </a:r>
            <a:r>
              <a:rPr lang="en-GB" sz="2400" dirty="0" err="1"/>
              <a:t>rijen</a:t>
            </a:r>
            <a:r>
              <a:rPr lang="en-GB" sz="2400" dirty="0"/>
              <a:t> van de tab</a:t>
            </a:r>
            <a:r>
              <a:rPr lang="en-BE" sz="2400" dirty="0"/>
              <a:t>el</a:t>
            </a:r>
            <a:r>
              <a:rPr lang="en-GB" sz="2400" dirty="0"/>
              <a:t> ‘</a:t>
            </a:r>
            <a:r>
              <a:rPr lang="en-GB" sz="2400" dirty="0" err="1"/>
              <a:t>werknemer</a:t>
            </a:r>
            <a:r>
              <a:rPr lang="en-GB" sz="2400" dirty="0"/>
              <a:t>’ in </a:t>
            </a:r>
            <a:r>
              <a:rPr lang="en-GB" sz="2400" dirty="0" err="1"/>
              <a:t>groepen</a:t>
            </a:r>
            <a:r>
              <a:rPr lang="en-GB" sz="2400" dirty="0"/>
              <a:t> </a:t>
            </a:r>
            <a:r>
              <a:rPr lang="en-GB" sz="2400" dirty="0" err="1"/>
              <a:t>waarin</a:t>
            </a:r>
            <a:r>
              <a:rPr lang="en-GB" sz="2400" dirty="0"/>
              <a:t> </a:t>
            </a:r>
            <a:r>
              <a:rPr lang="en-GB" sz="2400" dirty="0" err="1"/>
              <a:t>alle</a:t>
            </a:r>
            <a:r>
              <a:rPr lang="en-GB" sz="2400" dirty="0"/>
              <a:t> </a:t>
            </a:r>
            <a:r>
              <a:rPr lang="en-GB" sz="2400" dirty="0" err="1"/>
              <a:t>rijen</a:t>
            </a:r>
            <a:r>
              <a:rPr lang="en-GB" sz="2400" dirty="0"/>
              <a:t> </a:t>
            </a:r>
            <a:r>
              <a:rPr lang="en-GB" sz="2400" dirty="0" err="1"/>
              <a:t>hetzelfde</a:t>
            </a:r>
            <a:r>
              <a:rPr lang="en-GB" sz="2400" dirty="0"/>
              <a:t> loon </a:t>
            </a:r>
            <a:r>
              <a:rPr lang="en-GB" sz="2400" dirty="0" err="1"/>
              <a:t>hebben</a:t>
            </a:r>
            <a:r>
              <a:rPr lang="en-GB" sz="2400" dirty="0"/>
              <a:t>.</a:t>
            </a:r>
          </a:p>
        </p:txBody>
      </p:sp>
      <p:cxnSp>
        <p:nvCxnSpPr>
          <p:cNvPr id="5" name="Straight Arrow Connector 4"/>
          <p:cNvCxnSpPr/>
          <p:nvPr/>
        </p:nvCxnSpPr>
        <p:spPr>
          <a:xfrm flipH="1">
            <a:off x="6014720" y="5589082"/>
            <a:ext cx="1638570" cy="171638"/>
          </a:xfrm>
          <a:prstGeom prst="straightConnector1">
            <a:avLst/>
          </a:prstGeom>
          <a:ln w="38100">
            <a:tailEnd type="triangle"/>
          </a:ln>
        </p:spPr>
        <p:style>
          <a:lnRef idx="2">
            <a:schemeClr val="accent1"/>
          </a:lnRef>
          <a:fillRef idx="1">
            <a:schemeClr val="lt1"/>
          </a:fillRef>
          <a:effectRef idx="0">
            <a:schemeClr val="accent1"/>
          </a:effectRef>
          <a:fontRef idx="minor">
            <a:schemeClr val="dk1"/>
          </a:fontRef>
        </p:style>
      </p:cxnSp>
      <p:sp>
        <p:nvSpPr>
          <p:cNvPr id="6" name="TextBox 5"/>
          <p:cNvSpPr txBox="1"/>
          <p:nvPr/>
        </p:nvSpPr>
        <p:spPr>
          <a:xfrm>
            <a:off x="322424" y="4426732"/>
            <a:ext cx="3095011" cy="120032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fr-FR"/>
            </a:defPPr>
            <a:lvl1pPr>
              <a:defRPr sz="3000" b="1">
                <a:solidFill>
                  <a:schemeClr val="accent1">
                    <a:lumMod val="60000"/>
                    <a:lumOff val="40000"/>
                  </a:schemeClr>
                </a:solidFill>
              </a:defRPr>
            </a:lvl1pPr>
          </a:lstStyle>
          <a:p>
            <a:r>
              <a:rPr lang="en-GB" sz="2400" dirty="0">
                <a:solidFill>
                  <a:srgbClr val="FF0000"/>
                </a:solidFill>
              </a:rPr>
              <a:t>Tel het </a:t>
            </a:r>
            <a:r>
              <a:rPr lang="en-GB" sz="2400" dirty="0" err="1">
                <a:solidFill>
                  <a:srgbClr val="FF0000"/>
                </a:solidFill>
              </a:rPr>
              <a:t>aantal</a:t>
            </a:r>
            <a:r>
              <a:rPr lang="en-GB" sz="2400" dirty="0">
                <a:solidFill>
                  <a:srgbClr val="FF0000"/>
                </a:solidFill>
              </a:rPr>
              <a:t> </a:t>
            </a:r>
            <a:r>
              <a:rPr lang="en-GB" sz="2400" dirty="0" err="1">
                <a:solidFill>
                  <a:srgbClr val="FF0000"/>
                </a:solidFill>
              </a:rPr>
              <a:t>werknemer</a:t>
            </a:r>
            <a:r>
              <a:rPr lang="en-BE" sz="2400" dirty="0">
                <a:solidFill>
                  <a:srgbClr val="FF0000"/>
                </a:solidFill>
              </a:rPr>
              <a:t>s</a:t>
            </a:r>
            <a:r>
              <a:rPr lang="en-GB" sz="2400" dirty="0">
                <a:solidFill>
                  <a:srgbClr val="FF0000"/>
                </a:solidFill>
              </a:rPr>
              <a:t>ids </a:t>
            </a:r>
            <a:r>
              <a:rPr lang="en-BE" sz="2400" dirty="0">
                <a:solidFill>
                  <a:srgbClr val="FF0000"/>
                </a:solidFill>
              </a:rPr>
              <a:t>per loon</a:t>
            </a:r>
            <a:r>
              <a:rPr lang="nl-BE" sz="2400">
                <a:solidFill>
                  <a:srgbClr val="FF0000"/>
                </a:solidFill>
              </a:rPr>
              <a:t>-groep</a:t>
            </a:r>
            <a:r>
              <a:rPr lang="en-GB" sz="2400">
                <a:solidFill>
                  <a:srgbClr val="FF0000"/>
                </a:solidFill>
              </a:rPr>
              <a:t>.</a:t>
            </a:r>
            <a:endParaRPr lang="en-GB" sz="2400" dirty="0">
              <a:solidFill>
                <a:srgbClr val="FF0000"/>
              </a:solidFill>
            </a:endParaRPr>
          </a:p>
        </p:txBody>
      </p:sp>
      <p:cxnSp>
        <p:nvCxnSpPr>
          <p:cNvPr id="7" name="Straight Arrow Connector 6"/>
          <p:cNvCxnSpPr/>
          <p:nvPr/>
        </p:nvCxnSpPr>
        <p:spPr>
          <a:xfrm>
            <a:off x="3607779" y="4555128"/>
            <a:ext cx="2704679" cy="148952"/>
          </a:xfrm>
          <a:prstGeom prst="straightConnector1">
            <a:avLst/>
          </a:prstGeom>
          <a:ln w="38100">
            <a:solidFill>
              <a:srgbClr val="FF0000"/>
            </a:solidFill>
            <a:tailEnd type="triangle"/>
          </a:ln>
        </p:spPr>
        <p:style>
          <a:lnRef idx="2">
            <a:schemeClr val="accent1"/>
          </a:lnRef>
          <a:fillRef idx="1">
            <a:schemeClr val="lt1"/>
          </a:fillRef>
          <a:effectRef idx="0">
            <a:schemeClr val="accent1"/>
          </a:effectRef>
          <a:fontRef idx="minor">
            <a:schemeClr val="dk1"/>
          </a:fontRef>
        </p:style>
      </p:cxnSp>
      <p:sp>
        <p:nvSpPr>
          <p:cNvPr id="3" name="Tijdelijke aanduiding voor dianummer 2">
            <a:extLst>
              <a:ext uri="{FF2B5EF4-FFF2-40B4-BE49-F238E27FC236}">
                <a16:creationId xmlns:a16="http://schemas.microsoft.com/office/drawing/2014/main" id="{3167C39D-C7AE-2E26-DEC5-5BA972DAC158}"/>
              </a:ext>
            </a:extLst>
          </p:cNvPr>
          <p:cNvSpPr>
            <a:spLocks noGrp="1"/>
          </p:cNvSpPr>
          <p:nvPr>
            <p:ph type="sldNum" sz="quarter" idx="12"/>
          </p:nvPr>
        </p:nvSpPr>
        <p:spPr/>
        <p:txBody>
          <a:bodyPr/>
          <a:lstStyle/>
          <a:p>
            <a:fld id="{A1BBA8FC-6C4C-4301-A8F5-A7792EEE51B8}" type="slidenum">
              <a:rPr lang="fr-BE" smtClean="0"/>
              <a:t>8</a:t>
            </a:fld>
            <a:endParaRPr lang="fr-BE"/>
          </a:p>
        </p:txBody>
      </p:sp>
      <p:sp>
        <p:nvSpPr>
          <p:cNvPr id="8" name="Tijdelijke aanduiding voor voettekst 7">
            <a:extLst>
              <a:ext uri="{FF2B5EF4-FFF2-40B4-BE49-F238E27FC236}">
                <a16:creationId xmlns:a16="http://schemas.microsoft.com/office/drawing/2014/main" id="{D1A83C43-90CC-F742-1E06-F6772AB3CD2C}"/>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322471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GROUP BY: </a:t>
            </a:r>
            <a:r>
              <a:rPr lang="fr-BE" dirty="0" err="1"/>
              <a:t>voorbeeld</a:t>
            </a:r>
            <a:endParaRPr lang="fr-BE" dirty="0"/>
          </a:p>
        </p:txBody>
      </p:sp>
      <p:graphicFrame>
        <p:nvGraphicFramePr>
          <p:cNvPr id="8" name="Tabel 4">
            <a:extLst>
              <a:ext uri="{FF2B5EF4-FFF2-40B4-BE49-F238E27FC236}">
                <a16:creationId xmlns:a16="http://schemas.microsoft.com/office/drawing/2014/main" id="{9EC8716A-C780-4C83-818E-9A5764DE3122}"/>
              </a:ext>
            </a:extLst>
          </p:cNvPr>
          <p:cNvGraphicFramePr>
            <a:graphicFrameLocks noGrp="1"/>
          </p:cNvGraphicFramePr>
          <p:nvPr>
            <p:extLst>
              <p:ext uri="{D42A27DB-BD31-4B8C-83A1-F6EECF244321}">
                <p14:modId xmlns:p14="http://schemas.microsoft.com/office/powerpoint/2010/main" val="1009097540"/>
              </p:ext>
            </p:extLst>
          </p:nvPr>
        </p:nvGraphicFramePr>
        <p:xfrm>
          <a:off x="1915053" y="2311909"/>
          <a:ext cx="8381998" cy="1804955"/>
        </p:xfrm>
        <a:graphic>
          <a:graphicData uri="http://schemas.openxmlformats.org/drawingml/2006/table">
            <a:tbl>
              <a:tblPr firstRow="1" bandRow="1">
                <a:tableStyleId>{F5AB1C69-6EDB-4FF4-983F-18BD219EF322}</a:tableStyleId>
              </a:tblPr>
              <a:tblGrid>
                <a:gridCol w="1704433">
                  <a:extLst>
                    <a:ext uri="{9D8B030D-6E8A-4147-A177-3AD203B41FA5}">
                      <a16:colId xmlns:a16="http://schemas.microsoft.com/office/drawing/2014/main" val="3026609527"/>
                    </a:ext>
                  </a:extLst>
                </a:gridCol>
                <a:gridCol w="1034805">
                  <a:extLst>
                    <a:ext uri="{9D8B030D-6E8A-4147-A177-3AD203B41FA5}">
                      <a16:colId xmlns:a16="http://schemas.microsoft.com/office/drawing/2014/main" val="1960412388"/>
                    </a:ext>
                  </a:extLst>
                </a:gridCol>
                <a:gridCol w="1880920">
                  <a:extLst>
                    <a:ext uri="{9D8B030D-6E8A-4147-A177-3AD203B41FA5}">
                      <a16:colId xmlns:a16="http://schemas.microsoft.com/office/drawing/2014/main" val="182517958"/>
                    </a:ext>
                  </a:extLst>
                </a:gridCol>
                <a:gridCol w="1880920">
                  <a:extLst>
                    <a:ext uri="{9D8B030D-6E8A-4147-A177-3AD203B41FA5}">
                      <a16:colId xmlns:a16="http://schemas.microsoft.com/office/drawing/2014/main" val="3476446728"/>
                    </a:ext>
                  </a:extLst>
                </a:gridCol>
                <a:gridCol w="1880920">
                  <a:extLst>
                    <a:ext uri="{9D8B030D-6E8A-4147-A177-3AD203B41FA5}">
                      <a16:colId xmlns:a16="http://schemas.microsoft.com/office/drawing/2014/main" val="189020961"/>
                    </a:ext>
                  </a:extLst>
                </a:gridCol>
              </a:tblGrid>
              <a:tr h="496265">
                <a:tc>
                  <a:txBody>
                    <a:bodyPr/>
                    <a:lstStyle/>
                    <a:p>
                      <a:r>
                        <a:rPr lang="en-US" sz="2000" dirty="0" err="1"/>
                        <a:t>werknemer</a:t>
                      </a:r>
                      <a:r>
                        <a:rPr lang="en-BE" sz="2000" dirty="0"/>
                        <a:t>s</a:t>
                      </a:r>
                      <a:r>
                        <a:rPr lang="en-US" sz="2000" dirty="0" err="1"/>
                        <a:t>i</a:t>
                      </a:r>
                      <a:r>
                        <a:rPr lang="en-BE" sz="2000" dirty="0"/>
                        <a:t>d</a:t>
                      </a:r>
                      <a:endParaRPr lang="nl-BE" sz="2000" dirty="0">
                        <a:solidFill>
                          <a:schemeClr val="tx1"/>
                        </a:solidFill>
                      </a:endParaRPr>
                    </a:p>
                  </a:txBody>
                  <a:tcPr/>
                </a:tc>
                <a:tc>
                  <a:txBody>
                    <a:bodyPr/>
                    <a:lstStyle/>
                    <a:p>
                      <a:r>
                        <a:rPr lang="en-US" sz="2000" dirty="0" err="1"/>
                        <a:t>functie</a:t>
                      </a:r>
                      <a:endParaRPr lang="nl-BE" sz="2000" dirty="0">
                        <a:solidFill>
                          <a:schemeClr val="tx1"/>
                        </a:solidFill>
                      </a:endParaRPr>
                    </a:p>
                  </a:txBody>
                  <a:tcPr/>
                </a:tc>
                <a:tc>
                  <a:txBody>
                    <a:bodyPr/>
                    <a:lstStyle/>
                    <a:p>
                      <a:r>
                        <a:rPr lang="nl-BE" sz="2000" dirty="0"/>
                        <a:t>voornaam</a:t>
                      </a:r>
                      <a:endParaRPr lang="nl-BE" sz="2000" dirty="0">
                        <a:solidFill>
                          <a:schemeClr val="tx1"/>
                        </a:solidFill>
                      </a:endParaRPr>
                    </a:p>
                  </a:txBody>
                  <a:tcPr/>
                </a:tc>
                <a:tc>
                  <a:txBody>
                    <a:bodyPr/>
                    <a:lstStyle/>
                    <a:p>
                      <a:r>
                        <a:rPr lang="nl-BE" sz="2000" dirty="0"/>
                        <a:t>familienaam</a:t>
                      </a:r>
                      <a:endParaRPr lang="nl-BE" sz="2000" dirty="0">
                        <a:solidFill>
                          <a:schemeClr val="tx1"/>
                        </a:solidFill>
                      </a:endParaRPr>
                    </a:p>
                  </a:txBody>
                  <a:tcPr/>
                </a:tc>
                <a:tc>
                  <a:txBody>
                    <a:bodyPr/>
                    <a:lstStyle/>
                    <a:p>
                      <a:r>
                        <a:rPr lang="nl-BE" sz="2000" dirty="0"/>
                        <a:t>loon</a:t>
                      </a:r>
                      <a:endParaRPr lang="nl-BE" sz="2000" dirty="0">
                        <a:solidFill>
                          <a:schemeClr val="tx1"/>
                        </a:solidFill>
                      </a:endParaRPr>
                    </a:p>
                  </a:txBody>
                  <a:tcPr/>
                </a:tc>
                <a:extLst>
                  <a:ext uri="{0D108BD9-81ED-4DB2-BD59-A6C34878D82A}">
                    <a16:rowId xmlns:a16="http://schemas.microsoft.com/office/drawing/2014/main" val="3217968965"/>
                  </a:ext>
                </a:extLst>
              </a:tr>
              <a:tr h="436230">
                <a:tc>
                  <a:txBody>
                    <a:bodyPr/>
                    <a:lstStyle/>
                    <a:p>
                      <a:r>
                        <a:rPr lang="en-BE" sz="2000" dirty="0"/>
                        <a:t>1</a:t>
                      </a:r>
                      <a:endParaRPr lang="nl-BE" sz="2000" dirty="0"/>
                    </a:p>
                  </a:txBody>
                  <a:tcPr/>
                </a:tc>
                <a:tc>
                  <a:txBody>
                    <a:bodyPr/>
                    <a:lstStyle/>
                    <a:p>
                      <a:r>
                        <a:rPr lang="en-BE" sz="2000" dirty="0"/>
                        <a:t>Ir.</a:t>
                      </a:r>
                      <a:endParaRPr lang="nl-BE" sz="2000" dirty="0">
                        <a:solidFill>
                          <a:schemeClr val="tx1"/>
                        </a:solidFill>
                      </a:endParaRPr>
                    </a:p>
                  </a:txBody>
                  <a:tcPr/>
                </a:tc>
                <a:tc>
                  <a:txBody>
                    <a:bodyPr/>
                    <a:lstStyle/>
                    <a:p>
                      <a:r>
                        <a:rPr lang="en-BE" sz="2000" dirty="0"/>
                        <a:t>Yoram</a:t>
                      </a:r>
                      <a:endParaRPr lang="nl-BE" sz="2000" dirty="0">
                        <a:solidFill>
                          <a:schemeClr val="tx1"/>
                        </a:solidFill>
                      </a:endParaRPr>
                    </a:p>
                  </a:txBody>
                  <a:tcPr/>
                </a:tc>
                <a:tc>
                  <a:txBody>
                    <a:bodyPr/>
                    <a:lstStyle/>
                    <a:p>
                      <a:r>
                        <a:rPr lang="en-BE" sz="2000" dirty="0"/>
                        <a:t>Timmerman</a:t>
                      </a:r>
                      <a:endParaRPr lang="nl-BE" sz="2000" dirty="0">
                        <a:solidFill>
                          <a:schemeClr val="tx1"/>
                        </a:solidFill>
                      </a:endParaRPr>
                    </a:p>
                  </a:txBody>
                  <a:tcPr/>
                </a:tc>
                <a:tc>
                  <a:txBody>
                    <a:bodyPr/>
                    <a:lstStyle/>
                    <a:p>
                      <a:r>
                        <a:rPr lang="en-BE" sz="2000" dirty="0"/>
                        <a:t>1500</a:t>
                      </a:r>
                      <a:endParaRPr lang="nl-BE" sz="2000" dirty="0">
                        <a:solidFill>
                          <a:srgbClr val="FF0000"/>
                        </a:solidFill>
                      </a:endParaRPr>
                    </a:p>
                  </a:txBody>
                  <a:tcPr/>
                </a:tc>
                <a:extLst>
                  <a:ext uri="{0D108BD9-81ED-4DB2-BD59-A6C34878D82A}">
                    <a16:rowId xmlns:a16="http://schemas.microsoft.com/office/drawing/2014/main" val="629504928"/>
                  </a:ext>
                </a:extLst>
              </a:tr>
              <a:tr h="436230">
                <a:tc>
                  <a:txBody>
                    <a:bodyPr/>
                    <a:lstStyle/>
                    <a:p>
                      <a:r>
                        <a:rPr lang="en-BE" sz="2000" dirty="0"/>
                        <a:t>2</a:t>
                      </a:r>
                      <a:endParaRPr lang="nl-BE" sz="2000" dirty="0"/>
                    </a:p>
                  </a:txBody>
                  <a:tcPr/>
                </a:tc>
                <a:tc>
                  <a:txBody>
                    <a:bodyPr/>
                    <a:lstStyle/>
                    <a:p>
                      <a:r>
                        <a:rPr lang="en-BE" sz="2000" dirty="0"/>
                        <a:t>Prof.</a:t>
                      </a:r>
                      <a:endParaRPr lang="nl-BE" sz="2000" dirty="0">
                        <a:solidFill>
                          <a:schemeClr val="tx1"/>
                        </a:solidFill>
                      </a:endParaRPr>
                    </a:p>
                  </a:txBody>
                  <a:tcPr/>
                </a:tc>
                <a:tc>
                  <a:txBody>
                    <a:bodyPr/>
                    <a:lstStyle/>
                    <a:p>
                      <a:r>
                        <a:rPr lang="en-BE" sz="2000" dirty="0"/>
                        <a:t>Guy</a:t>
                      </a:r>
                      <a:endParaRPr lang="nl-BE" sz="2000" dirty="0">
                        <a:solidFill>
                          <a:schemeClr val="tx1"/>
                        </a:solidFill>
                      </a:endParaRPr>
                    </a:p>
                  </a:txBody>
                  <a:tcPr/>
                </a:tc>
                <a:tc>
                  <a:txBody>
                    <a:bodyPr/>
                    <a:lstStyle/>
                    <a:p>
                      <a:r>
                        <a:rPr lang="en-BE" sz="2000" dirty="0"/>
                        <a:t>De Tré</a:t>
                      </a:r>
                      <a:endParaRPr lang="nl-BE" sz="2000" dirty="0">
                        <a:solidFill>
                          <a:schemeClr val="tx1"/>
                        </a:solidFill>
                      </a:endParaRPr>
                    </a:p>
                  </a:txBody>
                  <a:tcPr/>
                </a:tc>
                <a:tc>
                  <a:txBody>
                    <a:bodyPr/>
                    <a:lstStyle/>
                    <a:p>
                      <a:r>
                        <a:rPr lang="en-BE" sz="2000" dirty="0"/>
                        <a:t>2000</a:t>
                      </a:r>
                      <a:endParaRPr lang="nl-BE" sz="2000" dirty="0">
                        <a:solidFill>
                          <a:srgbClr val="00B050"/>
                        </a:solidFill>
                      </a:endParaRPr>
                    </a:p>
                  </a:txBody>
                  <a:tcPr/>
                </a:tc>
                <a:extLst>
                  <a:ext uri="{0D108BD9-81ED-4DB2-BD59-A6C34878D82A}">
                    <a16:rowId xmlns:a16="http://schemas.microsoft.com/office/drawing/2014/main" val="105866965"/>
                  </a:ext>
                </a:extLst>
              </a:tr>
              <a:tr h="436230">
                <a:tc>
                  <a:txBody>
                    <a:bodyPr/>
                    <a:lstStyle/>
                    <a:p>
                      <a:r>
                        <a:rPr lang="en-BE" sz="2000" dirty="0"/>
                        <a:t>3</a:t>
                      </a:r>
                      <a:endParaRPr lang="nl-BE" sz="2000" dirty="0"/>
                    </a:p>
                  </a:txBody>
                  <a:tcPr/>
                </a:tc>
                <a:tc>
                  <a:txBody>
                    <a:bodyPr/>
                    <a:lstStyle/>
                    <a:p>
                      <a:r>
                        <a:rPr lang="en-BE" sz="2000" dirty="0"/>
                        <a:t>Ir.</a:t>
                      </a:r>
                      <a:endParaRPr lang="nl-BE" sz="2000" dirty="0">
                        <a:solidFill>
                          <a:schemeClr val="tx1"/>
                        </a:solidFill>
                      </a:endParaRPr>
                    </a:p>
                  </a:txBody>
                  <a:tcPr/>
                </a:tc>
                <a:tc>
                  <a:txBody>
                    <a:bodyPr/>
                    <a:lstStyle/>
                    <a:p>
                      <a:r>
                        <a:rPr lang="nl-BE" sz="2000" dirty="0" err="1"/>
                        <a:t>Rihem</a:t>
                      </a:r>
                      <a:endParaRPr lang="nl-BE"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2000" dirty="0" err="1"/>
                        <a:t>Nasfi</a:t>
                      </a:r>
                      <a:endParaRPr lang="nl-BE" sz="2000" dirty="0">
                        <a:solidFill>
                          <a:schemeClr val="tx1"/>
                        </a:solidFill>
                      </a:endParaRPr>
                    </a:p>
                  </a:txBody>
                  <a:tcPr/>
                </a:tc>
                <a:tc>
                  <a:txBody>
                    <a:bodyPr/>
                    <a:lstStyle/>
                    <a:p>
                      <a:r>
                        <a:rPr lang="en-BE" sz="2000" dirty="0"/>
                        <a:t>1500</a:t>
                      </a:r>
                      <a:endParaRPr lang="nl-BE" sz="2000" dirty="0">
                        <a:solidFill>
                          <a:srgbClr val="FF0000"/>
                        </a:solidFill>
                      </a:endParaRPr>
                    </a:p>
                  </a:txBody>
                  <a:tcPr/>
                </a:tc>
                <a:extLst>
                  <a:ext uri="{0D108BD9-81ED-4DB2-BD59-A6C34878D82A}">
                    <a16:rowId xmlns:a16="http://schemas.microsoft.com/office/drawing/2014/main" val="2588254162"/>
                  </a:ext>
                </a:extLst>
              </a:tr>
            </a:tbl>
          </a:graphicData>
        </a:graphic>
      </p:graphicFrame>
      <p:graphicFrame>
        <p:nvGraphicFramePr>
          <p:cNvPr id="9" name="Tabel 4">
            <a:extLst>
              <a:ext uri="{FF2B5EF4-FFF2-40B4-BE49-F238E27FC236}">
                <a16:creationId xmlns:a16="http://schemas.microsoft.com/office/drawing/2014/main" id="{9EC8716A-C780-4C83-818E-9A5764DE3122}"/>
              </a:ext>
            </a:extLst>
          </p:cNvPr>
          <p:cNvGraphicFramePr>
            <a:graphicFrameLocks noGrp="1"/>
          </p:cNvGraphicFramePr>
          <p:nvPr>
            <p:extLst>
              <p:ext uri="{D42A27DB-BD31-4B8C-83A1-F6EECF244321}">
                <p14:modId xmlns:p14="http://schemas.microsoft.com/office/powerpoint/2010/main" val="2788600941"/>
              </p:ext>
            </p:extLst>
          </p:nvPr>
        </p:nvGraphicFramePr>
        <p:xfrm>
          <a:off x="294640" y="5263612"/>
          <a:ext cx="3708400" cy="1502947"/>
        </p:xfrm>
        <a:graphic>
          <a:graphicData uri="http://schemas.openxmlformats.org/drawingml/2006/table">
            <a:tbl>
              <a:tblPr firstRow="1" bandRow="1">
                <a:tableStyleId>{F5AB1C69-6EDB-4FF4-983F-18BD219EF322}</a:tableStyleId>
              </a:tblPr>
              <a:tblGrid>
                <a:gridCol w="1762929">
                  <a:extLst>
                    <a:ext uri="{9D8B030D-6E8A-4147-A177-3AD203B41FA5}">
                      <a16:colId xmlns:a16="http://schemas.microsoft.com/office/drawing/2014/main" val="3026609527"/>
                    </a:ext>
                  </a:extLst>
                </a:gridCol>
                <a:gridCol w="1945471">
                  <a:extLst>
                    <a:ext uri="{9D8B030D-6E8A-4147-A177-3AD203B41FA5}">
                      <a16:colId xmlns:a16="http://schemas.microsoft.com/office/drawing/2014/main" val="189020961"/>
                    </a:ext>
                  </a:extLst>
                </a:gridCol>
              </a:tblGrid>
              <a:tr h="544931">
                <a:tc>
                  <a:txBody>
                    <a:bodyPr/>
                    <a:lstStyle/>
                    <a:p>
                      <a:r>
                        <a:rPr lang="en-US" sz="2000" dirty="0" err="1"/>
                        <a:t>werknemer</a:t>
                      </a:r>
                      <a:r>
                        <a:rPr lang="en-BE" sz="2000" dirty="0"/>
                        <a:t>sid</a:t>
                      </a:r>
                      <a:endParaRPr lang="nl-BE" sz="2000" dirty="0">
                        <a:solidFill>
                          <a:schemeClr val="tx1"/>
                        </a:solidFill>
                      </a:endParaRPr>
                    </a:p>
                  </a:txBody>
                  <a:tcPr/>
                </a:tc>
                <a:tc>
                  <a:txBody>
                    <a:bodyPr/>
                    <a:lstStyle/>
                    <a:p>
                      <a:r>
                        <a:rPr lang="nl-BE" sz="2000" dirty="0"/>
                        <a:t>loon</a:t>
                      </a:r>
                      <a:endParaRPr lang="nl-BE" sz="2000" dirty="0">
                        <a:solidFill>
                          <a:schemeClr val="tx1"/>
                        </a:solidFill>
                      </a:endParaRPr>
                    </a:p>
                  </a:txBody>
                  <a:tcPr/>
                </a:tc>
                <a:extLst>
                  <a:ext uri="{0D108BD9-81ED-4DB2-BD59-A6C34878D82A}">
                    <a16:rowId xmlns:a16="http://schemas.microsoft.com/office/drawing/2014/main" val="3217968965"/>
                  </a:ext>
                </a:extLst>
              </a:tr>
              <a:tr h="479008">
                <a:tc>
                  <a:txBody>
                    <a:bodyPr/>
                    <a:lstStyle/>
                    <a:p>
                      <a:r>
                        <a:rPr lang="en-BE" sz="2000" dirty="0"/>
                        <a:t>1,3</a:t>
                      </a:r>
                      <a:endParaRPr lang="nl-BE" sz="2000" dirty="0"/>
                    </a:p>
                  </a:txBody>
                  <a:tcPr/>
                </a:tc>
                <a:tc>
                  <a:txBody>
                    <a:bodyPr/>
                    <a:lstStyle/>
                    <a:p>
                      <a:r>
                        <a:rPr lang="en-BE" sz="2000" dirty="0"/>
                        <a:t>1500</a:t>
                      </a:r>
                      <a:endParaRPr lang="nl-BE" sz="2000" dirty="0">
                        <a:solidFill>
                          <a:srgbClr val="FF0000"/>
                        </a:solidFill>
                      </a:endParaRPr>
                    </a:p>
                  </a:txBody>
                  <a:tcPr/>
                </a:tc>
                <a:extLst>
                  <a:ext uri="{0D108BD9-81ED-4DB2-BD59-A6C34878D82A}">
                    <a16:rowId xmlns:a16="http://schemas.microsoft.com/office/drawing/2014/main" val="629504928"/>
                  </a:ext>
                </a:extLst>
              </a:tr>
              <a:tr h="479008">
                <a:tc>
                  <a:txBody>
                    <a:bodyPr/>
                    <a:lstStyle/>
                    <a:p>
                      <a:r>
                        <a:rPr lang="en-BE" sz="2000" dirty="0"/>
                        <a:t>2</a:t>
                      </a:r>
                      <a:endParaRPr lang="nl-BE" sz="2000" dirty="0"/>
                    </a:p>
                  </a:txBody>
                  <a:tcPr/>
                </a:tc>
                <a:tc>
                  <a:txBody>
                    <a:bodyPr/>
                    <a:lstStyle/>
                    <a:p>
                      <a:r>
                        <a:rPr lang="en-BE" sz="2000" dirty="0"/>
                        <a:t>2000</a:t>
                      </a:r>
                      <a:endParaRPr lang="nl-BE" sz="2000" dirty="0">
                        <a:solidFill>
                          <a:srgbClr val="00B050"/>
                        </a:solidFill>
                      </a:endParaRPr>
                    </a:p>
                  </a:txBody>
                  <a:tcPr/>
                </a:tc>
                <a:extLst>
                  <a:ext uri="{0D108BD9-81ED-4DB2-BD59-A6C34878D82A}">
                    <a16:rowId xmlns:a16="http://schemas.microsoft.com/office/drawing/2014/main" val="105866965"/>
                  </a:ext>
                </a:extLst>
              </a:tr>
            </a:tbl>
          </a:graphicData>
        </a:graphic>
      </p:graphicFrame>
      <p:cxnSp>
        <p:nvCxnSpPr>
          <p:cNvPr id="10" name="Straight Arrow Connector 9"/>
          <p:cNvCxnSpPr/>
          <p:nvPr/>
        </p:nvCxnSpPr>
        <p:spPr>
          <a:xfrm flipH="1">
            <a:off x="2260600" y="4407120"/>
            <a:ext cx="2016760" cy="58051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aphicFrame>
        <p:nvGraphicFramePr>
          <p:cNvPr id="11" name="Tabel 4">
            <a:extLst>
              <a:ext uri="{FF2B5EF4-FFF2-40B4-BE49-F238E27FC236}">
                <a16:creationId xmlns:a16="http://schemas.microsoft.com/office/drawing/2014/main" id="{9EC8716A-C780-4C83-818E-9A5764DE3122}"/>
              </a:ext>
            </a:extLst>
          </p:cNvPr>
          <p:cNvGraphicFramePr>
            <a:graphicFrameLocks noGrp="1"/>
          </p:cNvGraphicFramePr>
          <p:nvPr>
            <p:extLst>
              <p:ext uri="{D42A27DB-BD31-4B8C-83A1-F6EECF244321}">
                <p14:modId xmlns:p14="http://schemas.microsoft.com/office/powerpoint/2010/main" val="2474373776"/>
              </p:ext>
            </p:extLst>
          </p:nvPr>
        </p:nvGraphicFramePr>
        <p:xfrm>
          <a:off x="5867169" y="4882611"/>
          <a:ext cx="5400040" cy="1878868"/>
        </p:xfrm>
        <a:graphic>
          <a:graphicData uri="http://schemas.openxmlformats.org/drawingml/2006/table">
            <a:tbl>
              <a:tblPr firstRow="1" bandRow="1">
                <a:tableStyleId>{F5AB1C69-6EDB-4FF4-983F-18BD219EF322}</a:tableStyleId>
              </a:tblPr>
              <a:tblGrid>
                <a:gridCol w="2476731">
                  <a:extLst>
                    <a:ext uri="{9D8B030D-6E8A-4147-A177-3AD203B41FA5}">
                      <a16:colId xmlns:a16="http://schemas.microsoft.com/office/drawing/2014/main" val="3026609527"/>
                    </a:ext>
                  </a:extLst>
                </a:gridCol>
                <a:gridCol w="2923309">
                  <a:extLst>
                    <a:ext uri="{9D8B030D-6E8A-4147-A177-3AD203B41FA5}">
                      <a16:colId xmlns:a16="http://schemas.microsoft.com/office/drawing/2014/main" val="189020961"/>
                    </a:ext>
                  </a:extLst>
                </a:gridCol>
              </a:tblGrid>
              <a:tr h="681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000" dirty="0"/>
                        <a:t>loon</a:t>
                      </a:r>
                      <a:endParaRPr lang="en-BE" sz="2000" dirty="0"/>
                    </a:p>
                  </a:txBody>
                  <a:tcPr/>
                </a:tc>
                <a:tc>
                  <a:txBody>
                    <a:bodyPr/>
                    <a:lstStyle/>
                    <a:p>
                      <a:r>
                        <a:rPr lang="en-BE" sz="2000" dirty="0"/>
                        <a:t>count</a:t>
                      </a:r>
                      <a:r>
                        <a:rPr lang="en-US" sz="2000" dirty="0"/>
                        <a:t>(</a:t>
                      </a:r>
                      <a:r>
                        <a:rPr lang="en-US" sz="2000" dirty="0" err="1"/>
                        <a:t>werknemer</a:t>
                      </a:r>
                      <a:r>
                        <a:rPr lang="en-BE" sz="2000" dirty="0"/>
                        <a:t>sid)</a:t>
                      </a:r>
                      <a:endParaRPr lang="nl-BE" sz="2000" dirty="0">
                        <a:solidFill>
                          <a:schemeClr val="tx1"/>
                        </a:solidFill>
                      </a:endParaRPr>
                    </a:p>
                  </a:txBody>
                  <a:tcPr/>
                </a:tc>
                <a:extLst>
                  <a:ext uri="{0D108BD9-81ED-4DB2-BD59-A6C34878D82A}">
                    <a16:rowId xmlns:a16="http://schemas.microsoft.com/office/drawing/2014/main" val="3217968965"/>
                  </a:ext>
                </a:extLst>
              </a:tr>
              <a:tr h="598819">
                <a:tc>
                  <a:txBody>
                    <a:bodyPr/>
                    <a:lstStyle/>
                    <a:p>
                      <a:r>
                        <a:rPr lang="nl-BE" sz="2000" dirty="0"/>
                        <a:t>1500</a:t>
                      </a:r>
                    </a:p>
                  </a:txBody>
                  <a:tcPr/>
                </a:tc>
                <a:tc>
                  <a:txBody>
                    <a:bodyPr/>
                    <a:lstStyle/>
                    <a:p>
                      <a:r>
                        <a:rPr lang="nl-BE" sz="2000" dirty="0">
                          <a:solidFill>
                            <a:schemeClr val="tx1"/>
                          </a:solidFill>
                        </a:rPr>
                        <a:t>2</a:t>
                      </a:r>
                    </a:p>
                  </a:txBody>
                  <a:tcPr/>
                </a:tc>
                <a:extLst>
                  <a:ext uri="{0D108BD9-81ED-4DB2-BD59-A6C34878D82A}">
                    <a16:rowId xmlns:a16="http://schemas.microsoft.com/office/drawing/2014/main" val="629504928"/>
                  </a:ext>
                </a:extLst>
              </a:tr>
              <a:tr h="598819">
                <a:tc>
                  <a:txBody>
                    <a:bodyPr/>
                    <a:lstStyle/>
                    <a:p>
                      <a:r>
                        <a:rPr lang="nl-BE" sz="2000" dirty="0"/>
                        <a:t>2000</a:t>
                      </a:r>
                    </a:p>
                  </a:txBody>
                  <a:tcPr/>
                </a:tc>
                <a:tc>
                  <a:txBody>
                    <a:bodyPr/>
                    <a:lstStyle/>
                    <a:p>
                      <a:r>
                        <a:rPr lang="nl-BE" sz="2000" dirty="0">
                          <a:solidFill>
                            <a:schemeClr val="tx1"/>
                          </a:solidFill>
                        </a:rPr>
                        <a:t>1</a:t>
                      </a:r>
                    </a:p>
                  </a:txBody>
                  <a:tcPr/>
                </a:tc>
                <a:extLst>
                  <a:ext uri="{0D108BD9-81ED-4DB2-BD59-A6C34878D82A}">
                    <a16:rowId xmlns:a16="http://schemas.microsoft.com/office/drawing/2014/main" val="105866965"/>
                  </a:ext>
                </a:extLst>
              </a:tr>
            </a:tbl>
          </a:graphicData>
        </a:graphic>
      </p:graphicFrame>
      <p:cxnSp>
        <p:nvCxnSpPr>
          <p:cNvPr id="12" name="Straight Arrow Connector 11"/>
          <p:cNvCxnSpPr>
            <a:stCxn id="9" idx="3"/>
          </p:cNvCxnSpPr>
          <p:nvPr/>
        </p:nvCxnSpPr>
        <p:spPr>
          <a:xfrm>
            <a:off x="4003040" y="6015085"/>
            <a:ext cx="187452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838200" y="1478914"/>
            <a:ext cx="10431638" cy="892552"/>
          </a:xfrm>
          <a:prstGeom prst="rect">
            <a:avLst/>
          </a:prstGeom>
          <a:noFill/>
        </p:spPr>
        <p:txBody>
          <a:bodyPr wrap="none" rtlCol="0">
            <a:spAutoFit/>
          </a:bodyPr>
          <a:lstStyle/>
          <a:p>
            <a:r>
              <a:rPr lang="nl-BE" sz="2600" b="1" dirty="0"/>
              <a:t>SELECT loon, COUNT(werknemer</a:t>
            </a:r>
            <a:r>
              <a:rPr lang="en-BE" sz="2600" b="1" dirty="0"/>
              <a:t>s</a:t>
            </a:r>
            <a:r>
              <a:rPr lang="nl-BE" sz="2600" b="1" dirty="0" err="1"/>
              <a:t>id</a:t>
            </a:r>
            <a:r>
              <a:rPr lang="nl-BE" sz="2600" b="1" dirty="0"/>
              <a:t>) FROM werknemer GROUP BY loon</a:t>
            </a:r>
            <a:r>
              <a:rPr lang="en-BE" sz="2600" b="1" dirty="0"/>
              <a:t>;</a:t>
            </a:r>
            <a:endParaRPr lang="nl-BE" sz="2600" dirty="0"/>
          </a:p>
          <a:p>
            <a:endParaRPr lang="en-US" sz="2600" dirty="0"/>
          </a:p>
        </p:txBody>
      </p:sp>
      <p:sp>
        <p:nvSpPr>
          <p:cNvPr id="3" name="Tijdelijke aanduiding voor dianummer 2">
            <a:extLst>
              <a:ext uri="{FF2B5EF4-FFF2-40B4-BE49-F238E27FC236}">
                <a16:creationId xmlns:a16="http://schemas.microsoft.com/office/drawing/2014/main" id="{7E621F6F-DB17-B543-BC71-96EC17396C68}"/>
              </a:ext>
            </a:extLst>
          </p:cNvPr>
          <p:cNvSpPr>
            <a:spLocks noGrp="1"/>
          </p:cNvSpPr>
          <p:nvPr>
            <p:ph type="sldNum" sz="quarter" idx="12"/>
          </p:nvPr>
        </p:nvSpPr>
        <p:spPr/>
        <p:txBody>
          <a:bodyPr/>
          <a:lstStyle/>
          <a:p>
            <a:fld id="{A1BBA8FC-6C4C-4301-A8F5-A7792EEE51B8}" type="slidenum">
              <a:rPr lang="fr-BE" smtClean="0"/>
              <a:t>9</a:t>
            </a:fld>
            <a:endParaRPr lang="fr-BE"/>
          </a:p>
        </p:txBody>
      </p:sp>
      <p:sp>
        <p:nvSpPr>
          <p:cNvPr id="4" name="Tijdelijke aanduiding voor voettekst 3">
            <a:extLst>
              <a:ext uri="{FF2B5EF4-FFF2-40B4-BE49-F238E27FC236}">
                <a16:creationId xmlns:a16="http://schemas.microsoft.com/office/drawing/2014/main" id="{7C1B2ADB-45FA-0411-4BD3-0A7661E154F7}"/>
              </a:ext>
            </a:extLst>
          </p:cNvPr>
          <p:cNvSpPr>
            <a:spLocks noGrp="1"/>
          </p:cNvSpPr>
          <p:nvPr>
            <p:ph type="ftr" sz="quarter" idx="11"/>
          </p:nvPr>
        </p:nvSpPr>
        <p:spPr/>
        <p:txBody>
          <a:bodyPr/>
          <a:lstStyle/>
          <a:p>
            <a:r>
              <a:rPr lang="en-US" dirty="0"/>
              <a:t>SQL - </a:t>
            </a:r>
            <a:r>
              <a:rPr lang="en-US" dirty="0" err="1"/>
              <a:t>Aggregatie</a:t>
            </a:r>
            <a:r>
              <a:rPr lang="en-US" dirty="0"/>
              <a:t>, grouping- </a:t>
            </a:r>
            <a:r>
              <a:rPr lang="en-US" dirty="0" err="1"/>
              <a:t>en</a:t>
            </a:r>
            <a:r>
              <a:rPr lang="en-US" dirty="0"/>
              <a:t> having-keywords</a:t>
            </a:r>
            <a:endParaRPr lang="fr-BE" dirty="0"/>
          </a:p>
        </p:txBody>
      </p:sp>
      <p:sp>
        <p:nvSpPr>
          <p:cNvPr id="5" name="Tekstvak 4">
            <a:extLst>
              <a:ext uri="{FF2B5EF4-FFF2-40B4-BE49-F238E27FC236}">
                <a16:creationId xmlns:a16="http://schemas.microsoft.com/office/drawing/2014/main" id="{2E164DE3-D4B9-3A45-51A3-754AEA5258D2}"/>
              </a:ext>
            </a:extLst>
          </p:cNvPr>
          <p:cNvSpPr txBox="1"/>
          <p:nvPr/>
        </p:nvSpPr>
        <p:spPr>
          <a:xfrm rot="20676411">
            <a:off x="2280440" y="4379468"/>
            <a:ext cx="1626727" cy="369332"/>
          </a:xfrm>
          <a:prstGeom prst="rect">
            <a:avLst/>
          </a:prstGeom>
          <a:noFill/>
        </p:spPr>
        <p:txBody>
          <a:bodyPr wrap="none" rtlCol="0">
            <a:spAutoFit/>
          </a:bodyPr>
          <a:lstStyle/>
          <a:p>
            <a:r>
              <a:rPr lang="nl-BE" dirty="0"/>
              <a:t>GROUP BY loon</a:t>
            </a:r>
            <a:endParaRPr lang="en-US" dirty="0"/>
          </a:p>
        </p:txBody>
      </p:sp>
      <p:sp>
        <p:nvSpPr>
          <p:cNvPr id="6" name="Tekstvak 5">
            <a:extLst>
              <a:ext uri="{FF2B5EF4-FFF2-40B4-BE49-F238E27FC236}">
                <a16:creationId xmlns:a16="http://schemas.microsoft.com/office/drawing/2014/main" id="{189B50B8-D065-20C5-AA75-2B6194D05AD1}"/>
              </a:ext>
            </a:extLst>
          </p:cNvPr>
          <p:cNvSpPr txBox="1"/>
          <p:nvPr/>
        </p:nvSpPr>
        <p:spPr>
          <a:xfrm>
            <a:off x="4111978" y="5368754"/>
            <a:ext cx="1656644" cy="646331"/>
          </a:xfrm>
          <a:prstGeom prst="rect">
            <a:avLst/>
          </a:prstGeom>
          <a:noFill/>
        </p:spPr>
        <p:txBody>
          <a:bodyPr wrap="square" rtlCol="0">
            <a:spAutoFit/>
          </a:bodyPr>
          <a:lstStyle/>
          <a:p>
            <a:r>
              <a:rPr lang="nl-BE" dirty="0"/>
              <a:t>COUNT</a:t>
            </a:r>
          </a:p>
          <a:p>
            <a:r>
              <a:rPr lang="nl-BE" dirty="0"/>
              <a:t>(</a:t>
            </a:r>
            <a:r>
              <a:rPr lang="nl-BE" dirty="0" err="1"/>
              <a:t>werknemersid</a:t>
            </a:r>
            <a:r>
              <a:rPr lang="nl-BE" dirty="0"/>
              <a:t>)</a:t>
            </a:r>
            <a:endParaRPr lang="en-US" dirty="0"/>
          </a:p>
        </p:txBody>
      </p:sp>
    </p:spTree>
    <p:extLst>
      <p:ext uri="{BB962C8B-B14F-4D97-AF65-F5344CB8AC3E}">
        <p14:creationId xmlns:p14="http://schemas.microsoft.com/office/powerpoint/2010/main" val="65025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1042</Words>
  <Application>Microsoft Office PowerPoint</Application>
  <PresentationFormat>Breedbeeld</PresentationFormat>
  <Paragraphs>182</Paragraphs>
  <Slides>12</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12</vt:i4>
      </vt:variant>
    </vt:vector>
  </HeadingPairs>
  <TitlesOfParts>
    <vt:vector size="17" baseType="lpstr">
      <vt:lpstr>Arial</vt:lpstr>
      <vt:lpstr>Berlin Sans FB</vt:lpstr>
      <vt:lpstr>Calibri</vt:lpstr>
      <vt:lpstr>Calibri Light</vt:lpstr>
      <vt:lpstr>Office Theme</vt:lpstr>
      <vt:lpstr>SQL reeks 4</vt:lpstr>
      <vt:lpstr>Voorbeeld databankschema</vt:lpstr>
      <vt:lpstr>Aggregatiefuncties</vt:lpstr>
      <vt:lpstr>Aggregatiefuncties: voorbeelden</vt:lpstr>
      <vt:lpstr>Aggregatiefuncties: opmerkingen</vt:lpstr>
      <vt:lpstr>DISTINCT: herinnering</vt:lpstr>
      <vt:lpstr>DISTINCT in aggregatiefuncties</vt:lpstr>
      <vt:lpstr>GROUP BY</vt:lpstr>
      <vt:lpstr>GROUP BY: voorbeeld</vt:lpstr>
      <vt:lpstr>Aggregatiefuncties: opmerking</vt:lpstr>
      <vt:lpstr>HAVING</vt:lpstr>
      <vt:lpstr>GROUP BY: opmerking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series 1</dc:title>
  <dc:creator>tboeckli</dc:creator>
  <cp:lastModifiedBy>Toon Boeckling</cp:lastModifiedBy>
  <cp:revision>740</cp:revision>
  <dcterms:created xsi:type="dcterms:W3CDTF">2021-02-12T08:46:18Z</dcterms:created>
  <dcterms:modified xsi:type="dcterms:W3CDTF">2023-11-20T16:32:16Z</dcterms:modified>
</cp:coreProperties>
</file>