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52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325" r:id="rId9"/>
    <p:sldId id="311" r:id="rId10"/>
    <p:sldId id="312" r:id="rId11"/>
    <p:sldId id="313" r:id="rId12"/>
    <p:sldId id="314" r:id="rId13"/>
    <p:sldId id="316" r:id="rId14"/>
    <p:sldId id="315" r:id="rId15"/>
    <p:sldId id="262" r:id="rId16"/>
    <p:sldId id="284" r:id="rId17"/>
    <p:sldId id="286" r:id="rId18"/>
    <p:sldId id="287" r:id="rId19"/>
    <p:sldId id="288" r:id="rId20"/>
    <p:sldId id="291" r:id="rId21"/>
    <p:sldId id="290" r:id="rId22"/>
    <p:sldId id="289" r:id="rId23"/>
    <p:sldId id="292" r:id="rId24"/>
    <p:sldId id="264" r:id="rId25"/>
    <p:sldId id="295" r:id="rId26"/>
    <p:sldId id="293" r:id="rId27"/>
    <p:sldId id="294" r:id="rId28"/>
    <p:sldId id="300" r:id="rId29"/>
    <p:sldId id="265" r:id="rId30"/>
    <p:sldId id="301" r:id="rId31"/>
    <p:sldId id="302" r:id="rId32"/>
    <p:sldId id="305" r:id="rId33"/>
    <p:sldId id="263" r:id="rId34"/>
    <p:sldId id="266" r:id="rId35"/>
    <p:sldId id="307" r:id="rId36"/>
    <p:sldId id="298" r:id="rId37"/>
    <p:sldId id="296" r:id="rId38"/>
    <p:sldId id="297" r:id="rId39"/>
    <p:sldId id="303" r:id="rId40"/>
    <p:sldId id="268" r:id="rId41"/>
    <p:sldId id="317" r:id="rId42"/>
    <p:sldId id="269" r:id="rId43"/>
    <p:sldId id="270" r:id="rId44"/>
    <p:sldId id="326" r:id="rId45"/>
    <p:sldId id="327" r:id="rId46"/>
    <p:sldId id="318" r:id="rId47"/>
    <p:sldId id="328" r:id="rId48"/>
    <p:sldId id="329" r:id="rId49"/>
    <p:sldId id="330" r:id="rId50"/>
    <p:sldId id="283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5FE43-30E0-4C72-AD5D-674961B77832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89DA-D1F9-4599-B5FD-B41196BC2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889DA-D1F9-4599-B5FD-B41196BC291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3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7F56-4AA9-4191-8091-E564370C1D5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8825-3CA2-4E80-BFB9-656653F5665A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1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7247-EE88-4C38-BE43-97A08269474F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59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256F-D455-48DB-BD09-F5AB279D4428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7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66DED-7922-49E8-8742-DB543AED7859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57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E44-55C7-4497-AE72-377041770C00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7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C83-935C-4493-8DE2-15EFD86CB901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3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5AFA-0B81-470C-8421-5B32DC35F5DD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9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E4FC-D75E-4898-92DA-EBA6F180B330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24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691D-20C7-46EC-853A-ABA02D37E216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1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295B-534F-445C-B083-56FB85BFA38D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9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4AAE-C3F4-43C0-9EA2-2C648254B1B0}" type="datetime1">
              <a:rPr lang="ru-RU" smtClean="0"/>
              <a:t>26.06.2019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7B8E-4DEA-4AB9-9F4B-CAF7EFD3C769}" type="datetime1">
              <a:rPr lang="ru-RU" smtClean="0"/>
              <a:t>26.06.2019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F314-74D0-4473-A8E1-07275F189F21}" type="datetime1">
              <a:rPr lang="ru-RU" smtClean="0"/>
              <a:t>26.06.2019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6DB-319C-49A5-955D-199BD819BA68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A7B0-6B44-44E6-A494-B84E6F3BA813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79A7-D215-46EC-A2F6-5473963B310A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F758B-934A-4B44-8F59-6F4FBE7C2D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077072"/>
            <a:ext cx="6480720" cy="1199704"/>
          </a:xfrm>
        </p:spPr>
        <p:txBody>
          <a:bodyPr/>
          <a:lstStyle/>
          <a:p>
            <a:r>
              <a:rPr lang="ru-RU" dirty="0" smtClean="0"/>
              <a:t>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Гибкость</a:t>
            </a:r>
          </a:p>
          <a:p>
            <a:r>
              <a:rPr lang="ru-RU" dirty="0" smtClean="0"/>
              <a:t>Компактность</a:t>
            </a:r>
          </a:p>
          <a:p>
            <a:r>
              <a:rPr lang="ru-RU" dirty="0" smtClean="0"/>
              <a:t>Переносимость</a:t>
            </a:r>
          </a:p>
          <a:p>
            <a:r>
              <a:rPr lang="ru-RU" dirty="0" smtClean="0"/>
              <a:t>Эффективность</a:t>
            </a:r>
          </a:p>
          <a:p>
            <a:r>
              <a:rPr lang="ru-RU" dirty="0" smtClean="0"/>
              <a:t>Мощность</a:t>
            </a:r>
          </a:p>
          <a:p>
            <a:r>
              <a:rPr lang="ru-RU" dirty="0" smtClean="0"/>
              <a:t>Универсальность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7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Трудность в освоении</a:t>
            </a:r>
          </a:p>
          <a:p>
            <a:r>
              <a:rPr lang="ru-RU" dirty="0" smtClean="0"/>
              <a:t>Отсутствие автоматического управления памятью</a:t>
            </a:r>
          </a:p>
          <a:p>
            <a:r>
              <a:rPr lang="ru-RU" dirty="0" smtClean="0"/>
              <a:t>Слабая типизация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2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</a:p>
          <a:p>
            <a:r>
              <a:rPr lang="ru-RU" dirty="0" smtClean="0"/>
              <a:t>Препроцессор</a:t>
            </a:r>
          </a:p>
          <a:p>
            <a:r>
              <a:rPr lang="ru-RU" dirty="0" smtClean="0"/>
              <a:t>Компилятор</a:t>
            </a:r>
          </a:p>
          <a:p>
            <a:r>
              <a:rPr lang="ru-RU" dirty="0" smtClean="0"/>
              <a:t>Компоновщик</a:t>
            </a:r>
          </a:p>
          <a:p>
            <a:r>
              <a:rPr lang="ru-RU" dirty="0" smtClean="0"/>
              <a:t>Отладчик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39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106" y="188640"/>
            <a:ext cx="6626697" cy="1320800"/>
          </a:xfrm>
        </p:spPr>
        <p:txBody>
          <a:bodyPr/>
          <a:lstStyle/>
          <a:p>
            <a:r>
              <a:rPr lang="ru-RU" dirty="0" smtClean="0"/>
              <a:t>Схема построения программы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13</a:t>
            </a:fld>
            <a:endParaRPr lang="ru-RU"/>
          </a:p>
        </p:txBody>
      </p:sp>
      <p:pic>
        <p:nvPicPr>
          <p:cNvPr id="6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612" y="1320543"/>
            <a:ext cx="4239686" cy="47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build-time </a:t>
            </a:r>
            <a:r>
              <a:rPr lang="ru-RU" dirty="0" smtClean="0"/>
              <a:t>и</a:t>
            </a:r>
            <a:r>
              <a:rPr lang="en-US" dirty="0" smtClean="0"/>
              <a:t> run-time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9"/>
            <a:ext cx="6347714" cy="244827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</a:t>
            </a:r>
            <a:r>
              <a:rPr lang="en-US" dirty="0" smtClean="0">
                <a:solidFill>
                  <a:srgbClr val="00B0F0"/>
                </a:solidFill>
              </a:rPr>
              <a:t>uild-time</a:t>
            </a:r>
            <a:r>
              <a:rPr lang="en-US" dirty="0" smtClean="0"/>
              <a:t> – </a:t>
            </a:r>
            <a:r>
              <a:rPr lang="ru-RU" b="1" dirty="0" smtClean="0">
                <a:solidFill>
                  <a:srgbClr val="00B0F0"/>
                </a:solidFill>
              </a:rPr>
              <a:t>до</a:t>
            </a:r>
            <a:r>
              <a:rPr lang="ru-RU" dirty="0" smtClean="0"/>
              <a:t> выполнения программы. Выполняются директивы препроцессора, компиляция программы, сборка исполняемого файла.</a:t>
            </a:r>
          </a:p>
          <a:p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 smtClean="0">
                <a:solidFill>
                  <a:srgbClr val="00B0F0"/>
                </a:solidFill>
              </a:rPr>
              <a:t>un-time</a:t>
            </a:r>
            <a:r>
              <a:rPr lang="ru-RU" dirty="0" smtClean="0"/>
              <a:t> -  </a:t>
            </a:r>
            <a:r>
              <a:rPr lang="ru-RU" b="1" dirty="0" smtClean="0">
                <a:solidFill>
                  <a:srgbClr val="00B0F0"/>
                </a:solidFill>
              </a:rPr>
              <a:t>во время </a:t>
            </a:r>
            <a:r>
              <a:rPr lang="ru-RU" dirty="0" smtClean="0"/>
              <a:t>выполнения программы. Выделяется и инициализируется память, выполняется код программы и т.д.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7504" y="1607708"/>
            <a:ext cx="704079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81094" y="2492896"/>
            <a:ext cx="7027209" cy="255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1094" y="1834784"/>
            <a:ext cx="7253836" cy="445683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2000" dirty="0">
              <a:solidFill>
                <a:srgbClr val="00B050"/>
              </a:solidFill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puts("Hello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!");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404888"/>
            <a:ext cx="6347713" cy="1320800"/>
          </a:xfrm>
        </p:spPr>
        <p:txBody>
          <a:bodyPr/>
          <a:lstStyle/>
          <a:p>
            <a:r>
              <a:rPr lang="ru-RU" dirty="0" smtClean="0"/>
              <a:t>Первая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995936" y="1650317"/>
            <a:ext cx="2961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Включение библиотеки ввода/вывода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621" y="2760685"/>
            <a:ext cx="3437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Основная функция программы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094" y="5445224"/>
            <a:ext cx="70272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Hello, world!</a:t>
            </a:r>
          </a:p>
          <a:p>
            <a:r>
              <a:rPr lang="en-US" dirty="0"/>
              <a:t>_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724414" y="5594991"/>
            <a:ext cx="3437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Результат работы программы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1" name="Нижний колонтитул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dirty="0" smtClean="0"/>
              <a:t> - </a:t>
            </a:r>
            <a:r>
              <a:rPr lang="ru-RU" dirty="0" smtClean="0"/>
              <a:t>главная функция программы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132506"/>
          </a:xfrm>
        </p:spPr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Любая программа</a:t>
            </a:r>
            <a:r>
              <a:rPr lang="ru-RU" dirty="0" smtClean="0"/>
              <a:t> на С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00B0F0"/>
                </a:solidFill>
              </a:rPr>
              <a:t>содержит функцию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ru-RU" dirty="0" smtClean="0"/>
              <a:t>Функция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 smtClean="0"/>
              <a:t> может быть </a:t>
            </a:r>
            <a:r>
              <a:rPr lang="ru-RU" dirty="0" smtClean="0">
                <a:solidFill>
                  <a:srgbClr val="00B0F0"/>
                </a:solidFill>
              </a:rPr>
              <a:t>в любом месте программы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Выполнение</a:t>
            </a:r>
            <a:r>
              <a:rPr lang="ru-RU" dirty="0" smtClean="0"/>
              <a:t> любой программы </a:t>
            </a:r>
            <a:r>
              <a:rPr lang="ru-RU" dirty="0" smtClean="0">
                <a:solidFill>
                  <a:srgbClr val="00B0F0"/>
                </a:solidFill>
              </a:rPr>
              <a:t>начинается с функции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ru-RU" dirty="0" smtClean="0"/>
              <a:t>Функция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dirty="0" smtClean="0"/>
              <a:t> должна быть только </a:t>
            </a:r>
            <a:r>
              <a:rPr lang="ru-RU" dirty="0" smtClean="0">
                <a:solidFill>
                  <a:srgbClr val="00B0F0"/>
                </a:solidFill>
              </a:rPr>
              <a:t>одна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объявления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572" y="2327216"/>
            <a:ext cx="6347714" cy="994544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 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3711720"/>
            <a:ext cx="19442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Тип возвращаемого значения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1561068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Имя функции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390758" y="3711720"/>
            <a:ext cx="1944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функции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2"/>
          </p:cNvCxnSpPr>
          <p:nvPr/>
        </p:nvCxnSpPr>
        <p:spPr>
          <a:xfrm flipH="1">
            <a:off x="1907704" y="1930400"/>
            <a:ext cx="756084" cy="3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0"/>
          </p:cNvCxnSpPr>
          <p:nvPr/>
        </p:nvCxnSpPr>
        <p:spPr>
          <a:xfrm flipV="1">
            <a:off x="1295636" y="3153106"/>
            <a:ext cx="36004" cy="55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0"/>
          </p:cNvCxnSpPr>
          <p:nvPr/>
        </p:nvCxnSpPr>
        <p:spPr>
          <a:xfrm flipH="1" flipV="1">
            <a:off x="4139952" y="3153106"/>
            <a:ext cx="222914" cy="55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Левая фигурная скобка 30"/>
          <p:cNvSpPr/>
          <p:nvPr/>
        </p:nvSpPr>
        <p:spPr>
          <a:xfrm rot="-5400000">
            <a:off x="1219803" y="2849375"/>
            <a:ext cx="112569" cy="494893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Левая фигурная скобка 31"/>
          <p:cNvSpPr/>
          <p:nvPr/>
        </p:nvSpPr>
        <p:spPr>
          <a:xfrm rot="-5400000">
            <a:off x="3847122" y="1420113"/>
            <a:ext cx="112568" cy="3353417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Левая фигурная скобка 32"/>
          <p:cNvSpPr/>
          <p:nvPr/>
        </p:nvSpPr>
        <p:spPr>
          <a:xfrm rot="5400000">
            <a:off x="1788977" y="2072718"/>
            <a:ext cx="135696" cy="58838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1545325" y="2037062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196981" y="2037062"/>
            <a:ext cx="0" cy="13681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Нижний колонтитул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Тело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744" y="1700808"/>
            <a:ext cx="6347714" cy="3880773"/>
          </a:xfrm>
        </p:spPr>
        <p:txBody>
          <a:bodyPr/>
          <a:lstStyle/>
          <a:p>
            <a:r>
              <a:rPr lang="ru-RU" dirty="0" smtClean="0"/>
              <a:t>Заключается в фигурные скобки</a:t>
            </a:r>
          </a:p>
          <a:p>
            <a:r>
              <a:rPr lang="ru-RU" dirty="0" smtClean="0"/>
              <a:t>Содержит инструкции для выполнения - операторы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3075" y="3372874"/>
            <a:ext cx="68407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puts("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Hello, world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!"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 0;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411760" y="5032845"/>
            <a:ext cx="2015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Выводит строчку «</a:t>
            </a:r>
            <a:r>
              <a:rPr lang="en-US" dirty="0" smtClean="0"/>
              <a:t>Hello, world!</a:t>
            </a:r>
            <a:r>
              <a:rPr lang="ru-RU" dirty="0" smtClean="0"/>
              <a:t>»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</p:cNvCxnSpPr>
          <p:nvPr/>
        </p:nvCxnSpPr>
        <p:spPr>
          <a:xfrm flipH="1" flipV="1">
            <a:off x="2987356" y="3957517"/>
            <a:ext cx="432282" cy="1075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1259632" y="3645024"/>
            <a:ext cx="7200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25413" y="2543900"/>
            <a:ext cx="28803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Код для вывода информации в консоль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6" idx="2"/>
            <a:endCxn id="14" idx="0"/>
          </p:cNvCxnSpPr>
          <p:nvPr/>
        </p:nvCxnSpPr>
        <p:spPr>
          <a:xfrm flipH="1">
            <a:off x="1619672" y="3190231"/>
            <a:ext cx="845901" cy="45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оформления кода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1"/>
          <p:cNvSpPr>
            <a:spLocks noGrp="1"/>
          </p:cNvSpPr>
          <p:nvPr>
            <p:ph idx="1"/>
          </p:nvPr>
        </p:nvSpPr>
        <p:spPr>
          <a:xfrm>
            <a:off x="395536" y="2060848"/>
            <a:ext cx="7058745" cy="3428650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обязательны комментарии</a:t>
            </a:r>
          </a:p>
          <a:p>
            <a:pPr marL="109728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2000" dirty="0">
              <a:solidFill>
                <a:srgbClr val="00B050"/>
              </a:solidFill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puts("Hello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world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!");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0;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48444" y="2548679"/>
            <a:ext cx="36724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Одна строка – одна инструкция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8444" y="3775173"/>
            <a:ext cx="405400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Фигурные скобки –отдельная строка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592" y="5120166"/>
            <a:ext cx="180216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Отступы слева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8" y="404664"/>
            <a:ext cx="6626697" cy="1320800"/>
          </a:xfrm>
        </p:spPr>
        <p:txBody>
          <a:bodyPr/>
          <a:lstStyle/>
          <a:p>
            <a:r>
              <a:rPr lang="ru-RU" dirty="0" smtClean="0"/>
              <a:t>Искусство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55657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Законы Лопатина о программировании</a:t>
            </a:r>
          </a:p>
          <a:p>
            <a:pPr lvl="1"/>
            <a:r>
              <a:rPr lang="ru-RU" dirty="0"/>
              <a:t>Если ты наконец-то выучил язык программирования, то он никому уже не нужен.</a:t>
            </a:r>
          </a:p>
          <a:p>
            <a:pPr lvl="1"/>
            <a:r>
              <a:rPr lang="ru-RU" dirty="0"/>
              <a:t>Если ты думаешь, что знаешь язык программирования, то ошибаешься - твои знания безнадежно устарели.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язык программирования необычайно полезен и популярен в этой стране, то за ее пределами он никому не </a:t>
            </a:r>
            <a:r>
              <a:rPr lang="ru-RU" dirty="0" smtClean="0"/>
              <a:t>нужен.</a:t>
            </a:r>
          </a:p>
          <a:p>
            <a:r>
              <a:rPr lang="ru-RU" dirty="0">
                <a:solidFill>
                  <a:srgbClr val="00B0F0"/>
                </a:solidFill>
              </a:rPr>
              <a:t>Второй закон </a:t>
            </a:r>
            <a:r>
              <a:rPr lang="ru-RU" dirty="0" err="1">
                <a:solidFill>
                  <a:srgbClr val="00B0F0"/>
                </a:solidFill>
              </a:rPr>
              <a:t>Вейнберга</a:t>
            </a:r>
            <a:endParaRPr lang="ru-RU" dirty="0">
              <a:solidFill>
                <a:srgbClr val="00B0F0"/>
              </a:solidFill>
            </a:endParaRPr>
          </a:p>
          <a:p>
            <a:pPr lvl="1"/>
            <a:r>
              <a:rPr lang="ru-RU" dirty="0"/>
              <a:t>Если бы строители строили здания так же, как программисты пишут программы, первый залетевший дятел разрушил бы цивилизацию.</a:t>
            </a:r>
          </a:p>
          <a:p>
            <a:pPr lvl="1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оформления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238864"/>
            <a:ext cx="6626697" cy="35283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AsciiFile* file;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nPoints;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     x, y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(potential       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oilDensity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/ constant1 +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(depth           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waterDensity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constant2 +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zCoordinateValue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gasDensity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/ constant3;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(min,     x, y, z);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(average, x, y, z);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283968" y="2170987"/>
            <a:ext cx="2825343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Выравнивание улучшает читабельность кода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9599" y="2231818"/>
            <a:ext cx="2378225" cy="1053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09599" y="3472954"/>
            <a:ext cx="6499712" cy="1053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09599" y="4800227"/>
            <a:ext cx="6499712" cy="93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комментариев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Однострочные </a:t>
            </a:r>
            <a:r>
              <a:rPr lang="ru-RU" dirty="0" smtClean="0">
                <a:solidFill>
                  <a:srgbClr val="00B050"/>
                </a:solidFill>
              </a:rPr>
              <a:t>//комментарий</a:t>
            </a:r>
          </a:p>
          <a:p>
            <a:r>
              <a:rPr lang="ru-RU" dirty="0" smtClean="0"/>
              <a:t>Многострочные </a:t>
            </a:r>
            <a:r>
              <a:rPr lang="ru-RU" dirty="0" smtClean="0">
                <a:solidFill>
                  <a:srgbClr val="00B050"/>
                </a:solidFill>
              </a:rPr>
              <a:t>/*комментарий на 1 строке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				</a:t>
            </a:r>
            <a:r>
              <a:rPr lang="ru-RU" sz="1800" dirty="0">
                <a:solidFill>
                  <a:srgbClr val="00B050"/>
                </a:solidFill>
              </a:rPr>
              <a:t>комментарий на 2 строке</a:t>
            </a:r>
            <a:r>
              <a:rPr lang="ru-RU" sz="1800" dirty="0" smtClean="0">
                <a:solidFill>
                  <a:srgbClr val="00B050"/>
                </a:solidFill>
              </a:rPr>
              <a:t>*/</a:t>
            </a:r>
          </a:p>
          <a:p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Однострочные комментарии предпочтительнее</a:t>
            </a:r>
            <a:endParaRPr lang="ru-RU" sz="1800" dirty="0">
              <a:solidFill>
                <a:srgbClr val="00B0F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комментариев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12776"/>
            <a:ext cx="6698705" cy="446449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Заглавный комментарий</a:t>
            </a:r>
            <a:r>
              <a:rPr lang="ru-RU" dirty="0"/>
              <a:t>. Размещайте заглавный комментарий, который описывает назначение файла, вверху каждого файла. </a:t>
            </a:r>
            <a:endParaRPr lang="ru-RU" dirty="0" smtClean="0"/>
          </a:p>
          <a:p>
            <a:r>
              <a:rPr lang="ru-RU" dirty="0">
                <a:solidFill>
                  <a:srgbClr val="00B0F0"/>
                </a:solidFill>
              </a:rPr>
              <a:t>Заголовок </a:t>
            </a:r>
            <a:r>
              <a:rPr lang="ru-RU" dirty="0" smtClean="0">
                <a:solidFill>
                  <a:srgbClr val="00B0F0"/>
                </a:solidFill>
              </a:rPr>
              <a:t>функции. </a:t>
            </a:r>
            <a:r>
              <a:rPr lang="ru-RU" dirty="0"/>
              <a:t>Разместите заголовочный комментарий на </a:t>
            </a:r>
            <a:r>
              <a:rPr lang="ru-RU" dirty="0" smtClean="0"/>
              <a:t>каждой </a:t>
            </a:r>
            <a:r>
              <a:rPr lang="ru-RU" dirty="0"/>
              <a:t>функции вашего файла. Заголовок должен описывать поведение и / или цель функции</a:t>
            </a:r>
            <a:r>
              <a:rPr lang="ru-RU" dirty="0" smtClean="0"/>
              <a:t>. </a:t>
            </a:r>
          </a:p>
          <a:p>
            <a:r>
              <a:rPr lang="ru-RU" dirty="0">
                <a:solidFill>
                  <a:srgbClr val="00B0F0"/>
                </a:solidFill>
              </a:rPr>
              <a:t>Параметры / возврат. </a:t>
            </a:r>
            <a:r>
              <a:rPr lang="ru-RU" dirty="0"/>
              <a:t>Если ваша </a:t>
            </a:r>
            <a:r>
              <a:rPr lang="ru-RU" dirty="0" smtClean="0"/>
              <a:t>функция </a:t>
            </a:r>
            <a:r>
              <a:rPr lang="ru-RU" dirty="0"/>
              <a:t>принимает параметры, то кратко опишите их цель и смысл. Если ваша функция возвращает значение — кратко опишите, что она возвращает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>
                <a:solidFill>
                  <a:srgbClr val="00B0F0"/>
                </a:solidFill>
              </a:rPr>
              <a:t>Комментарии </a:t>
            </a:r>
            <a:r>
              <a:rPr lang="ru-RU" dirty="0">
                <a:solidFill>
                  <a:srgbClr val="00B0F0"/>
                </a:solidFill>
              </a:rPr>
              <a:t>на одной строке.</a:t>
            </a:r>
            <a:r>
              <a:rPr lang="ru-RU" dirty="0"/>
              <a:t> Если внутри функции имеется секция кода, которая длинна, сложна или непонятна, то кратко опишите её назначение.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Язык Си. Тема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3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420538"/>
          </a:xfrm>
        </p:spPr>
        <p:txBody>
          <a:bodyPr/>
          <a:lstStyle/>
          <a:p>
            <a:r>
              <a:rPr lang="ru-RU" dirty="0">
                <a:solidFill>
                  <a:srgbClr val="00B0F0"/>
                </a:solidFill>
              </a:rPr>
              <a:t>Сложный код, написанный с использованием хитрых ходов, следует не комментировать, а </a:t>
            </a:r>
            <a:r>
              <a:rPr lang="ru-RU" dirty="0" smtClean="0">
                <a:solidFill>
                  <a:srgbClr val="00B0F0"/>
                </a:solidFill>
              </a:rPr>
              <a:t>переписывать!</a:t>
            </a:r>
          </a:p>
          <a:p>
            <a:r>
              <a:rPr lang="ru-RU" dirty="0" smtClean="0"/>
              <a:t>Следует </a:t>
            </a:r>
            <a:r>
              <a:rPr lang="ru-RU" dirty="0"/>
              <a:t>делать как можно меньше комментариев, </a:t>
            </a:r>
            <a:r>
              <a:rPr lang="ru-RU" dirty="0">
                <a:solidFill>
                  <a:srgbClr val="00B0F0"/>
                </a:solidFill>
              </a:rPr>
              <a:t>делая код </a:t>
            </a:r>
            <a:r>
              <a:rPr lang="ru-RU" dirty="0" err="1">
                <a:solidFill>
                  <a:srgbClr val="00B0F0"/>
                </a:solidFill>
              </a:rPr>
              <a:t>самодокументируемым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путём выбора правильных имён и создания ясной логической структуры.</a:t>
            </a:r>
            <a:br>
              <a:rPr lang="ru-RU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1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8" y="1340768"/>
            <a:ext cx="6770713" cy="4700595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sz="2400" b="1" dirty="0"/>
              <a:t>Переменная</a:t>
            </a:r>
            <a:r>
              <a:rPr lang="ru-RU" sz="2400" dirty="0"/>
              <a:t> – это объект данных, который явным образом определен и именован в программе. </a:t>
            </a:r>
            <a:endParaRPr lang="ru-RU" sz="2400" dirty="0" smtClean="0"/>
          </a:p>
          <a:p>
            <a:pPr marL="109728" indent="0">
              <a:buNone/>
            </a:pPr>
            <a:r>
              <a:rPr lang="ru-RU" sz="2400" dirty="0" smtClean="0"/>
              <a:t>Переменные </a:t>
            </a:r>
            <a:r>
              <a:rPr lang="ru-RU" sz="2400" dirty="0"/>
              <a:t>характеризуются с помощью следующих атрибутов: </a:t>
            </a:r>
          </a:p>
          <a:p>
            <a:pPr marL="109728" indent="0">
              <a:buNone/>
            </a:pPr>
            <a:endParaRPr lang="ru-RU" sz="1200" dirty="0" smtClean="0"/>
          </a:p>
          <a:p>
            <a:r>
              <a:rPr lang="ru-RU" sz="2400" dirty="0" smtClean="0"/>
              <a:t>имя; </a:t>
            </a:r>
            <a:endParaRPr lang="en-US" sz="2400" dirty="0" smtClean="0"/>
          </a:p>
          <a:p>
            <a:r>
              <a:rPr lang="ru-RU" sz="2400" dirty="0" smtClean="0"/>
              <a:t>тип;</a:t>
            </a:r>
            <a:endParaRPr lang="ru-RU" sz="2400" dirty="0"/>
          </a:p>
          <a:p>
            <a:r>
              <a:rPr lang="ru-RU" sz="2400" dirty="0"/>
              <a:t>значение;</a:t>
            </a:r>
            <a:endParaRPr lang="ru-RU" sz="2400" dirty="0" smtClean="0"/>
          </a:p>
          <a:p>
            <a:r>
              <a:rPr lang="ru-RU" sz="2400" dirty="0" smtClean="0"/>
              <a:t>адрес;</a:t>
            </a:r>
          </a:p>
          <a:p>
            <a:r>
              <a:rPr lang="ru-RU" sz="2400" dirty="0" smtClean="0"/>
              <a:t>время жизни;</a:t>
            </a:r>
          </a:p>
          <a:p>
            <a:r>
              <a:rPr lang="ru-RU" sz="2400" dirty="0" smtClean="0"/>
              <a:t>область видимости.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404664"/>
            <a:ext cx="6347713" cy="1320800"/>
          </a:xfrm>
        </p:spPr>
        <p:txBody>
          <a:bodyPr/>
          <a:lstStyle/>
          <a:p>
            <a:r>
              <a:rPr lang="ru-RU" dirty="0" smtClean="0"/>
              <a:t>Имя переменной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0768"/>
            <a:ext cx="6914729" cy="47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Это </a:t>
            </a:r>
            <a:r>
              <a:rPr lang="ru-RU" dirty="0">
                <a:solidFill>
                  <a:srgbClr val="00B0F0"/>
                </a:solidFill>
              </a:rPr>
              <a:t>идентификатор</a:t>
            </a:r>
            <a:r>
              <a:rPr lang="ru-RU" dirty="0"/>
              <a:t>, позволяющий обращаться к значению переменной.</a:t>
            </a:r>
          </a:p>
          <a:p>
            <a:r>
              <a:rPr lang="ru-RU" dirty="0" smtClean="0"/>
              <a:t>Идентификатор </a:t>
            </a:r>
            <a:r>
              <a:rPr lang="ru-RU" dirty="0"/>
              <a:t>— это </a:t>
            </a:r>
            <a:r>
              <a:rPr lang="ru-RU" dirty="0">
                <a:solidFill>
                  <a:srgbClr val="00B0F0"/>
                </a:solidFill>
              </a:rPr>
              <a:t>последовательность символов</a:t>
            </a:r>
            <a:r>
              <a:rPr lang="ru-RU" dirty="0"/>
              <a:t>, используемая для обозначения одного из следующих элементов:</a:t>
            </a:r>
          </a:p>
          <a:p>
            <a:pPr lvl="1"/>
            <a:r>
              <a:rPr lang="ru-RU" dirty="0"/>
              <a:t>Имени объекта или переменной</a:t>
            </a:r>
          </a:p>
          <a:p>
            <a:pPr lvl="1"/>
            <a:r>
              <a:rPr lang="ru-RU" dirty="0" smtClean="0"/>
              <a:t>Имени </a:t>
            </a:r>
            <a:r>
              <a:rPr lang="ru-RU" dirty="0"/>
              <a:t>структуры или объединения</a:t>
            </a:r>
          </a:p>
          <a:p>
            <a:pPr lvl="1"/>
            <a:r>
              <a:rPr lang="ru-RU" dirty="0"/>
              <a:t>Имени перечисленного типа</a:t>
            </a:r>
          </a:p>
          <a:p>
            <a:pPr lvl="1"/>
            <a:r>
              <a:rPr lang="ru-RU" dirty="0" smtClean="0"/>
              <a:t>Члена </a:t>
            </a:r>
            <a:r>
              <a:rPr lang="ru-RU" dirty="0"/>
              <a:t>структуры, объединения или перечисления</a:t>
            </a:r>
          </a:p>
          <a:p>
            <a:pPr lvl="1"/>
            <a:r>
              <a:rPr lang="ru-RU" dirty="0" smtClean="0"/>
              <a:t>Функции</a:t>
            </a:r>
            <a:endParaRPr lang="ru-RU" dirty="0"/>
          </a:p>
          <a:p>
            <a:pPr lvl="1"/>
            <a:r>
              <a:rPr lang="ru-RU" dirty="0"/>
              <a:t>Имени определения типа (</a:t>
            </a:r>
            <a:r>
              <a:rPr lang="ru-RU" dirty="0" err="1"/>
              <a:t>typedef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Имени метки</a:t>
            </a:r>
          </a:p>
          <a:p>
            <a:pPr lvl="1"/>
            <a:r>
              <a:rPr lang="ru-RU" dirty="0"/>
              <a:t>Имени макроса</a:t>
            </a:r>
          </a:p>
          <a:p>
            <a:pPr lvl="1"/>
            <a:r>
              <a:rPr lang="ru-RU" dirty="0"/>
              <a:t>Параметра макроса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именования идентификаторов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32857"/>
            <a:ext cx="6347714" cy="2880320"/>
          </a:xfrm>
        </p:spPr>
        <p:txBody>
          <a:bodyPr/>
          <a:lstStyle/>
          <a:p>
            <a:r>
              <a:rPr lang="ru-RU" dirty="0" smtClean="0"/>
              <a:t>Идентификатор содержит только латинские буквы, арабские цифры и знак подчеркивания</a:t>
            </a:r>
          </a:p>
          <a:p>
            <a:r>
              <a:rPr lang="ru-RU" dirty="0" smtClean="0"/>
              <a:t>Идентификатор не может начинаться с цифры</a:t>
            </a:r>
          </a:p>
          <a:p>
            <a:r>
              <a:rPr lang="ru-RU" dirty="0" smtClean="0"/>
              <a:t>Регистр букв имеет значение</a:t>
            </a:r>
          </a:p>
          <a:p>
            <a:r>
              <a:rPr lang="ru-RU" dirty="0" smtClean="0"/>
              <a:t>Имя идентификатора должно быть уникальным в его области видимости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244475"/>
            <a:ext cx="6347713" cy="1320800"/>
          </a:xfrm>
        </p:spPr>
        <p:txBody>
          <a:bodyPr/>
          <a:lstStyle/>
          <a:p>
            <a:r>
              <a:rPr lang="ru-RU" dirty="0" smtClean="0"/>
              <a:t>Соглашения по именованию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4464496"/>
          </a:xfrm>
        </p:spPr>
        <p:txBody>
          <a:bodyPr>
            <a:normAutofit/>
          </a:bodyPr>
          <a:lstStyle/>
          <a:p>
            <a:r>
              <a:rPr lang="ru-RU" dirty="0" smtClean="0"/>
              <a:t>Имена переменных записываются в </a:t>
            </a:r>
            <a:r>
              <a:rPr lang="ru-RU" dirty="0"/>
              <a:t>смешанном регистре, начиная с </a:t>
            </a:r>
            <a:r>
              <a:rPr lang="ru-RU" dirty="0" smtClean="0"/>
              <a:t>нижнего (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camelStyle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Имена следует записывать по-английски</a:t>
            </a:r>
          </a:p>
          <a:p>
            <a:r>
              <a:rPr lang="ru-RU" dirty="0"/>
              <a:t>Переменные, имеющие большую область видимости, следует называть длинными именами, имеющие небольшую область видимости — </a:t>
            </a:r>
            <a:r>
              <a:rPr lang="ru-RU" dirty="0" smtClean="0"/>
              <a:t>короткими</a:t>
            </a:r>
          </a:p>
          <a:p>
            <a:r>
              <a:rPr lang="ru-RU" dirty="0"/>
              <a:t>Префикс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следует использовать для представления числа </a:t>
            </a:r>
            <a:r>
              <a:rPr lang="ru-RU" dirty="0" smtClean="0"/>
              <a:t>объектов</a:t>
            </a:r>
          </a:p>
          <a:p>
            <a:r>
              <a:rPr lang="ru-RU" dirty="0"/>
              <a:t>Суффикс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ru-RU" dirty="0"/>
              <a:t> следует использовать для обозначения номера </a:t>
            </a:r>
            <a:r>
              <a:rPr lang="ru-RU" dirty="0" smtClean="0"/>
              <a:t>сущности</a:t>
            </a:r>
          </a:p>
          <a:p>
            <a:r>
              <a:rPr lang="ru-RU" dirty="0"/>
              <a:t>Префикс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dirty="0"/>
              <a:t> следует использовать только для </a:t>
            </a:r>
            <a:r>
              <a:rPr lang="ru-RU" dirty="0" smtClean="0"/>
              <a:t>логических </a:t>
            </a:r>
            <a:r>
              <a:rPr lang="ru-RU" dirty="0"/>
              <a:t>переменных и </a:t>
            </a:r>
            <a:r>
              <a:rPr lang="ru-RU" dirty="0" smtClean="0"/>
              <a:t>методов</a:t>
            </a:r>
            <a:r>
              <a:rPr lang="en-US" dirty="0" smtClean="0"/>
              <a:t> (</a:t>
            </a:r>
            <a:r>
              <a:rPr lang="ru-RU" dirty="0" smtClean="0"/>
              <a:t>допускается замена на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62880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Тип </a:t>
            </a:r>
            <a:r>
              <a:rPr lang="ru-RU" dirty="0"/>
              <a:t>данных определяет:</a:t>
            </a:r>
          </a:p>
          <a:p>
            <a:pPr lvl="1"/>
            <a:r>
              <a:rPr lang="ru-RU" dirty="0" smtClean="0"/>
              <a:t>внутреннее </a:t>
            </a:r>
            <a:r>
              <a:rPr lang="ru-RU" dirty="0"/>
              <a:t>представление данных в памяти компьютера;</a:t>
            </a:r>
          </a:p>
          <a:p>
            <a:pPr lvl="1"/>
            <a:r>
              <a:rPr lang="ru-RU" dirty="0"/>
              <a:t>объем памяти, выделяемый под данные;</a:t>
            </a:r>
          </a:p>
          <a:p>
            <a:pPr lvl="1"/>
            <a:r>
              <a:rPr lang="ru-RU" dirty="0"/>
              <a:t>множество (диапазон) значений, которые могут принимать величины этого типа;</a:t>
            </a:r>
          </a:p>
          <a:p>
            <a:pPr lvl="1"/>
            <a:r>
              <a:rPr lang="ru-RU" dirty="0"/>
              <a:t>операции и функции, которые можно применять к данным этого типа.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33914" y="188640"/>
            <a:ext cx="6347713" cy="1320800"/>
          </a:xfrm>
        </p:spPr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887297"/>
              </p:ext>
            </p:extLst>
          </p:nvPr>
        </p:nvGraphicFramePr>
        <p:xfrm>
          <a:off x="675728" y="1024679"/>
          <a:ext cx="7632848" cy="4639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63">
                <a:tc>
                  <a:txBody>
                    <a:bodyPr/>
                    <a:lstStyle/>
                    <a:p>
                      <a:pPr indent="46799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Тип данных</a:t>
                      </a:r>
                      <a:endParaRPr lang="ru-RU" sz="1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Байт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Диапазон</a:t>
                      </a:r>
                      <a:endParaRPr lang="ru-RU" sz="1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double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ru-RU" sz="13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3.4e-4932..3.4e+4932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</a:rPr>
                        <a:t>8 </a:t>
                      </a:r>
                      <a:endParaRPr lang="ru-RU" sz="1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1.7e-308..1.7e+308</a:t>
                      </a:r>
                      <a:endParaRPr lang="ru-RU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</a:rPr>
                        <a:t>4 </a:t>
                      </a:r>
                      <a:endParaRPr lang="ru-RU" sz="1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3.4e-38..3.4e+38</a:t>
                      </a:r>
                      <a:endParaRPr lang="ru-RU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long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dirty="0">
                          <a:effectLst/>
                        </a:rPr>
                        <a:t>8 </a:t>
                      </a:r>
                      <a:endParaRPr lang="ru-RU" sz="13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0..18 446 744 073 709 551 615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</a:rPr>
                        <a:t>8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-9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223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372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036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854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775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808 .. 9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223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372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036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854</a:t>
                      </a:r>
                      <a:r>
                        <a:rPr lang="en-US" sz="1100" b="1" dirty="0">
                          <a:effectLst/>
                        </a:rPr>
                        <a:t> </a:t>
                      </a:r>
                      <a:r>
                        <a:rPr lang="ru-RU" sz="1100" b="1" dirty="0">
                          <a:effectLst/>
                        </a:rPr>
                        <a:t>775 807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long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</a:rPr>
                        <a:t>4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0..4 294 967 295</a:t>
                      </a:r>
                      <a:endParaRPr lang="ru-RU" sz="11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</a:rPr>
                        <a:t>4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-2 147 483 648 .. 2 147 483 647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82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ru-RU" sz="13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ru-RU" sz="13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short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</a:rPr>
                        <a:t>2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0..65535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 </a:t>
                      </a:r>
                      <a:r>
                        <a:rPr lang="en-US" sz="1400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>
                          <a:effectLst/>
                        </a:rPr>
                        <a:t>2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-32 768 .. 32 767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char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1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0..255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163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ru-RU" sz="1400" b="1" dirty="0">
                        <a:effectLst/>
                        <a:latin typeface="Courier New" panose="02070309020205020404" pitchFamily="49" charset="0"/>
                        <a:ea typeface="Times New Roman"/>
                        <a:cs typeface="Courier New" panose="02070309020205020404" pitchFamily="49" charset="0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>
                          <a:effectLst/>
                        </a:rPr>
                        <a:t>1 </a:t>
                      </a:r>
                      <a:endParaRPr lang="ru-RU" sz="13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100" b="1" dirty="0">
                          <a:effectLst/>
                        </a:rPr>
                        <a:t>-128 .. 127</a:t>
                      </a:r>
                      <a:endParaRPr lang="ru-RU" sz="11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1494" marR="6149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29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9792" y="1412776"/>
            <a:ext cx="738664" cy="10081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/>
              <a:t>Вещественные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38291" y="2456466"/>
            <a:ext cx="461665" cy="3076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 smtClean="0"/>
              <a:t>Целочисленные</a:t>
            </a:r>
            <a:endParaRPr lang="ru-RU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838456" y="1377198"/>
            <a:ext cx="90592" cy="10081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838456" y="2456465"/>
            <a:ext cx="90592" cy="30765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Николауса Вирта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259" y="1700808"/>
            <a:ext cx="6347714" cy="3880773"/>
          </a:xfrm>
        </p:spPr>
        <p:txBody>
          <a:bodyPr/>
          <a:lstStyle/>
          <a:p>
            <a:pPr marL="109728" indent="0" algn="ctr">
              <a:buNone/>
            </a:pPr>
            <a:endParaRPr lang="ru-RU" b="1" dirty="0"/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b="1" dirty="0" smtClean="0">
                <a:solidFill>
                  <a:srgbClr val="00B0F0"/>
                </a:solidFill>
              </a:rPr>
              <a:t>алгоритмы</a:t>
            </a:r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b="1" dirty="0" smtClean="0">
                <a:solidFill>
                  <a:srgbClr val="00B050"/>
                </a:solidFill>
              </a:rPr>
              <a:t>+</a:t>
            </a:r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b="1" dirty="0" smtClean="0">
                <a:solidFill>
                  <a:srgbClr val="00B0F0"/>
                </a:solidFill>
              </a:rPr>
              <a:t>структуры </a:t>
            </a:r>
            <a:r>
              <a:rPr lang="ru-RU" b="1" dirty="0">
                <a:solidFill>
                  <a:srgbClr val="00B0F0"/>
                </a:solidFill>
              </a:rPr>
              <a:t>данных </a:t>
            </a:r>
            <a:endParaRPr lang="ru-RU" b="1" dirty="0" smtClean="0">
              <a:solidFill>
                <a:srgbClr val="00B0F0"/>
              </a:solidFill>
            </a:endParaRPr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b="1" dirty="0" smtClean="0">
                <a:solidFill>
                  <a:srgbClr val="00B050"/>
                </a:solidFill>
              </a:rPr>
              <a:t>=</a:t>
            </a:r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b="1" dirty="0" smtClean="0"/>
              <a:t> </a:t>
            </a:r>
            <a:r>
              <a:rPr lang="ru-RU" b="1" dirty="0">
                <a:solidFill>
                  <a:srgbClr val="FF0000"/>
                </a:solidFill>
              </a:rPr>
              <a:t>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0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Целочисленные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7058746" cy="4176464"/>
          </a:xfrm>
        </p:spPr>
        <p:txBody>
          <a:bodyPr>
            <a:noAutofit/>
          </a:bodyPr>
          <a:lstStyle/>
          <a:p>
            <a:r>
              <a:rPr lang="ru-RU" sz="1400" dirty="0" smtClean="0"/>
              <a:t>Описание </a:t>
            </a:r>
            <a:r>
              <a:rPr lang="ru-RU" sz="1400" dirty="0"/>
              <a:t>переменной, имеющей тип </a:t>
            </a:r>
            <a:r>
              <a:rPr lang="ru-RU" sz="1400" dirty="0" err="1"/>
              <a:t>int</a:t>
            </a:r>
            <a:r>
              <a:rPr lang="ru-RU" sz="1400" dirty="0"/>
              <a:t>, сообщает компилятору, что он должен связать с идентификатором (именем) переменной количество памяти, достаточное для хранения целого числа во время выполнения программы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Границы диапазона целых чисел, которые можно хранить в переменных типа </a:t>
            </a:r>
            <a:r>
              <a:rPr lang="ru-RU" sz="1400" dirty="0" err="1"/>
              <a:t>int</a:t>
            </a:r>
            <a:r>
              <a:rPr lang="ru-RU" sz="1400" dirty="0"/>
              <a:t>, зависят от конкретного компьютера, компилятора и операционной системы (от реализации). </a:t>
            </a:r>
          </a:p>
          <a:p>
            <a:r>
              <a:rPr lang="ru-RU" sz="1400" dirty="0"/>
              <a:t>Для внутреннего представления знаковых целых чисел характерно </a:t>
            </a:r>
            <a:r>
              <a:rPr lang="ru-RU" sz="1400" dirty="0">
                <a:solidFill>
                  <a:srgbClr val="00B0F0"/>
                </a:solidFill>
              </a:rPr>
              <a:t>определение знака по старшему биту </a:t>
            </a:r>
            <a:r>
              <a:rPr lang="ru-RU" sz="1400" dirty="0"/>
              <a:t>(0 – для положительных, 1 – для отрицательных). Поэтому число 0 во внутреннем представлении относится к положительным значениям. Следовательно, наблюдается асимметрия границ целых промежутков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ru-RU" sz="1400" dirty="0"/>
              <a:t>В </a:t>
            </a:r>
            <a:r>
              <a:rPr lang="ru-RU" sz="1400" dirty="0">
                <a:solidFill>
                  <a:srgbClr val="00B0F0"/>
                </a:solidFill>
              </a:rPr>
              <a:t>целочисленных типах для всех значений определены следующий и предыдущий элементы</a:t>
            </a:r>
            <a:r>
              <a:rPr lang="ru-RU" sz="1400" dirty="0"/>
              <a:t>. Для максимального следующим значением будет являться минимальное в этом же типе, предыдущее для минимального определяется как максимальное значение. То есть </a:t>
            </a:r>
            <a:r>
              <a:rPr lang="ru-RU" sz="1400" dirty="0">
                <a:solidFill>
                  <a:srgbClr val="00B0F0"/>
                </a:solidFill>
              </a:rPr>
              <a:t>целочисленный диапазон </a:t>
            </a:r>
            <a:r>
              <a:rPr lang="ru-RU" sz="1400" dirty="0"/>
              <a:t>условно можно представить </a:t>
            </a:r>
            <a:r>
              <a:rPr lang="ru-RU" sz="1400" dirty="0">
                <a:solidFill>
                  <a:srgbClr val="00B0F0"/>
                </a:solidFill>
              </a:rPr>
              <a:t>сомкнутым в кольцо</a:t>
            </a:r>
            <a:r>
              <a:rPr lang="ru-RU" sz="1400" dirty="0"/>
              <a:t>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332656"/>
            <a:ext cx="6347713" cy="1320800"/>
          </a:xfrm>
        </p:spPr>
        <p:txBody>
          <a:bodyPr/>
          <a:lstStyle/>
          <a:p>
            <a:r>
              <a:rPr lang="ru-RU" dirty="0" smtClean="0"/>
              <a:t>Вещественные типы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6090" y="1270000"/>
            <a:ext cx="6914729" cy="49937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dirty="0" smtClean="0">
                <a:solidFill>
                  <a:srgbClr val="00B0F0"/>
                </a:solidFill>
              </a:rPr>
              <a:t>Вещественные числа хранятся в формате с </a:t>
            </a:r>
            <a:r>
              <a:rPr lang="ru-RU" dirty="0">
                <a:solidFill>
                  <a:srgbClr val="00B0F0"/>
                </a:solidFill>
              </a:rPr>
              <a:t>плавающей точкой (экспоненциальной форме</a:t>
            </a:r>
            <a:r>
              <a:rPr lang="ru-RU" dirty="0" smtClean="0">
                <a:solidFill>
                  <a:srgbClr val="00B0F0"/>
                </a:solidFill>
              </a:rPr>
              <a:t>)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00B0F0"/>
                </a:solidFill>
              </a:rPr>
              <a:t>мантисса </a:t>
            </a:r>
            <a:r>
              <a:rPr lang="ru-RU" dirty="0">
                <a:solidFill>
                  <a:srgbClr val="00B0F0"/>
                </a:solidFill>
              </a:rPr>
              <a:t>Е/е порядок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/>
              <a:t>	Например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5.235e+02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(5.235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523.5); 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3.4Е-03 (–3.4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-03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– 0.0034)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ru-RU" dirty="0" smtClean="0"/>
              <a:t>Величина </a:t>
            </a:r>
            <a:r>
              <a:rPr lang="ru-RU" dirty="0"/>
              <a:t>с модификатором типа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/>
              <a:t> занимает 4 байта. Из них 1 бит отводится для знака, 8 бит для </a:t>
            </a:r>
            <a:r>
              <a:rPr lang="ru-RU" dirty="0" smtClean="0"/>
              <a:t>экспоненты</a:t>
            </a:r>
            <a:r>
              <a:rPr lang="ru-RU" dirty="0"/>
              <a:t> и 23 бита для мантиссы. </a:t>
            </a:r>
            <a:r>
              <a:rPr lang="ru-RU" dirty="0" smtClean="0"/>
              <a:t>Старший</a:t>
            </a:r>
            <a:r>
              <a:rPr lang="ru-RU" dirty="0"/>
              <a:t> бит мантиссы всегда равен 1, поэтому он не </a:t>
            </a:r>
            <a:r>
              <a:rPr lang="ru-RU" dirty="0" smtClean="0"/>
              <a:t>заполняется.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/>
              <a:t>Величина типа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dirty="0"/>
              <a:t> занимает 8 байтов в памяти. Ее формат аналогичен формату 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dirty="0"/>
              <a:t>. Биты памяти распределяются следующим образом: 1 бит для знака, 11 бит для экспоненты и 52 бита для мантиссы. </a:t>
            </a:r>
            <a:r>
              <a:rPr lang="ru-RU" dirty="0" smtClean="0"/>
              <a:t>Старший бит</a:t>
            </a:r>
            <a:r>
              <a:rPr lang="ru-RU" dirty="0"/>
              <a:t> </a:t>
            </a:r>
            <a:r>
              <a:rPr lang="ru-RU" dirty="0" smtClean="0"/>
              <a:t>мантиссы также пропускается</a:t>
            </a:r>
            <a:r>
              <a:rPr lang="ru-RU" i="1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4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Символьный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556792"/>
            <a:ext cx="6347714" cy="44845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Переменная типа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/>
              <a:t> рассчитана на хранение только одного символа (например, буквы </a:t>
            </a:r>
            <a:r>
              <a:rPr lang="ru-RU" dirty="0" smtClean="0"/>
              <a:t>цифры или </a:t>
            </a:r>
            <a:r>
              <a:rPr lang="ru-RU" dirty="0"/>
              <a:t>пробела). В памяти компьютера </a:t>
            </a:r>
            <a:r>
              <a:rPr lang="ru-RU" dirty="0">
                <a:solidFill>
                  <a:srgbClr val="00B0F0"/>
                </a:solidFill>
              </a:rPr>
              <a:t>символы хранятся в виде целых чисел</a:t>
            </a:r>
            <a:r>
              <a:rPr lang="ru-RU" dirty="0"/>
              <a:t>. Соответствие между символами и их кодами определяется </a:t>
            </a:r>
            <a:r>
              <a:rPr lang="ru-RU" dirty="0">
                <a:solidFill>
                  <a:srgbClr val="00B0F0"/>
                </a:solidFill>
              </a:rPr>
              <a:t>таблицей кодировки</a:t>
            </a:r>
            <a:r>
              <a:rPr lang="ru-RU" dirty="0"/>
              <a:t>, которая зависит от компьютера и операционной системы. Почти во всех таблицах кодировки есть прописные и строчные буквы латинского алфавита, цифры 0, ..., 9, и некоторые специальные символы. Самой распространенной таблицей кодировки является таблица символов </a:t>
            </a:r>
            <a:r>
              <a:rPr lang="ru-RU" b="1" dirty="0">
                <a:solidFill>
                  <a:srgbClr val="00B0F0"/>
                </a:solidFill>
              </a:rPr>
              <a:t>ASCII</a:t>
            </a:r>
            <a:r>
              <a:rPr lang="ru-RU" dirty="0"/>
              <a:t> ( </a:t>
            </a:r>
            <a:r>
              <a:rPr lang="ru-RU" dirty="0" err="1"/>
              <a:t>American</a:t>
            </a:r>
            <a:r>
              <a:rPr lang="ru-RU" dirty="0"/>
              <a:t> </a:t>
            </a:r>
            <a:r>
              <a:rPr lang="ru-RU" dirty="0" err="1"/>
              <a:t>Standard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Interchange</a:t>
            </a:r>
            <a:r>
              <a:rPr lang="ru-RU" dirty="0"/>
              <a:t> – Американский стандартный код для обмена информацией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Так как в памяти компьютера символы хранятся в виде целых чисел, то тип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dirty="0">
                <a:solidFill>
                  <a:srgbClr val="00B0F0"/>
                </a:solidFill>
              </a:rPr>
              <a:t> на самом деле является подмножеством типа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332656"/>
            <a:ext cx="6347713" cy="1320800"/>
          </a:xfrm>
        </p:spPr>
        <p:txBody>
          <a:bodyPr/>
          <a:lstStyle/>
          <a:p>
            <a:r>
              <a:rPr lang="ru-RU" dirty="0" smtClean="0"/>
              <a:t>Специальные </a:t>
            </a:r>
            <a:r>
              <a:rPr lang="en-US" dirty="0" smtClean="0"/>
              <a:t>(</a:t>
            </a:r>
            <a:r>
              <a:rPr lang="ru-RU" dirty="0" smtClean="0"/>
              <a:t>непечатные) символы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83564"/>
              </p:ext>
            </p:extLst>
          </p:nvPr>
        </p:nvGraphicFramePr>
        <p:xfrm>
          <a:off x="323528" y="1844824"/>
          <a:ext cx="6705792" cy="408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497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Описание символа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Специальная последовательность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Символ новой строки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\n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Горизонтальная табуляция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\t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Вертикальная табуляция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\v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Возврат на шаг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\b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Возврат каретки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\r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Обратная косая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\\ 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Одиночная кавычка (апостроф)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\'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>
                          <a:effectLst/>
                        </a:rPr>
                        <a:t>Двойные кавычки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\”</a:t>
                      </a:r>
                      <a:endParaRPr lang="ru-RU" sz="1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499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Звонок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ru-RU" sz="1200" dirty="0">
                          <a:effectLst/>
                        </a:rPr>
                        <a:t>\</a:t>
                      </a:r>
                      <a:r>
                        <a:rPr lang="en-US" sz="1200" dirty="0">
                          <a:effectLst/>
                        </a:rPr>
                        <a:t>a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33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объявления переменных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2160591"/>
            <a:ext cx="6770713" cy="162844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0.0</a:t>
            </a:r>
            <a:r>
              <a:rPr lang="fr-FR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speed = 3.0e8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nLines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15,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columnNo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25;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48064" y="2374650"/>
            <a:ext cx="19442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Хорошо!!!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Инициализация в момент объявления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Объект 1"/>
          <p:cNvSpPr txBox="1">
            <a:spLocks/>
          </p:cNvSpPr>
          <p:nvPr/>
        </p:nvSpPr>
        <p:spPr>
          <a:xfrm>
            <a:off x="609598" y="4003099"/>
            <a:ext cx="6770713" cy="16284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total</a:t>
            </a:r>
            <a:r>
              <a:rPr lang="fr-FR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Wingdings 3" charset="2"/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speed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nLines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columnNo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186259"/>
            <a:ext cx="19442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Объявление без инициализации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3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объявления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0"/>
            <a:ext cx="6770713" cy="429274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c='c';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//хорошо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//плохо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r[]={'A','B','C','D','E','F','\0'};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s[] = "ABCDEF";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84512" y="2160590"/>
            <a:ext cx="6910038" cy="76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732988" y="3716395"/>
            <a:ext cx="364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Объявление строк в формате Си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598" y="3321373"/>
            <a:ext cx="6884952" cy="76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323882" y="4365974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Объявления </a:t>
            </a:r>
            <a:r>
              <a:rPr lang="en-US" dirty="0" smtClean="0">
                <a:solidFill>
                  <a:srgbClr val="00B0F0"/>
                </a:solidFill>
              </a:rPr>
              <a:t>r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и</a:t>
            </a:r>
            <a:r>
              <a:rPr lang="en-US" dirty="0" smtClean="0">
                <a:solidFill>
                  <a:srgbClr val="00B0F0"/>
                </a:solidFill>
              </a:rPr>
              <a:t> s</a:t>
            </a:r>
            <a:r>
              <a:rPr lang="ru-RU" dirty="0" smtClean="0">
                <a:solidFill>
                  <a:srgbClr val="00B0F0"/>
                </a:solidFill>
              </a:rPr>
              <a:t> одинаковы, но </a:t>
            </a:r>
            <a:r>
              <a:rPr lang="en-US" dirty="0" smtClean="0">
                <a:solidFill>
                  <a:srgbClr val="00B0F0"/>
                </a:solidFill>
              </a:rPr>
              <a:t>s</a:t>
            </a:r>
            <a:r>
              <a:rPr lang="ru-RU" dirty="0" smtClean="0">
                <a:solidFill>
                  <a:srgbClr val="00B0F0"/>
                </a:solidFill>
              </a:rPr>
              <a:t> - короче 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0"/>
            <a:endCxn id="11" idx="2"/>
          </p:cNvCxnSpPr>
          <p:nvPr/>
        </p:nvCxnSpPr>
        <p:spPr>
          <a:xfrm flipV="1">
            <a:off x="4052074" y="4085727"/>
            <a:ext cx="0" cy="28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памяти компьютера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222" y="1556792"/>
            <a:ext cx="6347714" cy="4536504"/>
          </a:xfrm>
        </p:spPr>
        <p:txBody>
          <a:bodyPr/>
          <a:lstStyle/>
          <a:p>
            <a:r>
              <a:rPr lang="ru-RU" dirty="0" smtClean="0"/>
              <a:t>Память дискретна, состоит из отдельных байтов.</a:t>
            </a:r>
          </a:p>
          <a:p>
            <a:r>
              <a:rPr lang="ru-RU" dirty="0" smtClean="0"/>
              <a:t>Каждый байт пронумерован, номер байта называется адресом.</a:t>
            </a:r>
          </a:p>
          <a:p>
            <a:r>
              <a:rPr lang="ru-RU" dirty="0" smtClean="0"/>
              <a:t>Минимально доступный программисту участок памяти – один байт.</a:t>
            </a:r>
          </a:p>
          <a:p>
            <a:r>
              <a:rPr lang="ru-RU" dirty="0" smtClean="0"/>
              <a:t>Переменная может занимать больше одного байта.</a:t>
            </a:r>
          </a:p>
          <a:p>
            <a:r>
              <a:rPr lang="ru-RU" dirty="0" smtClean="0"/>
              <a:t>Обычная переменная не может занимать меньше одного байта.</a:t>
            </a:r>
          </a:p>
          <a:p>
            <a:r>
              <a:rPr lang="ru-RU" dirty="0" smtClean="0"/>
              <a:t>Все байты, занимаемые переменной, идут подряд.</a:t>
            </a:r>
          </a:p>
          <a:p>
            <a:r>
              <a:rPr lang="ru-RU" dirty="0" smtClean="0"/>
              <a:t>Адрес переменной – адрес старшего байта (или младшего).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переменной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6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2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98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34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0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06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2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78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148479" y="3350550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0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86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226397" y="3350644"/>
            <a:ext cx="378387" cy="365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58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94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30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666397" y="3350644"/>
            <a:ext cx="3783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0373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23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66984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923595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280206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636817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993428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350039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706650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063261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419872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776483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133094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489705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2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4846316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FF30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5202927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31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5559541" y="1844824"/>
            <a:ext cx="461665" cy="14255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0х0034</a:t>
            </a:r>
            <a:r>
              <a:rPr lang="en-US" dirty="0" smtClean="0"/>
              <a:t>FF</a:t>
            </a:r>
            <a:r>
              <a:rPr lang="ru-RU" dirty="0" smtClean="0"/>
              <a:t>32</a:t>
            </a:r>
            <a:endParaRPr lang="ru-RU" dirty="0"/>
          </a:p>
        </p:txBody>
      </p:sp>
      <p:sp>
        <p:nvSpPr>
          <p:cNvPr id="44" name="Левая фигурная скобка 43"/>
          <p:cNvSpPr/>
          <p:nvPr/>
        </p:nvSpPr>
        <p:spPr>
          <a:xfrm rot="16200000">
            <a:off x="864371" y="3134547"/>
            <a:ext cx="207283" cy="15135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Левая фигурная скобка 44"/>
          <p:cNvSpPr/>
          <p:nvPr/>
        </p:nvSpPr>
        <p:spPr>
          <a:xfrm rot="16200000">
            <a:off x="4095867" y="3139924"/>
            <a:ext cx="207283" cy="15135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Левая фигурная скобка 45"/>
          <p:cNvSpPr/>
          <p:nvPr/>
        </p:nvSpPr>
        <p:spPr>
          <a:xfrm rot="16200000">
            <a:off x="1977005" y="3532557"/>
            <a:ext cx="207283" cy="7282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Левая фигурная скобка 46"/>
          <p:cNvSpPr/>
          <p:nvPr/>
        </p:nvSpPr>
        <p:spPr>
          <a:xfrm rot="16200000">
            <a:off x="3208723" y="3725747"/>
            <a:ext cx="207283" cy="3269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6079091" y="2277205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Виртуальные адреса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5566456" y="4000338"/>
            <a:ext cx="2093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Идентификаторы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6444676" y="3350550"/>
            <a:ext cx="1215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Значения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566984" y="4029202"/>
            <a:ext cx="10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nLines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1596293" y="4034578"/>
            <a:ext cx="109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tableNo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3015860" y="4015315"/>
            <a:ext cx="80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symb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067944" y="4007827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540521" y="4691761"/>
            <a:ext cx="64167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nLines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//0x0034FF23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8;    //0x0034FF27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‘a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’;  //0x0034FF2B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sum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//0x0034FF2C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переменной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80" y="1556792"/>
            <a:ext cx="5304093" cy="4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8121"/>
            <a:ext cx="6347713" cy="1320800"/>
          </a:xfrm>
        </p:spPr>
        <p:txBody>
          <a:bodyPr/>
          <a:lstStyle/>
          <a:p>
            <a:r>
              <a:rPr lang="ru-RU" dirty="0" smtClean="0"/>
              <a:t>Время жизни и область видимости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252" y="1588921"/>
            <a:ext cx="6347714" cy="445244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Время жизни </a:t>
            </a:r>
            <a:r>
              <a:rPr lang="ru-RU" dirty="0"/>
              <a:t>– это время, в течение которого переменная связана с определенной областью </a:t>
            </a:r>
            <a:r>
              <a:rPr lang="ru-RU" dirty="0" smtClean="0"/>
              <a:t>памяти. Определяется классом памяти. Может быть:</a:t>
            </a:r>
          </a:p>
          <a:p>
            <a:pPr lvl="1"/>
            <a:r>
              <a:rPr lang="ru-RU" dirty="0" smtClean="0"/>
              <a:t>локальным;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лобальным.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Область видимости </a:t>
            </a:r>
            <a:r>
              <a:rPr lang="ru-RU" dirty="0" smtClean="0"/>
              <a:t>– это блок </a:t>
            </a:r>
            <a:r>
              <a:rPr lang="ru-RU" dirty="0"/>
              <a:t>программы, из которого можно обратиться к </a:t>
            </a:r>
            <a:r>
              <a:rPr lang="ru-RU" dirty="0" smtClean="0"/>
              <a:t>переменной. Может быть:</a:t>
            </a:r>
          </a:p>
          <a:p>
            <a:pPr lvl="1"/>
            <a:r>
              <a:rPr lang="ru-RU" dirty="0" smtClean="0"/>
              <a:t>блок;</a:t>
            </a:r>
          </a:p>
          <a:p>
            <a:pPr lvl="1"/>
            <a:r>
              <a:rPr lang="ru-RU" dirty="0" smtClean="0"/>
              <a:t>функция;</a:t>
            </a:r>
          </a:p>
          <a:p>
            <a:pPr lvl="1"/>
            <a:r>
              <a:rPr lang="ru-RU" dirty="0" smtClean="0"/>
              <a:t>файл;</a:t>
            </a:r>
          </a:p>
          <a:p>
            <a:pPr lvl="1"/>
            <a:r>
              <a:rPr lang="ru-RU" dirty="0" smtClean="0"/>
              <a:t>вся программа.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8252" y="6041363"/>
            <a:ext cx="4622973" cy="365125"/>
          </a:xfrm>
        </p:spPr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парадигмы программирования: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процедурное</a:t>
            </a:r>
          </a:p>
          <a:p>
            <a:pPr>
              <a:lnSpc>
                <a:spcPct val="150000"/>
              </a:lnSpc>
            </a:pPr>
            <a:r>
              <a:rPr lang="ru-RU" dirty="0"/>
              <a:t>м</a:t>
            </a:r>
            <a:r>
              <a:rPr lang="ru-RU" dirty="0" smtClean="0"/>
              <a:t>одульное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объектно-ориентированное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обобщенное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5040560"/>
          </a:xfrm>
        </p:spPr>
        <p:txBody>
          <a:bodyPr>
            <a:normAutofit/>
          </a:bodyPr>
          <a:lstStyle/>
          <a:p>
            <a:pPr marL="395478" indent="-285750"/>
            <a:r>
              <a:rPr lang="ru-RU" b="1" dirty="0" smtClean="0">
                <a:solidFill>
                  <a:srgbClr val="00B0F0"/>
                </a:solidFill>
              </a:rPr>
              <a:t>Перечисление</a:t>
            </a:r>
            <a:r>
              <a:rPr lang="ru-RU" dirty="0" smtClean="0"/>
              <a:t> – набор именованных констант.</a:t>
            </a:r>
          </a:p>
          <a:p>
            <a:pPr marL="395478" indent="-285750"/>
            <a:r>
              <a:rPr lang="ru-RU" dirty="0"/>
              <a:t>Именованные константы списка имеют тип 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/>
              <a:t>.</a:t>
            </a:r>
            <a:endParaRPr lang="ru-RU" dirty="0"/>
          </a:p>
          <a:p>
            <a:pPr marL="395478" indent="-285750"/>
            <a:r>
              <a:rPr lang="ru-RU" dirty="0" smtClean="0"/>
              <a:t>Количество памяти, выделяемой под переменную </a:t>
            </a:r>
            <a:r>
              <a:rPr lang="ru-RU" dirty="0"/>
              <a:t>перечисления, – это </a:t>
            </a:r>
            <a:r>
              <a:rPr lang="ru-RU" dirty="0" smtClean="0"/>
              <a:t>количество памяти, необходимой для </a:t>
            </a:r>
            <a:r>
              <a:rPr lang="ru-RU" dirty="0"/>
              <a:t>размещения значения типа 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dirty="0"/>
              <a:t>Константы в перечислениях могут иметь префикс — общее имя </a:t>
            </a:r>
            <a:r>
              <a:rPr lang="ru-RU" dirty="0" smtClean="0"/>
              <a:t>типа. </a:t>
            </a:r>
            <a:r>
              <a:rPr lang="ru-RU" dirty="0"/>
              <a:t>Это даёт дополнительную информацию о том, где находится объявление, какие константы описаны в одном перечислении, а также </a:t>
            </a:r>
            <a:r>
              <a:rPr lang="ru-RU" dirty="0" smtClean="0"/>
              <a:t>какую концепцию </a:t>
            </a:r>
            <a:r>
              <a:rPr lang="ru-RU" dirty="0"/>
              <a:t>являют собой константы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253290" y="5016185"/>
            <a:ext cx="297928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 {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COLOR_RED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COLOR_GREEN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COLOR_BLUE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объявления перечислений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276872"/>
            <a:ext cx="6698705" cy="306861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{ MORNING, DAY, EVENING, NIGHT };</a:t>
            </a:r>
            <a:endParaRPr lang="ru-RU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DAY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NIGHT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выполнить </a:t>
            </a:r>
            <a:r>
              <a:rPr lang="ru-RU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работу</a:t>
            </a:r>
            <a:endParaRPr lang="en-US" dirty="0" smtClean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6353" y="225053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Значения элементов перечисления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6353" y="1772816"/>
            <a:ext cx="67019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</a:t>
            </a: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каждому атрибуту задается число</a:t>
            </a: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MORNING = 4, DAY = 3, EVENING = 2,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NIGHT = 1 };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353" y="3070609"/>
            <a:ext cx="6701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последовательные числа начиная с 1</a:t>
            </a: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MORNING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1,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DAY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EVENING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NIGHT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};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353" y="4091403"/>
            <a:ext cx="6701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используются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числа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 0, 2, 3 и 4</a:t>
            </a:r>
            <a:endParaRPr lang="ru-RU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MORNING, DAY = 2, EVENING, NIGHT };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353" y="5112197"/>
            <a:ext cx="6701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 </a:t>
            </a:r>
            <a:r>
              <a:rPr lang="ru-RU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значения могут повторяться</a:t>
            </a:r>
            <a:endParaRPr lang="ru-RU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MORNING, DAY = 2, EVENING, NIGHT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};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598" y="260648"/>
            <a:ext cx="6347713" cy="13208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работы с перечислением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63074" y="1479699"/>
            <a:ext cx="6840760" cy="456166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()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season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SPRING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SUMMER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AUTUMN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WINTER 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season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season(</a:t>
            </a:r>
            <a:r>
              <a:rPr lang="ru-RU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//2</a:t>
            </a:r>
            <a:endParaRPr lang="ru-RU" sz="1600" dirty="0">
              <a:solidFill>
                <a:srgbClr val="00B050"/>
              </a:solidFill>
              <a:latin typeface="Comic Sans MS" panose="030F0702030302020204" pitchFamily="66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WINTER;</a:t>
            </a:r>
            <a:endParaRPr lang="ru-RU" sz="16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sz="16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ru-RU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</a:t>
            </a:r>
            <a:r>
              <a:rPr lang="ru-RU" sz="1600" dirty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4</a:t>
            </a: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600" b="1" dirty="0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currentSeason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== WINTER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puts("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Winter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!");		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mic Sans MS" panose="030F0702030302020204" pitchFamily="66" charset="0"/>
                <a:cs typeface="Courier New" pitchFamily="49" charset="0"/>
              </a:rPr>
              <a:t>Winter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0;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ввода-вывода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204514"/>
          </a:xfrm>
        </p:spPr>
        <p:txBody>
          <a:bodyPr/>
          <a:lstStyle/>
          <a:p>
            <a:r>
              <a:rPr lang="ru-RU" dirty="0"/>
              <a:t>В Си нет встроенных средств ввода/вывода</a:t>
            </a:r>
          </a:p>
          <a:p>
            <a:r>
              <a:rPr lang="ru-RU" dirty="0"/>
              <a:t>Для ввода/вывода используются функции стандартных библиотек</a:t>
            </a:r>
          </a:p>
          <a:p>
            <a:r>
              <a:rPr lang="ru-RU" dirty="0"/>
              <a:t>Стандартное устройство ввода – клавиатура (</a:t>
            </a:r>
            <a:r>
              <a:rPr lang="en-US" dirty="0" err="1"/>
              <a:t>stdin</a:t>
            </a:r>
            <a:r>
              <a:rPr lang="ru-RU" dirty="0"/>
              <a:t>)</a:t>
            </a:r>
          </a:p>
          <a:p>
            <a:r>
              <a:rPr lang="ru-RU" dirty="0"/>
              <a:t>Стандартное устройство вывода – терминал </a:t>
            </a:r>
            <a:r>
              <a:rPr lang="en-US" dirty="0"/>
              <a:t> (</a:t>
            </a:r>
            <a:r>
              <a:rPr lang="en-US" dirty="0" err="1"/>
              <a:t>stdout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780578"/>
          </a:xfrm>
        </p:spPr>
        <p:txBody>
          <a:bodyPr/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</a:t>
            </a:r>
            <a:r>
              <a:rPr lang="ru-RU" dirty="0" smtClean="0"/>
              <a:t>шаблон, адреса</a:t>
            </a:r>
            <a:r>
              <a:rPr lang="en-US" dirty="0" smtClean="0"/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 smtClean="0"/>
              <a:t> (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dirty="0" smtClean="0"/>
              <a:t> </a:t>
            </a:r>
            <a:r>
              <a:rPr lang="ru-RU" dirty="0" smtClean="0"/>
              <a:t>(адрес)</a:t>
            </a:r>
            <a:endParaRPr lang="en-US" dirty="0" smtClean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fscanf</a:t>
            </a:r>
            <a:r>
              <a:rPr lang="en-US" dirty="0" smtClean="0"/>
              <a:t> </a:t>
            </a:r>
            <a:r>
              <a:rPr lang="ru-RU" dirty="0" smtClean="0"/>
              <a:t>(поток, шаблон, адреса)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 smtClean="0"/>
              <a:t> </a:t>
            </a:r>
            <a:r>
              <a:rPr lang="ru-RU" dirty="0" smtClean="0"/>
              <a:t>(поток)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 smtClean="0"/>
              <a:t> </a:t>
            </a:r>
            <a:r>
              <a:rPr lang="ru-RU" dirty="0" smtClean="0"/>
              <a:t>(адрес, размер, поток)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3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817" y="188640"/>
            <a:ext cx="6347713" cy="1320800"/>
          </a:xfrm>
        </p:spPr>
        <p:txBody>
          <a:bodyPr/>
          <a:lstStyle/>
          <a:p>
            <a:r>
              <a:rPr lang="ru-RU" dirty="0" smtClean="0"/>
              <a:t>Получение данных от пользователя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09599" y="1626702"/>
            <a:ext cx="62666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0, b =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 = 0.0;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d = 0.0;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d%d%f%lf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&amp;a, &amp;b, &amp;f, &amp;d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785525"/>
            <a:ext cx="23587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Ввод числовых данных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2985854"/>
            <a:ext cx="62666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256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 = {0};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137272"/>
            <a:ext cx="23587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Ввод символьного массива. 1 вариант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599" y="4015132"/>
            <a:ext cx="62666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256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 = {0};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gets(</a:t>
            </a:r>
            <a:r>
              <a:rPr lang="en-US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3" y="4146264"/>
            <a:ext cx="23587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Ввод символьного массива. 2 вариант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9756" y="3091105"/>
            <a:ext cx="16561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Хорошо!!!</a:t>
            </a:r>
          </a:p>
          <a:p>
            <a:r>
              <a:rPr lang="ru-RU" sz="1400" dirty="0" smtClean="0">
                <a:solidFill>
                  <a:srgbClr val="00B050"/>
                </a:solidFill>
              </a:rPr>
              <a:t>Указан размер массива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2088" y="4107465"/>
            <a:ext cx="165618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Можно выйти за границы массива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9" y="5093398"/>
            <a:ext cx="62666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256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 = {0};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"%s",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983" y="5224530"/>
            <a:ext cx="23587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Ввод символьного массива. 3 вариант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57314" y="5062621"/>
            <a:ext cx="165618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0000"/>
                </a:solidFill>
              </a:rPr>
              <a:t>Плохо!!!</a:t>
            </a:r>
          </a:p>
          <a:p>
            <a:r>
              <a:rPr lang="ru-RU" sz="1400" dirty="0" smtClean="0">
                <a:solidFill>
                  <a:srgbClr val="FF0000"/>
                </a:solidFill>
              </a:rPr>
              <a:t>Будет прочитан массив до первого пробела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188640"/>
            <a:ext cx="6347713" cy="1320800"/>
          </a:xfrm>
        </p:spPr>
        <p:txBody>
          <a:bodyPr/>
          <a:lstStyle/>
          <a:p>
            <a:r>
              <a:rPr lang="ru-RU" dirty="0" smtClean="0"/>
              <a:t>Основные шаблоны функции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246969"/>
              </p:ext>
            </p:extLst>
          </p:nvPr>
        </p:nvGraphicFramePr>
        <p:xfrm>
          <a:off x="609599" y="1509440"/>
          <a:ext cx="6626697" cy="3977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8417">
                  <a:extLst>
                    <a:ext uri="{9D8B030D-6E8A-4147-A177-3AD203B41FA5}">
                      <a16:colId xmlns:a16="http://schemas.microsoft.com/office/drawing/2014/main" val="1972058386"/>
                    </a:ext>
                  </a:extLst>
                </a:gridCol>
                <a:gridCol w="5588280">
                  <a:extLst>
                    <a:ext uri="{9D8B030D-6E8A-4147-A177-3AD203B41FA5}">
                      <a16:colId xmlns:a16="http://schemas.microsoft.com/office/drawing/2014/main" val="28005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символа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17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десятичного</a:t>
                      </a:r>
                      <a:r>
                        <a:rPr lang="ru-RU" baseline="0" dirty="0" smtClean="0"/>
                        <a:t>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7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</a:t>
                      </a:r>
                      <a:r>
                        <a:rPr lang="ru-RU" dirty="0" err="1" smtClean="0"/>
                        <a:t>беззнакового</a:t>
                      </a:r>
                      <a:r>
                        <a:rPr lang="ru-RU" dirty="0" smtClean="0"/>
                        <a:t> целого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десятичного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9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%o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восьмеричного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шестнадцатеричного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5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lld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 числа типа </a:t>
                      </a:r>
                      <a:r>
                        <a:rPr lang="en-US" dirty="0" smtClean="0"/>
                        <a:t>long long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3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</a:t>
                      </a:r>
                      <a:r>
                        <a:rPr lang="ru-RU" baseline="0" dirty="0" smtClean="0"/>
                        <a:t> числа с плавающей точкой типа </a:t>
                      </a:r>
                      <a:r>
                        <a:rPr lang="en-US" baseline="0" dirty="0" smtClean="0"/>
                        <a:t>float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0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%lf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Ввод</a:t>
                      </a:r>
                      <a:r>
                        <a:rPr lang="ru-RU" baseline="0" dirty="0" smtClean="0"/>
                        <a:t> числа с плавающей точкой типа </a:t>
                      </a:r>
                      <a:r>
                        <a:rPr lang="en-US" baseline="0" dirty="0" smtClean="0"/>
                        <a:t>double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0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%s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Ввод строки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первого встреченного разделительного символа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2160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6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вывода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564554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/>
              <a:t> (</a:t>
            </a:r>
            <a:r>
              <a:rPr lang="ru-RU" dirty="0"/>
              <a:t>шаблон, </a:t>
            </a:r>
            <a:r>
              <a:rPr lang="ru-RU" dirty="0" smtClean="0"/>
              <a:t>данные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 smtClean="0"/>
              <a:t> (</a:t>
            </a:r>
            <a:r>
              <a:rPr lang="ru-RU" dirty="0" smtClean="0"/>
              <a:t>символ)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 smtClean="0"/>
              <a:t> </a:t>
            </a:r>
            <a:r>
              <a:rPr lang="ru-RU" dirty="0" smtClean="0"/>
              <a:t>(строка)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поток, шаблон, </a:t>
            </a:r>
            <a:r>
              <a:rPr lang="ru-RU" dirty="0" smtClean="0"/>
              <a:t>данные)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en-US" dirty="0" smtClean="0"/>
              <a:t> (</a:t>
            </a:r>
            <a:r>
              <a:rPr lang="ru-RU" dirty="0" smtClean="0"/>
              <a:t>символ, поток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fputs</a:t>
            </a:r>
            <a:r>
              <a:rPr lang="en-US" dirty="0" smtClean="0"/>
              <a:t> </a:t>
            </a:r>
            <a:r>
              <a:rPr lang="ru-RU" dirty="0" smtClean="0"/>
              <a:t>(строка, </a:t>
            </a:r>
            <a:r>
              <a:rPr lang="ru-RU" dirty="0"/>
              <a:t>поток)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Программа-приветствие пользователю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54772"/>
            <a:ext cx="5761108" cy="388077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SIZE 100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[SIZE] = {0};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What’s your name?");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SIZE,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Hello, %s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Процедурное программирование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lnSpc>
                <a:spcPct val="150000"/>
              </a:lnSpc>
              <a:buNone/>
            </a:pPr>
            <a:endParaRPr lang="ru-RU" dirty="0" smtClean="0"/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dirty="0" smtClean="0"/>
              <a:t>Определите, какие </a:t>
            </a:r>
            <a:r>
              <a:rPr lang="ru-RU" dirty="0" smtClean="0">
                <a:solidFill>
                  <a:srgbClr val="00B0F0"/>
                </a:solidFill>
              </a:rPr>
              <a:t>процедуры</a:t>
            </a:r>
            <a:r>
              <a:rPr lang="ru-RU" dirty="0" smtClean="0"/>
              <a:t> вам нужны, используйте </a:t>
            </a:r>
            <a:r>
              <a:rPr lang="ru-RU" dirty="0" smtClean="0">
                <a:solidFill>
                  <a:srgbClr val="00B0F0"/>
                </a:solidFill>
              </a:rPr>
              <a:t>лучшие из известных </a:t>
            </a:r>
            <a:r>
              <a:rPr lang="ru-RU" dirty="0" smtClean="0"/>
              <a:t>вам </a:t>
            </a:r>
            <a:r>
              <a:rPr lang="ru-RU" dirty="0" smtClean="0">
                <a:solidFill>
                  <a:srgbClr val="00B0F0"/>
                </a:solidFill>
              </a:rPr>
              <a:t>алгоритмов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3528" y="2780928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50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Модульное программирование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lnSpc>
                <a:spcPct val="150000"/>
              </a:lnSpc>
              <a:buNone/>
            </a:pPr>
            <a:endParaRPr lang="ru-RU" dirty="0" smtClean="0"/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dirty="0" smtClean="0"/>
              <a:t>Определите, какие </a:t>
            </a:r>
            <a:r>
              <a:rPr lang="ru-RU" dirty="0" smtClean="0">
                <a:solidFill>
                  <a:srgbClr val="00B0F0"/>
                </a:solidFill>
              </a:rPr>
              <a:t>модули</a:t>
            </a:r>
            <a:r>
              <a:rPr lang="ru-RU" dirty="0" smtClean="0"/>
              <a:t> нужны, </a:t>
            </a:r>
            <a:r>
              <a:rPr lang="ru-RU" dirty="0" smtClean="0">
                <a:solidFill>
                  <a:srgbClr val="00B0F0"/>
                </a:solidFill>
              </a:rPr>
              <a:t>поделите программу</a:t>
            </a:r>
            <a:r>
              <a:rPr lang="ru-RU" dirty="0" smtClean="0"/>
              <a:t> так, чтобы </a:t>
            </a:r>
            <a:r>
              <a:rPr lang="ru-RU" dirty="0" smtClean="0">
                <a:solidFill>
                  <a:srgbClr val="00B0F0"/>
                </a:solidFill>
              </a:rPr>
              <a:t>данные</a:t>
            </a:r>
            <a:r>
              <a:rPr lang="ru-RU" dirty="0" smtClean="0"/>
              <a:t> были </a:t>
            </a:r>
            <a:r>
              <a:rPr lang="ru-RU" dirty="0" smtClean="0">
                <a:solidFill>
                  <a:srgbClr val="00B0F0"/>
                </a:solidFill>
              </a:rPr>
              <a:t>скрыты</a:t>
            </a:r>
            <a:r>
              <a:rPr lang="ru-RU" dirty="0" smtClean="0"/>
              <a:t> в этих модулях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lnSpc>
                <a:spcPct val="150000"/>
              </a:lnSpc>
              <a:buNone/>
            </a:pPr>
            <a:endParaRPr lang="en-US" dirty="0" smtClean="0"/>
          </a:p>
          <a:p>
            <a:pPr marL="109728" indent="0" algn="ctr">
              <a:lnSpc>
                <a:spcPct val="150000"/>
              </a:lnSpc>
              <a:buNone/>
            </a:pPr>
            <a:r>
              <a:rPr lang="ru-RU" dirty="0" smtClean="0"/>
              <a:t>Определите, какой </a:t>
            </a:r>
            <a:r>
              <a:rPr lang="ru-RU" dirty="0" smtClean="0">
                <a:solidFill>
                  <a:srgbClr val="00B0F0"/>
                </a:solidFill>
              </a:rPr>
              <a:t>класс</a:t>
            </a:r>
            <a:r>
              <a:rPr lang="ru-RU" dirty="0" smtClean="0"/>
              <a:t> вам необходим</a:t>
            </a:r>
            <a:r>
              <a:rPr lang="en-US" dirty="0"/>
              <a:t>,</a:t>
            </a:r>
            <a:r>
              <a:rPr lang="ru-RU" dirty="0" smtClean="0"/>
              <a:t> предоставьте </a:t>
            </a:r>
            <a:r>
              <a:rPr lang="ru-RU" dirty="0" smtClean="0">
                <a:solidFill>
                  <a:srgbClr val="00B0F0"/>
                </a:solidFill>
              </a:rPr>
              <a:t>полный набор операций </a:t>
            </a:r>
            <a:r>
              <a:rPr lang="ru-RU" dirty="0" smtClean="0"/>
              <a:t>для каждого класса, общность классов выразите явно с помощью </a:t>
            </a:r>
            <a:r>
              <a:rPr lang="ru-RU" dirty="0" smtClean="0">
                <a:solidFill>
                  <a:srgbClr val="00B0F0"/>
                </a:solidFill>
              </a:rPr>
              <a:t>наследования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 smtClean="0"/>
              <a:t>Заключается </a:t>
            </a:r>
            <a:r>
              <a:rPr lang="ru-RU" dirty="0"/>
              <a:t>в таком </a:t>
            </a:r>
            <a:r>
              <a:rPr lang="ru-RU" dirty="0">
                <a:solidFill>
                  <a:srgbClr val="00B0F0"/>
                </a:solidFill>
              </a:rPr>
              <a:t>описании данных и алгоритмов</a:t>
            </a:r>
            <a:r>
              <a:rPr lang="ru-RU" dirty="0"/>
              <a:t>, которое можно применять к </a:t>
            </a:r>
            <a:r>
              <a:rPr lang="ru-RU" dirty="0">
                <a:solidFill>
                  <a:srgbClr val="00B0F0"/>
                </a:solidFill>
              </a:rPr>
              <a:t>различным типам данных</a:t>
            </a:r>
            <a:r>
              <a:rPr lang="ru-RU" dirty="0"/>
              <a:t>, не меняя само это описание</a:t>
            </a:r>
            <a:r>
              <a:rPr lang="ru-RU" dirty="0" smtClean="0"/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ru-RU" dirty="0"/>
              <a:t>Вместо описания отдельного типа в обобщённом программировании применяется </a:t>
            </a:r>
            <a:r>
              <a:rPr lang="ru-RU" dirty="0">
                <a:solidFill>
                  <a:srgbClr val="00B0F0"/>
                </a:solidFill>
              </a:rPr>
              <a:t>описание семейства типов</a:t>
            </a:r>
            <a:r>
              <a:rPr lang="ru-RU" dirty="0"/>
              <a:t>, имеющих общий интерфейс и семантическое поведение 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6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история языка 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r>
              <a:rPr lang="ru-RU" dirty="0"/>
              <a:t>1969 – Кен Томпсон в лаборатории </a:t>
            </a:r>
            <a:r>
              <a:rPr lang="en-US" dirty="0"/>
              <a:t>Bell </a:t>
            </a:r>
            <a:r>
              <a:rPr lang="ru-RU" dirty="0"/>
              <a:t>разработал ОС </a:t>
            </a:r>
            <a:r>
              <a:rPr lang="en-US" dirty="0"/>
              <a:t>Unix </a:t>
            </a:r>
            <a:r>
              <a:rPr lang="ru-RU" dirty="0"/>
              <a:t>для </a:t>
            </a:r>
            <a:r>
              <a:rPr lang="en-US" dirty="0"/>
              <a:t> PDP-7</a:t>
            </a:r>
            <a:r>
              <a:rPr lang="ru-RU" dirty="0"/>
              <a:t>и язык </a:t>
            </a:r>
            <a:r>
              <a:rPr lang="en-US" dirty="0"/>
              <a:t>B</a:t>
            </a:r>
            <a:endParaRPr lang="ru-RU" dirty="0"/>
          </a:p>
          <a:p>
            <a:r>
              <a:rPr lang="ru-RU" dirty="0"/>
              <a:t>1972 – </a:t>
            </a:r>
            <a:r>
              <a:rPr lang="ru-RU" dirty="0" err="1"/>
              <a:t>Деннис</a:t>
            </a:r>
            <a:r>
              <a:rPr lang="ru-RU" dirty="0"/>
              <a:t> </a:t>
            </a:r>
            <a:r>
              <a:rPr lang="ru-RU" dirty="0" err="1"/>
              <a:t>Ритчи</a:t>
            </a:r>
            <a:r>
              <a:rPr lang="ru-RU" dirty="0"/>
              <a:t> создает язык Си</a:t>
            </a:r>
          </a:p>
          <a:p>
            <a:r>
              <a:rPr lang="ru-RU" dirty="0"/>
              <a:t>1973 - исходный код ОС </a:t>
            </a:r>
            <a:r>
              <a:rPr lang="en-US" dirty="0"/>
              <a:t>Unix </a:t>
            </a:r>
            <a:r>
              <a:rPr lang="ru-RU" dirty="0"/>
              <a:t>переписывается с ассемблера на Си</a:t>
            </a:r>
          </a:p>
          <a:p>
            <a:r>
              <a:rPr lang="ru-RU" dirty="0"/>
              <a:t>1978 – первое издание книги </a:t>
            </a:r>
            <a:r>
              <a:rPr lang="en-US" dirty="0"/>
              <a:t>“The C Programming language”</a:t>
            </a:r>
          </a:p>
          <a:p>
            <a:r>
              <a:rPr lang="en-US" dirty="0"/>
              <a:t>1982 – ANSI </a:t>
            </a:r>
            <a:r>
              <a:rPr lang="ru-RU" dirty="0"/>
              <a:t>утвердил комитет X3J11 для разработки стандарта языка Си</a:t>
            </a:r>
          </a:p>
          <a:p>
            <a:r>
              <a:rPr lang="ru-RU" dirty="0"/>
              <a:t>1989 - был утвержден стандарт ISO/IEC 9899-1990</a:t>
            </a:r>
          </a:p>
          <a:p>
            <a:r>
              <a:rPr lang="ru-RU" dirty="0"/>
              <a:t>1999 - стандарт </a:t>
            </a:r>
            <a:r>
              <a:rPr lang="en-US" dirty="0"/>
              <a:t>ISO/IEC 9899</a:t>
            </a:r>
            <a:r>
              <a:rPr lang="ru-RU" dirty="0"/>
              <a:t> (</a:t>
            </a:r>
            <a:r>
              <a:rPr lang="en-US" dirty="0"/>
              <a:t>C99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Язык Си. Тема 1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F758B-934A-4B44-8F59-6F4FBE7C2D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2582</TotalTime>
  <Words>2398</Words>
  <Application>Microsoft Office PowerPoint</Application>
  <PresentationFormat>Экран (4:3)</PresentationFormat>
  <Paragraphs>547</Paragraphs>
  <Slides>50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Calibri</vt:lpstr>
      <vt:lpstr>Comic Sans MS</vt:lpstr>
      <vt:lpstr>Courier New</vt:lpstr>
      <vt:lpstr>Times New Roman</vt:lpstr>
      <vt:lpstr>Trebuchet MS</vt:lpstr>
      <vt:lpstr>Wingdings 3</vt:lpstr>
      <vt:lpstr>Грань</vt:lpstr>
      <vt:lpstr>Введение в Си</vt:lpstr>
      <vt:lpstr>Искусство программирования</vt:lpstr>
      <vt:lpstr>Формула Николауса Вирта</vt:lpstr>
      <vt:lpstr>Основные парадигмы программирования:</vt:lpstr>
      <vt:lpstr>Процедурное программирование</vt:lpstr>
      <vt:lpstr>Модульное программирование</vt:lpstr>
      <vt:lpstr>Объектно-ориентированное программирование</vt:lpstr>
      <vt:lpstr>Обобщенное программирование</vt:lpstr>
      <vt:lpstr>Краткая история языка Си</vt:lpstr>
      <vt:lpstr>Достоинства</vt:lpstr>
      <vt:lpstr>Недостатки</vt:lpstr>
      <vt:lpstr>Среда разработки</vt:lpstr>
      <vt:lpstr>Схема построения программы</vt:lpstr>
      <vt:lpstr>build-time и run-time</vt:lpstr>
      <vt:lpstr>Первая программа</vt:lpstr>
      <vt:lpstr>main - главная функция программы </vt:lpstr>
      <vt:lpstr>Варианты объявления main</vt:lpstr>
      <vt:lpstr>Тело функции</vt:lpstr>
      <vt:lpstr>Правила оформления кода</vt:lpstr>
      <vt:lpstr>Правила оформления программы</vt:lpstr>
      <vt:lpstr>Виды комментариев</vt:lpstr>
      <vt:lpstr>Оформление комментариев</vt:lpstr>
      <vt:lpstr>Комментарии</vt:lpstr>
      <vt:lpstr>Переменные</vt:lpstr>
      <vt:lpstr>Имя переменной</vt:lpstr>
      <vt:lpstr>Правила именования идентификаторов</vt:lpstr>
      <vt:lpstr>Соглашения по именованию переменных</vt:lpstr>
      <vt:lpstr>Тип данных</vt:lpstr>
      <vt:lpstr>Типы данных</vt:lpstr>
      <vt:lpstr>Целочисленные типы</vt:lpstr>
      <vt:lpstr>Вещественные типы</vt:lpstr>
      <vt:lpstr>Символьный тип</vt:lpstr>
      <vt:lpstr>Специальные (непечатные) символы</vt:lpstr>
      <vt:lpstr>Пример объявления переменных</vt:lpstr>
      <vt:lpstr>Пример объявления переменных</vt:lpstr>
      <vt:lpstr>Модель памяти компьютера</vt:lpstr>
      <vt:lpstr>Адрес переменной</vt:lpstr>
      <vt:lpstr>Адрес переменной</vt:lpstr>
      <vt:lpstr>Время жизни и область видимости</vt:lpstr>
      <vt:lpstr>Перечисления</vt:lpstr>
      <vt:lpstr>Пример объявления перечислений</vt:lpstr>
      <vt:lpstr>Значения элементов перечисления</vt:lpstr>
      <vt:lpstr>Пример работы с перечислением</vt:lpstr>
      <vt:lpstr>Организация ввода-вывода</vt:lpstr>
      <vt:lpstr>Функции ввода</vt:lpstr>
      <vt:lpstr>Получение данных от пользователя</vt:lpstr>
      <vt:lpstr>Основные шаблоны функции scanf</vt:lpstr>
      <vt:lpstr>Функции вывода</vt:lpstr>
      <vt:lpstr>Программа-приветствие пользователю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С++ Переменные, операции, выражения</dc:title>
  <dc:creator>елена</dc:creator>
  <cp:lastModifiedBy>ealupanova@yandex.ru</cp:lastModifiedBy>
  <cp:revision>113</cp:revision>
  <dcterms:created xsi:type="dcterms:W3CDTF">2013-01-30T06:01:48Z</dcterms:created>
  <dcterms:modified xsi:type="dcterms:W3CDTF">2019-06-26T10:40:24Z</dcterms:modified>
</cp:coreProperties>
</file>