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53"/>
  </p:notesMasterIdLst>
  <p:handoutMasterIdLst>
    <p:handoutMasterId r:id="rId54"/>
  </p:handoutMasterIdLst>
  <p:sldIdLst>
    <p:sldId id="256" r:id="rId2"/>
    <p:sldId id="271" r:id="rId3"/>
    <p:sldId id="272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93" r:id="rId12"/>
    <p:sldId id="292" r:id="rId13"/>
    <p:sldId id="290" r:id="rId14"/>
    <p:sldId id="275" r:id="rId15"/>
    <p:sldId id="276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2" r:id="rId33"/>
    <p:sldId id="282" r:id="rId34"/>
    <p:sldId id="313" r:id="rId35"/>
    <p:sldId id="314" r:id="rId36"/>
    <p:sldId id="315" r:id="rId37"/>
    <p:sldId id="316" r:id="rId38"/>
    <p:sldId id="317" r:id="rId39"/>
    <p:sldId id="280" r:id="rId40"/>
    <p:sldId id="318" r:id="rId41"/>
    <p:sldId id="311" r:id="rId42"/>
    <p:sldId id="319" r:id="rId43"/>
    <p:sldId id="323" r:id="rId44"/>
    <p:sldId id="321" r:id="rId45"/>
    <p:sldId id="322" r:id="rId46"/>
    <p:sldId id="324" r:id="rId47"/>
    <p:sldId id="325" r:id="rId48"/>
    <p:sldId id="326" r:id="rId49"/>
    <p:sldId id="273" r:id="rId50"/>
    <p:sldId id="320" r:id="rId51"/>
    <p:sldId id="283" r:id="rId52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65D94-C36B-40D0-9C68-248EB975FF3F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66B72-4B7F-4BD3-81FB-6CDC310F5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5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5FE43-30E0-4C72-AD5D-674961B77832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89DA-D1F9-4599-B5FD-B41196BC2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4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889DA-D1F9-4599-B5FD-B41196BC291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93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889DA-D1F9-4599-B5FD-B41196BC291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047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889DA-D1F9-4599-B5FD-B41196BC291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01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4943-F0FE-46D5-B064-D4D408736181}" type="datetime1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20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1003-A060-42DB-B568-1C5884D8ABF2}" type="datetime1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53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7478-A5E3-41C4-AFD7-A614A5505963}" type="datetime1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494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CB0D-BB3C-46E9-AF25-7C8E7B9CCE0E}" type="datetime1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768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FD43-6BE3-460B-9E2E-3FF1F340A35D}" type="datetime1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40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F47C-5364-4B57-A419-FE3B176CDD21}" type="datetime1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756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E82C-F75F-4C5C-92BF-6BB90A13AB87}" type="datetime1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032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063B-D19A-468E-934C-8A6B18E93B79}" type="datetime1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53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9F9C-3AFB-42F7-9B65-048A4235067D}" type="datetime1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81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7BB9-3FCA-463F-A3A4-022CADC7B3ED}" type="datetime1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01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7ED0-BFAA-487D-8591-7C74E78F1D32}" type="datetime1">
              <a:rPr lang="ru-RU" smtClean="0"/>
              <a:t>29.06.2020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61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AD1B-8F8D-4775-9176-EDFDF2900A86}" type="datetime1">
              <a:rPr lang="ru-RU" smtClean="0"/>
              <a:t>29.06.2020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71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7341-1D21-42F1-8DC2-D3FB82E261CA}" type="datetime1">
              <a:rPr lang="ru-RU" smtClean="0"/>
              <a:t>29.06.2020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1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817B-6264-4059-A064-878BA404A27B}" type="datetime1">
              <a:rPr lang="ru-RU" smtClean="0"/>
              <a:t>29.06.2020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76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D0E0-14F0-403A-AED6-8BC6AA8A3123}" type="datetime1">
              <a:rPr lang="ru-RU" smtClean="0"/>
              <a:t>29.06.2020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03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70AF-50D1-488A-9416-36BECC918878}" type="datetime1">
              <a:rPr lang="ru-RU" smtClean="0"/>
              <a:t>29.06.2020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61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97682-9D4E-4FFC-8142-5492747C2583}" type="datetime1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Язык Си. Тема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Переменные и операции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293096"/>
            <a:ext cx="6120680" cy="983680"/>
          </a:xfrm>
        </p:spPr>
        <p:txBody>
          <a:bodyPr/>
          <a:lstStyle/>
          <a:p>
            <a:r>
              <a:rPr lang="ru-RU" dirty="0"/>
              <a:t>Тема 2</a:t>
            </a:r>
          </a:p>
        </p:txBody>
      </p:sp>
    </p:spTree>
    <p:extLst>
      <p:ext uri="{BB962C8B-B14F-4D97-AF65-F5344CB8AC3E}">
        <p14:creationId xmlns:p14="http://schemas.microsoft.com/office/powerpoint/2010/main" val="387081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783" y="692696"/>
            <a:ext cx="6347713" cy="967686"/>
          </a:xfrm>
        </p:spPr>
        <p:txBody>
          <a:bodyPr/>
          <a:lstStyle/>
          <a:p>
            <a:r>
              <a:rPr lang="ru-RU" dirty="0"/>
              <a:t>Деление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72816"/>
            <a:ext cx="6347714" cy="42685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делении </a:t>
            </a:r>
            <a:r>
              <a:rPr lang="ru-RU" dirty="0">
                <a:solidFill>
                  <a:srgbClr val="00B0F0"/>
                </a:solidFill>
              </a:rPr>
              <a:t>целого числа на целое число </a:t>
            </a:r>
            <a:r>
              <a:rPr lang="ru-RU" dirty="0">
                <a:solidFill>
                  <a:schemeClr val="tx1"/>
                </a:solidFill>
              </a:rPr>
              <a:t>всегда получается</a:t>
            </a:r>
            <a:r>
              <a:rPr lang="ru-RU" dirty="0">
                <a:solidFill>
                  <a:srgbClr val="00B0F0"/>
                </a:solidFill>
              </a:rPr>
              <a:t> целое число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91533" y="2491810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3, b = 4;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a / b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958" y="3256517"/>
            <a:ext cx="1424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</a:t>
            </a:r>
            <a:r>
              <a:rPr lang="ru-RU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5323" y="3292767"/>
            <a:ext cx="480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1533" y="3992978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4, b = 3;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a / b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2958" y="4821772"/>
            <a:ext cx="1424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</a:t>
            </a:r>
            <a:r>
              <a:rPr lang="ru-RU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70522" y="4853416"/>
            <a:ext cx="485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2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явного приведения типа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212625"/>
          </a:xfrm>
        </p:spPr>
        <p:txBody>
          <a:bodyPr>
            <a:normAutofit/>
          </a:bodyPr>
          <a:lstStyle/>
          <a:p>
            <a:r>
              <a:rPr lang="ru-RU" dirty="0"/>
              <a:t>Унарная операция, выглядит как </a:t>
            </a:r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rgbClr val="00B0F0"/>
                </a:solidFill>
              </a:rPr>
              <a:t>(&lt;</a:t>
            </a:r>
            <a:r>
              <a:rPr lang="ru-RU" dirty="0" err="1">
                <a:solidFill>
                  <a:srgbClr val="00B0F0"/>
                </a:solidFill>
              </a:rPr>
              <a:t>целевой_тип</a:t>
            </a:r>
            <a:r>
              <a:rPr lang="en-US" dirty="0">
                <a:solidFill>
                  <a:srgbClr val="00B0F0"/>
                </a:solidFill>
              </a:rPr>
              <a:t>&gt;)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Создает </a:t>
            </a:r>
            <a:r>
              <a:rPr lang="ru-RU" dirty="0">
                <a:solidFill>
                  <a:srgbClr val="00B0F0"/>
                </a:solidFill>
              </a:rPr>
              <a:t>временную копию </a:t>
            </a:r>
            <a:r>
              <a:rPr lang="ru-RU" dirty="0"/>
              <a:t>операнда, приводя его к целевому типу</a:t>
            </a:r>
          </a:p>
          <a:p>
            <a:r>
              <a:rPr lang="ru-RU" dirty="0"/>
              <a:t>При приведении вещественных чисел к целым дробная часть «теряется»</a:t>
            </a:r>
          </a:p>
          <a:p>
            <a:r>
              <a:rPr lang="ru-RU" dirty="0">
                <a:solidFill>
                  <a:srgbClr val="00B0F0"/>
                </a:solidFill>
              </a:rPr>
              <a:t>Рекомендуется всегда использовать операцию явного приведения типов</a:t>
            </a:r>
            <a:r>
              <a:rPr lang="ru-RU" dirty="0"/>
              <a:t>. Этим программист показывает, что ему известно о различии типов, что смешение сделано намеренно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30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304626"/>
            <a:ext cx="6291473" cy="1320800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Операция явного приведения типа</a:t>
            </a:r>
            <a:r>
              <a:rPr lang="en-US" dirty="0"/>
              <a:t> </a:t>
            </a:r>
            <a:r>
              <a:rPr lang="ru-RU" dirty="0"/>
              <a:t>при делении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25426"/>
            <a:ext cx="6347714" cy="11212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получения правильного результата при делении целых чисел необходимо выполнить операцию явного приведения типа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192560" y="2928421"/>
            <a:ext cx="57647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3, b = 4;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("%.2f\n",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/ b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051" y="3711614"/>
            <a:ext cx="1424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</a:t>
            </a:r>
            <a:r>
              <a:rPr lang="ru-RU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71416" y="3747864"/>
            <a:ext cx="13364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.75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625" y="4448075"/>
            <a:ext cx="576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4, b = 3;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/ b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051" y="5276869"/>
            <a:ext cx="1424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</a:t>
            </a:r>
            <a:r>
              <a:rPr lang="ru-RU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15" y="5308513"/>
            <a:ext cx="1341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.33333</a:t>
            </a:r>
          </a:p>
        </p:txBody>
      </p:sp>
    </p:spTree>
    <p:extLst>
      <p:ext uri="{BB962C8B-B14F-4D97-AF65-F5344CB8AC3E}">
        <p14:creationId xmlns:p14="http://schemas.microsoft.com/office/powerpoint/2010/main" val="1569007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620688"/>
            <a:ext cx="6347713" cy="1032768"/>
          </a:xfrm>
        </p:spPr>
        <p:txBody>
          <a:bodyPr>
            <a:normAutofit/>
          </a:bodyPr>
          <a:lstStyle/>
          <a:p>
            <a:r>
              <a:rPr lang="ru-RU" dirty="0"/>
              <a:t>Остаток от 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8950" y="1916832"/>
            <a:ext cx="6698705" cy="3908506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Определена только для целых </a:t>
            </a:r>
            <a:r>
              <a:rPr lang="ru-RU" dirty="0"/>
              <a:t>чисел</a:t>
            </a:r>
          </a:p>
          <a:p>
            <a:r>
              <a:rPr lang="ru-RU" dirty="0"/>
              <a:t>Операция получения остатка от деления </a:t>
            </a:r>
            <a:r>
              <a:rPr lang="en-US" dirty="0"/>
              <a:t>“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/>
              <a:t>”</a:t>
            </a:r>
            <a:r>
              <a:rPr lang="ru-RU" dirty="0"/>
              <a:t> – вычисляет остаток от деления операндов друг на друга, результат записывается во временную память.</a:t>
            </a:r>
          </a:p>
          <a:p>
            <a:r>
              <a:rPr lang="ru-RU" dirty="0"/>
              <a:t>Операция определена следующим образом: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endParaRPr lang="ru-RU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979712" y="4005064"/>
            <a:ext cx="475252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59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Остаток от деления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988840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30, b = 7;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%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7753" y="1911140"/>
            <a:ext cx="1424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</a:t>
            </a:r>
            <a:r>
              <a:rPr lang="ru-RU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20427" y="2276265"/>
            <a:ext cx="4603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893" y="2918497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30, b = 7;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%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3070" y="2840797"/>
            <a:ext cx="1424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</a:t>
            </a:r>
            <a:r>
              <a:rPr lang="ru-RU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35744" y="3205922"/>
            <a:ext cx="4603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2121" y="3906594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30, b =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%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4298" y="3828894"/>
            <a:ext cx="1424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</a:t>
            </a:r>
            <a:r>
              <a:rPr lang="ru-RU" dirty="0"/>
              <a:t>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56972" y="4194019"/>
            <a:ext cx="4603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5786" y="4846677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30, b =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%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29615" y="4758551"/>
            <a:ext cx="1424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</a:t>
            </a:r>
            <a:r>
              <a:rPr lang="ru-RU" dirty="0"/>
              <a:t>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72289" y="5123676"/>
            <a:ext cx="4603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3584102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23528" y="152660"/>
            <a:ext cx="6048672" cy="1320800"/>
          </a:xfrm>
        </p:spPr>
        <p:txBody>
          <a:bodyPr>
            <a:normAutofit/>
          </a:bodyPr>
          <a:lstStyle/>
          <a:p>
            <a:r>
              <a:rPr lang="ru-RU" dirty="0"/>
              <a:t>Задача</a:t>
            </a:r>
            <a:r>
              <a:rPr lang="en-US" dirty="0"/>
              <a:t>:</a:t>
            </a:r>
            <a:r>
              <a:rPr lang="ru-RU" dirty="0"/>
              <a:t> вычислить объем сферы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473460"/>
            <a:ext cx="7562802" cy="460244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_USE_MATH_DEFINES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radius;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puts("Enter a radius ");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("%f", &amp;radius);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("Volume is: %.2f\n", (float)4 / 3 * M_PI * pow(radius, 3));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8" indent="0">
              <a:buNone/>
            </a:pP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  <a:endParaRPr lang="ru-RU" dirty="0"/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3211394" y="2179738"/>
            <a:ext cx="72008" cy="57606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678125" y="2192023"/>
            <a:ext cx="28767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Эти строчки нужны для определения числа пи</a:t>
            </a:r>
          </a:p>
        </p:txBody>
      </p:sp>
      <p:cxnSp>
        <p:nvCxnSpPr>
          <p:cNvPr id="10" name="Прямая со стрелкой 9"/>
          <p:cNvCxnSpPr>
            <a:stCxn id="8" idx="2"/>
            <a:endCxn id="26" idx="0"/>
          </p:cNvCxnSpPr>
          <p:nvPr/>
        </p:nvCxnSpPr>
        <p:spPr>
          <a:xfrm>
            <a:off x="5116514" y="2715243"/>
            <a:ext cx="88353" cy="2152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8933" y="3007119"/>
            <a:ext cx="28767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Включение библиотеки математических функций</a:t>
            </a:r>
          </a:p>
        </p:txBody>
      </p:sp>
      <p:cxnSp>
        <p:nvCxnSpPr>
          <p:cNvPr id="15" name="Прямая со стрелкой 14"/>
          <p:cNvCxnSpPr>
            <a:stCxn id="13" idx="0"/>
            <a:endCxn id="25" idx="5"/>
          </p:cNvCxnSpPr>
          <p:nvPr/>
        </p:nvCxnSpPr>
        <p:spPr>
          <a:xfrm flipH="1" flipV="1">
            <a:off x="2174667" y="2764547"/>
            <a:ext cx="1322655" cy="24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44165" y="3969971"/>
            <a:ext cx="1975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Функция возведения в степень</a:t>
            </a:r>
          </a:p>
        </p:txBody>
      </p:sp>
      <p:cxnSp>
        <p:nvCxnSpPr>
          <p:cNvPr id="18" name="Прямая со стрелкой 17"/>
          <p:cNvCxnSpPr>
            <a:stCxn id="16" idx="2"/>
            <a:endCxn id="30" idx="0"/>
          </p:cNvCxnSpPr>
          <p:nvPr/>
        </p:nvCxnSpPr>
        <p:spPr>
          <a:xfrm flipH="1">
            <a:off x="6498275" y="4493191"/>
            <a:ext cx="333761" cy="374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1"/>
            <a:endCxn id="7" idx="1"/>
          </p:cNvCxnSpPr>
          <p:nvPr/>
        </p:nvCxnSpPr>
        <p:spPr>
          <a:xfrm flipH="1">
            <a:off x="3283402" y="2453633"/>
            <a:ext cx="394723" cy="14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29113" y="2467770"/>
            <a:ext cx="2162201" cy="3476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4965753" y="4867381"/>
            <a:ext cx="478228" cy="3476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5702414" y="4867381"/>
            <a:ext cx="1591721" cy="3648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Левая фигурная скобка 31"/>
          <p:cNvSpPr/>
          <p:nvPr/>
        </p:nvSpPr>
        <p:spPr>
          <a:xfrm rot="16200000">
            <a:off x="5288685" y="3296291"/>
            <a:ext cx="288032" cy="3929027"/>
          </a:xfrm>
          <a:prstGeom prst="leftBrace">
            <a:avLst>
              <a:gd name="adj1" fmla="val 44615"/>
              <a:gd name="adj2" fmla="val 522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3456369" y="5471676"/>
            <a:ext cx="38570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Выражение, рассчитывающее объем сферы</a:t>
            </a:r>
          </a:p>
        </p:txBody>
      </p:sp>
    </p:spTree>
    <p:extLst>
      <p:ext uri="{BB962C8B-B14F-4D97-AF65-F5344CB8AC3E}">
        <p14:creationId xmlns:p14="http://schemas.microsoft.com/office/powerpoint/2010/main" val="2763885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операции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6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567826"/>
              </p:ext>
            </p:extLst>
          </p:nvPr>
        </p:nvGraphicFramePr>
        <p:xfrm>
          <a:off x="251520" y="2132856"/>
          <a:ext cx="7130751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отрицание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логическое</a:t>
                      </a:r>
                      <a:r>
                        <a:rPr lang="ru-RU" baseline="0" dirty="0"/>
                        <a:t> 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гарантируется</a:t>
                      </a:r>
                      <a:r>
                        <a:rPr lang="ru-RU" baseline="0" dirty="0">
                          <a:solidFill>
                            <a:srgbClr val="0070C0"/>
                          </a:solidFill>
                        </a:rPr>
                        <a:t> выполнение слева направо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логическое</a:t>
                      </a:r>
                      <a:r>
                        <a:rPr lang="ru-RU" baseline="0" dirty="0"/>
                        <a:t> ИЛИ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еще ниже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гарантируется</a:t>
                      </a:r>
                      <a:r>
                        <a:rPr lang="ru-RU" baseline="0" dirty="0">
                          <a:solidFill>
                            <a:srgbClr val="0070C0"/>
                          </a:solidFill>
                        </a:rPr>
                        <a:t> выполнение слева направо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631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988840"/>
            <a:ext cx="6347714" cy="4052523"/>
          </a:xfrm>
        </p:spPr>
        <p:txBody>
          <a:bodyPr/>
          <a:lstStyle/>
          <a:p>
            <a:r>
              <a:rPr lang="ru-RU" dirty="0"/>
              <a:t>Не изменяют своих операндов</a:t>
            </a:r>
          </a:p>
          <a:p>
            <a:r>
              <a:rPr lang="ru-RU" dirty="0">
                <a:solidFill>
                  <a:srgbClr val="00B0F0"/>
                </a:solidFill>
              </a:rPr>
              <a:t>Результатом</a:t>
            </a:r>
            <a:r>
              <a:rPr lang="ru-RU" dirty="0"/>
              <a:t> операций будет </a:t>
            </a:r>
            <a:r>
              <a:rPr lang="ru-RU" dirty="0">
                <a:solidFill>
                  <a:srgbClr val="00B0F0"/>
                </a:solidFill>
              </a:rPr>
              <a:t>ИСТИНА</a:t>
            </a:r>
            <a:r>
              <a:rPr lang="ru-RU" dirty="0"/>
              <a:t> или </a:t>
            </a:r>
            <a:r>
              <a:rPr lang="ru-RU" dirty="0">
                <a:solidFill>
                  <a:srgbClr val="00B0F0"/>
                </a:solidFill>
              </a:rPr>
              <a:t>ЛОЖЬ</a:t>
            </a:r>
          </a:p>
          <a:p>
            <a:r>
              <a:rPr lang="ru-RU" dirty="0">
                <a:solidFill>
                  <a:srgbClr val="00B0F0"/>
                </a:solidFill>
              </a:rPr>
              <a:t>ЛОЖЬ в Си - это </a:t>
            </a:r>
            <a:r>
              <a:rPr lang="en-US" dirty="0">
                <a:solidFill>
                  <a:srgbClr val="00B0F0"/>
                </a:solidFill>
              </a:rPr>
              <a:t>“</a:t>
            </a:r>
            <a:r>
              <a:rPr lang="ru-RU" dirty="0">
                <a:solidFill>
                  <a:srgbClr val="00B0F0"/>
                </a:solidFill>
              </a:rPr>
              <a:t>0</a:t>
            </a:r>
            <a:r>
              <a:rPr lang="en-US" dirty="0">
                <a:solidFill>
                  <a:srgbClr val="00B0F0"/>
                </a:solidFill>
              </a:rPr>
              <a:t>”</a:t>
            </a:r>
            <a:endParaRPr lang="ru-RU" dirty="0">
              <a:solidFill>
                <a:srgbClr val="00B0F0"/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ИСТИНА в Си - все, что не </a:t>
            </a:r>
            <a:r>
              <a:rPr lang="en-US" dirty="0">
                <a:solidFill>
                  <a:srgbClr val="00B0F0"/>
                </a:solidFill>
              </a:rPr>
              <a:t>“0”</a:t>
            </a:r>
            <a:endParaRPr lang="ru-RU" dirty="0">
              <a:solidFill>
                <a:srgbClr val="00B0F0"/>
              </a:solidFill>
            </a:endParaRPr>
          </a:p>
          <a:p>
            <a:r>
              <a:rPr lang="ru-RU" dirty="0"/>
              <a:t>Обычно используются в условных выражениях и циклах</a:t>
            </a:r>
          </a:p>
          <a:p>
            <a:r>
              <a:rPr lang="ru-RU" dirty="0"/>
              <a:t>Выполняются </a:t>
            </a:r>
            <a:r>
              <a:rPr lang="ru-RU" dirty="0">
                <a:solidFill>
                  <a:srgbClr val="00B0F0"/>
                </a:solidFill>
              </a:rPr>
              <a:t>строго слева направо</a:t>
            </a:r>
            <a:r>
              <a:rPr lang="ru-RU" dirty="0"/>
              <a:t>, если становится известен результат операции, </a:t>
            </a:r>
            <a:r>
              <a:rPr lang="ru-RU" dirty="0">
                <a:solidFill>
                  <a:srgbClr val="00B0F0"/>
                </a:solidFill>
              </a:rPr>
              <a:t>выполнение операции прекращается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040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3473" y="220126"/>
            <a:ext cx="6347713" cy="1320800"/>
          </a:xfrm>
        </p:spPr>
        <p:txBody>
          <a:bodyPr/>
          <a:lstStyle/>
          <a:p>
            <a:r>
              <a:rPr lang="ru-RU" dirty="0"/>
              <a:t>Логическое отрицание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0054" y="987310"/>
            <a:ext cx="6331132" cy="4763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Таблица истинности: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776135"/>
              </p:ext>
            </p:extLst>
          </p:nvPr>
        </p:nvGraphicFramePr>
        <p:xfrm>
          <a:off x="817348" y="1469438"/>
          <a:ext cx="40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 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2922975"/>
            <a:ext cx="658765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float a = 5.6;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34;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!a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!((b-b)*a)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0917" y="37933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8791" y="4191020"/>
            <a:ext cx="96734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0</a:t>
            </a:r>
          </a:p>
          <a:p>
            <a:r>
              <a:rPr lang="en-US" sz="1400" dirty="0"/>
              <a:t>1</a:t>
            </a:r>
            <a:endParaRPr lang="ru-RU" sz="1400" dirty="0"/>
          </a:p>
          <a:p>
            <a:r>
              <a:rPr lang="ru-RU" sz="1400" dirty="0"/>
              <a:t>1</a:t>
            </a:r>
            <a:endParaRPr lang="en-US" sz="1400" dirty="0"/>
          </a:p>
          <a:p>
            <a:r>
              <a:rPr lang="en-US" sz="1400" dirty="0"/>
              <a:t>5.6</a:t>
            </a:r>
          </a:p>
        </p:txBody>
      </p:sp>
    </p:spTree>
    <p:extLst>
      <p:ext uri="{BB962C8B-B14F-4D97-AF65-F5344CB8AC3E}">
        <p14:creationId xmlns:p14="http://schemas.microsoft.com/office/powerpoint/2010/main" val="1096000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3473" y="220126"/>
            <a:ext cx="6347713" cy="1320800"/>
          </a:xfrm>
        </p:spPr>
        <p:txBody>
          <a:bodyPr/>
          <a:lstStyle/>
          <a:p>
            <a:r>
              <a:rPr lang="ru-RU" dirty="0"/>
              <a:t>Логическое 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0054" y="987310"/>
            <a:ext cx="6331132" cy="4763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Таблица истинности: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19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77074"/>
              </p:ext>
            </p:extLst>
          </p:nvPr>
        </p:nvGraphicFramePr>
        <p:xfrm>
          <a:off x="817348" y="1469438"/>
          <a:ext cx="4064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&amp;&amp; b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3568" y="3603855"/>
            <a:ext cx="6587658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a = 5.6, b = 3.4, c = 0;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d = 3, e = 7, f = 0;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- a) &amp;&amp; (c = b);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c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 = b) &amp;&amp; (a - 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c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 * f) &amp;&amp; (f = d);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f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 = d) &amp;&amp; (d = e * f);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f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d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59194" y="44332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3646" y="4865739"/>
            <a:ext cx="967349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0</a:t>
            </a:r>
          </a:p>
          <a:p>
            <a:r>
              <a:rPr lang="en-US" sz="1400" dirty="0"/>
              <a:t>3.4</a:t>
            </a:r>
            <a:endParaRPr lang="ru-RU" sz="1400" dirty="0"/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3</a:t>
            </a:r>
          </a:p>
          <a:p>
            <a:r>
              <a:rPr lang="en-US" sz="1400" dirty="0"/>
              <a:t>21</a:t>
            </a:r>
            <a:endParaRPr lang="ru-RU" sz="14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987824" y="4433288"/>
            <a:ext cx="2745822" cy="579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987824" y="4802620"/>
            <a:ext cx="2745822" cy="433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987824" y="5236201"/>
            <a:ext cx="2745822" cy="214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2987824" y="5648774"/>
            <a:ext cx="2745822" cy="12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2987824" y="5863088"/>
            <a:ext cx="2745822" cy="14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4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599" y="260648"/>
            <a:ext cx="6347713" cy="1320800"/>
          </a:xfrm>
        </p:spPr>
        <p:txBody>
          <a:bodyPr/>
          <a:lstStyle/>
          <a:p>
            <a:r>
              <a:rPr lang="ru-RU" dirty="0"/>
              <a:t>Операции языка Си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268760"/>
            <a:ext cx="6923112" cy="4772603"/>
          </a:xfrm>
        </p:spPr>
        <p:txBody>
          <a:bodyPr>
            <a:normAutofit fontScale="85000" lnSpcReduction="10000"/>
          </a:bodyPr>
          <a:lstStyle/>
          <a:p>
            <a:pPr marL="109728" indent="0">
              <a:lnSpc>
                <a:spcPct val="170000"/>
              </a:lnSpc>
              <a:buNone/>
            </a:pPr>
            <a:r>
              <a:rPr lang="ru-RU" dirty="0"/>
              <a:t>Операции используются для выполнения действий над переменными</a:t>
            </a:r>
          </a:p>
          <a:p>
            <a:pPr marL="109728" indent="0">
              <a:lnSpc>
                <a:spcPct val="170000"/>
              </a:lnSpc>
              <a:buNone/>
            </a:pPr>
            <a:r>
              <a:rPr lang="ru-RU" dirty="0"/>
              <a:t>Атрибуты операций:</a:t>
            </a:r>
          </a:p>
          <a:p>
            <a:pPr>
              <a:lnSpc>
                <a:spcPct val="170000"/>
              </a:lnSpc>
            </a:pPr>
            <a:r>
              <a:rPr lang="ru-RU" dirty="0">
                <a:solidFill>
                  <a:srgbClr val="00B0F0"/>
                </a:solidFill>
              </a:rPr>
              <a:t>Арность</a:t>
            </a:r>
          </a:p>
          <a:p>
            <a:pPr lvl="1">
              <a:lnSpc>
                <a:spcPct val="170000"/>
              </a:lnSpc>
            </a:pPr>
            <a:r>
              <a:rPr lang="ru-RU" dirty="0"/>
              <a:t>унарные</a:t>
            </a:r>
          </a:p>
          <a:p>
            <a:pPr lvl="1">
              <a:lnSpc>
                <a:spcPct val="170000"/>
              </a:lnSpc>
            </a:pPr>
            <a:r>
              <a:rPr lang="ru-RU" dirty="0"/>
              <a:t>бинарные</a:t>
            </a:r>
          </a:p>
          <a:p>
            <a:pPr lvl="1">
              <a:lnSpc>
                <a:spcPct val="170000"/>
              </a:lnSpc>
            </a:pPr>
            <a:r>
              <a:rPr lang="ru-RU" dirty="0"/>
              <a:t>тернарные</a:t>
            </a:r>
          </a:p>
          <a:p>
            <a:pPr>
              <a:lnSpc>
                <a:spcPct val="170000"/>
              </a:lnSpc>
            </a:pPr>
            <a:r>
              <a:rPr lang="ru-RU" dirty="0">
                <a:solidFill>
                  <a:srgbClr val="00B0F0"/>
                </a:solidFill>
              </a:rPr>
              <a:t>Приоритет</a:t>
            </a:r>
          </a:p>
          <a:p>
            <a:pPr>
              <a:lnSpc>
                <a:spcPct val="170000"/>
              </a:lnSpc>
            </a:pPr>
            <a:r>
              <a:rPr lang="ru-RU" dirty="0">
                <a:solidFill>
                  <a:srgbClr val="00B0F0"/>
                </a:solidFill>
              </a:rPr>
              <a:t>Ассоциативность</a:t>
            </a:r>
          </a:p>
          <a:p>
            <a:pPr lvl="1">
              <a:lnSpc>
                <a:spcPct val="170000"/>
              </a:lnSpc>
            </a:pPr>
            <a:r>
              <a:rPr lang="ru-RU" dirty="0"/>
              <a:t>Левая</a:t>
            </a:r>
          </a:p>
          <a:p>
            <a:pPr lvl="1">
              <a:lnSpc>
                <a:spcPct val="170000"/>
              </a:lnSpc>
            </a:pPr>
            <a:r>
              <a:rPr lang="ru-RU" dirty="0"/>
              <a:t>правая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</p:spTree>
    <p:extLst>
      <p:ext uri="{BB962C8B-B14F-4D97-AF65-F5344CB8AC3E}">
        <p14:creationId xmlns:p14="http://schemas.microsoft.com/office/powerpoint/2010/main" val="4011726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3473" y="220126"/>
            <a:ext cx="6347713" cy="1320800"/>
          </a:xfrm>
        </p:spPr>
        <p:txBody>
          <a:bodyPr/>
          <a:lstStyle/>
          <a:p>
            <a:r>
              <a:rPr lang="ru-RU" dirty="0"/>
              <a:t>Логическое ИЛИ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0054" y="987310"/>
            <a:ext cx="6331132" cy="4763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Таблица истинности: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20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13002"/>
              </p:ext>
            </p:extLst>
          </p:nvPr>
        </p:nvGraphicFramePr>
        <p:xfrm>
          <a:off x="817348" y="1469438"/>
          <a:ext cx="4064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|| b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7942" y="3594889"/>
            <a:ext cx="6587658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a = 5.6, b = 3.4, c = 0;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 = 3, e = 7, f = 0;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|| (c = b);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c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 = b) || (a - 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c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 || (f = d);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f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 = d) || (d = e * f);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f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d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59194" y="44332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3646" y="4865739"/>
            <a:ext cx="967349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0</a:t>
            </a:r>
          </a:p>
          <a:p>
            <a:r>
              <a:rPr lang="en-US" sz="1400" dirty="0"/>
              <a:t>3.4</a:t>
            </a:r>
            <a:endParaRPr lang="ru-RU" sz="1400" dirty="0"/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3</a:t>
            </a:r>
          </a:p>
          <a:p>
            <a:r>
              <a:rPr lang="en-US" sz="1400" dirty="0"/>
              <a:t>3</a:t>
            </a:r>
            <a:endParaRPr lang="ru-RU" sz="14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987824" y="4365104"/>
            <a:ext cx="2745822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987824" y="4802620"/>
            <a:ext cx="2745822" cy="433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987824" y="5236201"/>
            <a:ext cx="2745822" cy="214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2987824" y="5648774"/>
            <a:ext cx="2745822" cy="12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2987824" y="5863088"/>
            <a:ext cx="2745822" cy="14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65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8430" y="260648"/>
            <a:ext cx="6347713" cy="1320800"/>
          </a:xfrm>
        </p:spPr>
        <p:txBody>
          <a:bodyPr/>
          <a:lstStyle/>
          <a:p>
            <a:r>
              <a:rPr lang="ru-RU" dirty="0"/>
              <a:t>Сложные логические выражения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3087" y="1597472"/>
            <a:ext cx="6347714" cy="9361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Результат зависит от операции с более низким приоритетом, поэтому операция с более высоким приоритетом может не выполниться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9484" y="2993252"/>
            <a:ext cx="658765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a = 5.6, b = 3.4, c = 0;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 = 3, e = 7, f = 0;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|| (f = e &amp;&amp; 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f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 = e &amp;&amp; a) || (c = b);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f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c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((f = e) &amp;&amp; a) || (c = b);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f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c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 &amp;&amp; (a-a)) || (c = b);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c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48502" y="310489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8758" y="3677505"/>
            <a:ext cx="96734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0</a:t>
            </a:r>
          </a:p>
          <a:p>
            <a:r>
              <a:rPr lang="ru-RU" sz="1400" dirty="0"/>
              <a:t>1</a:t>
            </a:r>
          </a:p>
          <a:p>
            <a:r>
              <a:rPr lang="en-US" sz="1400" dirty="0"/>
              <a:t>0</a:t>
            </a:r>
            <a:endParaRPr lang="ru-RU" sz="1400" dirty="0"/>
          </a:p>
          <a:p>
            <a:r>
              <a:rPr lang="ru-RU" sz="1400" dirty="0"/>
              <a:t>7</a:t>
            </a:r>
          </a:p>
          <a:p>
            <a:r>
              <a:rPr lang="ru-RU" sz="1400" dirty="0"/>
              <a:t>0</a:t>
            </a:r>
            <a:endParaRPr lang="en-US" sz="1400" dirty="0"/>
          </a:p>
          <a:p>
            <a:r>
              <a:rPr lang="en-US" sz="1400" dirty="0"/>
              <a:t>3</a:t>
            </a:r>
            <a:r>
              <a:rPr lang="ru-RU" sz="1400" dirty="0"/>
              <a:t>.4</a:t>
            </a:r>
            <a:endParaRPr lang="en-US" sz="14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059832" y="3789040"/>
            <a:ext cx="2433983" cy="8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3059832" y="4030625"/>
            <a:ext cx="2433983" cy="190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3059832" y="4261610"/>
            <a:ext cx="2433983" cy="175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059832" y="4886031"/>
            <a:ext cx="2433983" cy="631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3059832" y="4492810"/>
            <a:ext cx="2448926" cy="393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3059832" y="4723370"/>
            <a:ext cx="2448926" cy="339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911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5063" y="332656"/>
            <a:ext cx="6347713" cy="1320800"/>
          </a:xfrm>
        </p:spPr>
        <p:txBody>
          <a:bodyPr/>
          <a:lstStyle/>
          <a:p>
            <a:r>
              <a:rPr lang="ru-RU" dirty="0"/>
              <a:t>Операции сравнения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22</a:t>
            </a:fld>
            <a:endParaRPr lang="ru-RU"/>
          </a:p>
        </p:txBody>
      </p:sp>
      <p:graphicFrame>
        <p:nvGraphicFramePr>
          <p:cNvPr id="6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194377"/>
              </p:ext>
            </p:extLst>
          </p:nvPr>
        </p:nvGraphicFramePr>
        <p:xfrm>
          <a:off x="251520" y="1772816"/>
          <a:ext cx="7130751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меньше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меньше равно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больше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больше равно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не равно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556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сравнения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988841"/>
            <a:ext cx="6347714" cy="1800200"/>
          </a:xfrm>
        </p:spPr>
        <p:txBody>
          <a:bodyPr/>
          <a:lstStyle/>
          <a:p>
            <a:r>
              <a:rPr lang="ru-RU" dirty="0"/>
              <a:t>Не изменяют своих операндов</a:t>
            </a:r>
          </a:p>
          <a:p>
            <a:r>
              <a:rPr lang="ru-RU" dirty="0">
                <a:solidFill>
                  <a:srgbClr val="00B0F0"/>
                </a:solidFill>
              </a:rPr>
              <a:t>Результатом</a:t>
            </a:r>
            <a:r>
              <a:rPr lang="ru-RU" dirty="0"/>
              <a:t> операций будет </a:t>
            </a:r>
            <a:r>
              <a:rPr lang="ru-RU" dirty="0">
                <a:solidFill>
                  <a:srgbClr val="00B0F0"/>
                </a:solidFill>
              </a:rPr>
              <a:t>ИСТИНА</a:t>
            </a:r>
            <a:r>
              <a:rPr lang="ru-RU" dirty="0"/>
              <a:t> или </a:t>
            </a:r>
            <a:r>
              <a:rPr lang="ru-RU" dirty="0">
                <a:solidFill>
                  <a:srgbClr val="00B0F0"/>
                </a:solidFill>
              </a:rPr>
              <a:t>ЛОЖЬ</a:t>
            </a:r>
          </a:p>
          <a:p>
            <a:r>
              <a:rPr lang="ru-RU" dirty="0"/>
              <a:t>Обычно используются в условных выражениях и циклах</a:t>
            </a:r>
          </a:p>
          <a:p>
            <a:pPr marL="0" indent="0"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364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88613" y="74239"/>
            <a:ext cx="7058745" cy="1320800"/>
          </a:xfrm>
        </p:spPr>
        <p:txBody>
          <a:bodyPr>
            <a:normAutofit/>
          </a:bodyPr>
          <a:lstStyle/>
          <a:p>
            <a:r>
              <a:rPr lang="ru-RU" sz="3200" dirty="0"/>
              <a:t>Пример неправильного использования операции сравнения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24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4110" y="1120134"/>
            <a:ext cx="662473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x = 40;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"TRUE"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else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"FALSE"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5536" y="2371231"/>
            <a:ext cx="662473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x = 40;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45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60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"TRUE"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else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"FALSE"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4536" y="1785222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6524" y="140271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5962" y="3023285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67950" y="264077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4110" y="3622328"/>
            <a:ext cx="662473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x = -20;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-30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-10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"TRUE"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else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"FALSE"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4110" y="4924194"/>
            <a:ext cx="662473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x = -20;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-10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"TRUE"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else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"FALSE"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4536" y="4287416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524" y="390490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84536" y="5576248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76524" y="5193741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</p:spTree>
    <p:extLst>
      <p:ext uri="{BB962C8B-B14F-4D97-AF65-F5344CB8AC3E}">
        <p14:creationId xmlns:p14="http://schemas.microsoft.com/office/powerpoint/2010/main" val="3425046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79255" y="72034"/>
            <a:ext cx="7058745" cy="1062383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Исправленный пример</a:t>
            </a:r>
            <a:r>
              <a:rPr lang="en-US" sz="3200" dirty="0"/>
              <a:t> </a:t>
            </a:r>
            <a:r>
              <a:rPr lang="ru-RU" sz="3200" dirty="0"/>
              <a:t>использования операций сравнения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25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4110" y="1120134"/>
            <a:ext cx="683389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x = 40;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&amp;&amp; x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"TRUE"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else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"FALSE"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5536" y="2371231"/>
            <a:ext cx="683389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x = 40;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45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&amp;&amp; x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60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"TRUE"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else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"FALSE"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4536" y="1795283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6524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5962" y="3033346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67950" y="265083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4110" y="3622328"/>
            <a:ext cx="683389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x = -20;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-30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 &amp;&amp; x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-10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"TRUE"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else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"FALSE"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4110" y="4924194"/>
            <a:ext cx="683389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x = -20;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-10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 &amp;&amp; x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"TRUE"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else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"FALSE"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4536" y="4297477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524" y="391497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84536" y="5586309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76524" y="520380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</p:spTree>
    <p:extLst>
      <p:ext uri="{BB962C8B-B14F-4D97-AF65-F5344CB8AC3E}">
        <p14:creationId xmlns:p14="http://schemas.microsoft.com/office/powerpoint/2010/main" val="950791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596113" y="222044"/>
            <a:ext cx="6347713" cy="1320800"/>
          </a:xfrm>
        </p:spPr>
        <p:txBody>
          <a:bodyPr/>
          <a:lstStyle/>
          <a:p>
            <a:r>
              <a:rPr lang="ru-RU" dirty="0"/>
              <a:t>Операция равно </a:t>
            </a:r>
            <a:r>
              <a:rPr lang="en-US" dirty="0"/>
              <a:t>“==”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596112" y="1288371"/>
            <a:ext cx="6347714" cy="1224135"/>
          </a:xfrm>
        </p:spPr>
        <p:txBody>
          <a:bodyPr/>
          <a:lstStyle/>
          <a:p>
            <a:r>
              <a:rPr lang="ru-RU" dirty="0"/>
              <a:t>Легко перепутать с операцией присваивания</a:t>
            </a:r>
          </a:p>
          <a:p>
            <a:r>
              <a:rPr lang="ru-RU" dirty="0"/>
              <a:t>Если сравнивается </a:t>
            </a:r>
            <a:r>
              <a:rPr lang="ru-RU" dirty="0">
                <a:solidFill>
                  <a:srgbClr val="00B0F0"/>
                </a:solidFill>
              </a:rPr>
              <a:t>выражение и константа</a:t>
            </a:r>
            <a:r>
              <a:rPr lang="ru-RU" dirty="0"/>
              <a:t>, то константу рекомендуется ставить </a:t>
            </a:r>
            <a:r>
              <a:rPr lang="ru-RU" dirty="0">
                <a:solidFill>
                  <a:srgbClr val="00B0F0"/>
                </a:solidFill>
              </a:rPr>
              <a:t>слева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Язык Си. Тема 2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26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99824" y="2845043"/>
            <a:ext cx="76662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 = 5;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3;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== TEST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3848" y="2915756"/>
            <a:ext cx="2808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Легко перепутать = и ==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1938" y="29423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51357" y="3311672"/>
            <a:ext cx="5849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  <a:p>
            <a:r>
              <a:rPr lang="ru-RU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8078" y="4523919"/>
            <a:ext cx="76662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 = 5;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3;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= 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4609792"/>
            <a:ext cx="30780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Нельзя перепутать = и ==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81938" y="466986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33636" y="5039194"/>
            <a:ext cx="20162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Синтаксическая ошибка</a:t>
            </a:r>
          </a:p>
        </p:txBody>
      </p:sp>
    </p:spTree>
    <p:extLst>
      <p:ext uri="{BB962C8B-B14F-4D97-AF65-F5344CB8AC3E}">
        <p14:creationId xmlns:p14="http://schemas.microsoft.com/office/powerpoint/2010/main" val="4294420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16632"/>
            <a:ext cx="6347713" cy="1320800"/>
          </a:xfrm>
        </p:spPr>
        <p:txBody>
          <a:bodyPr/>
          <a:lstStyle/>
          <a:p>
            <a:r>
              <a:rPr lang="ru-RU" dirty="0"/>
              <a:t>Побитовые операции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27</a:t>
            </a:fld>
            <a:endParaRPr lang="ru-RU"/>
          </a:p>
        </p:txBody>
      </p:sp>
      <p:graphicFrame>
        <p:nvGraphicFramePr>
          <p:cNvPr id="6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889108"/>
              </p:ext>
            </p:extLst>
          </p:nvPr>
        </p:nvGraphicFramePr>
        <p:xfrm>
          <a:off x="179512" y="777032"/>
          <a:ext cx="7632847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2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Побитовое</a:t>
                      </a:r>
                      <a:r>
                        <a:rPr lang="ru-RU" baseline="0" dirty="0"/>
                        <a:t> логическое отрицание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Побитовое логическое</a:t>
                      </a:r>
                      <a:r>
                        <a:rPr lang="ru-RU" baseline="0" dirty="0"/>
                        <a:t> 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Побитовое логическое исключающее</a:t>
                      </a:r>
                      <a:r>
                        <a:rPr lang="ru-RU" baseline="0" dirty="0"/>
                        <a:t> ИЛИ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чуть ниже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Побитовое логическое</a:t>
                      </a:r>
                      <a:r>
                        <a:rPr lang="ru-RU" baseline="0" dirty="0"/>
                        <a:t> ИЛИ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еще ниже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Побитовый сдвиг влево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Побитовый сдвиг вправо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865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Побитовые операции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56792"/>
            <a:ext cx="6347714" cy="4484571"/>
          </a:xfrm>
        </p:spPr>
        <p:txBody>
          <a:bodyPr/>
          <a:lstStyle/>
          <a:p>
            <a:r>
              <a:rPr lang="ru-RU" dirty="0"/>
              <a:t>Выполняются только над целыми числами</a:t>
            </a:r>
          </a:p>
          <a:p>
            <a:r>
              <a:rPr lang="ru-RU" dirty="0"/>
              <a:t>Не изменяют своих операндов</a:t>
            </a:r>
          </a:p>
          <a:p>
            <a:r>
              <a:rPr lang="ru-RU" dirty="0">
                <a:solidFill>
                  <a:srgbClr val="00B0F0"/>
                </a:solidFill>
              </a:rPr>
              <a:t>Результатом</a:t>
            </a:r>
            <a:r>
              <a:rPr lang="ru-RU" dirty="0"/>
              <a:t> операций будет </a:t>
            </a:r>
            <a:r>
              <a:rPr lang="ru-RU" dirty="0">
                <a:solidFill>
                  <a:srgbClr val="00B0F0"/>
                </a:solidFill>
              </a:rPr>
              <a:t>целое число</a:t>
            </a:r>
          </a:p>
          <a:p>
            <a:r>
              <a:rPr lang="ru-RU" dirty="0">
                <a:solidFill>
                  <a:srgbClr val="00B0F0"/>
                </a:solidFill>
              </a:rPr>
              <a:t>Выполняются над каждым битом числа по отдельности</a:t>
            </a:r>
          </a:p>
          <a:p>
            <a:r>
              <a:rPr lang="ru-RU" dirty="0"/>
              <a:t>Чтобы узнать результат операции нужно перевести число в двоичную систему счисления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237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057" y="548680"/>
            <a:ext cx="6347713" cy="864096"/>
          </a:xfrm>
        </p:spPr>
        <p:txBody>
          <a:bodyPr/>
          <a:lstStyle/>
          <a:p>
            <a:r>
              <a:rPr lang="ru-RU" dirty="0"/>
              <a:t>Побитовое логическое 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29</a:t>
            </a:fld>
            <a:endParaRPr lang="ru-RU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341398" y="1203822"/>
            <a:ext cx="2790442" cy="785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Таблица истинности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(для каждого бита):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96585"/>
              </p:ext>
            </p:extLst>
          </p:nvPr>
        </p:nvGraphicFramePr>
        <p:xfrm>
          <a:off x="467544" y="1988840"/>
          <a:ext cx="264302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622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62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62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6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6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4077072"/>
            <a:ext cx="67687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a = 10, b = 7;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&amp; b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8144" y="4077072"/>
            <a:ext cx="1395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Результат: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46440" y="4357212"/>
            <a:ext cx="4182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2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640616"/>
              </p:ext>
            </p:extLst>
          </p:nvPr>
        </p:nvGraphicFramePr>
        <p:xfrm>
          <a:off x="1691680" y="4895077"/>
          <a:ext cx="3375398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8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00001010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00000111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&amp; b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00000010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01913" y="1647961"/>
            <a:ext cx="300233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Используется при наложении маски на число для получения значения отдельного бита</a:t>
            </a:r>
          </a:p>
        </p:txBody>
      </p:sp>
    </p:spTree>
    <p:extLst>
      <p:ext uri="{BB962C8B-B14F-4D97-AF65-F5344CB8AC3E}">
        <p14:creationId xmlns:p14="http://schemas.microsoft.com/office/powerpoint/2010/main" val="419025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операций языка Си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545075"/>
              </p:ext>
            </p:extLst>
          </p:nvPr>
        </p:nvGraphicFramePr>
        <p:xfrm>
          <a:off x="323528" y="1628800"/>
          <a:ext cx="7344815" cy="388842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72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Арифметические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- * </a:t>
                      </a:r>
                      <a:r>
                        <a:rPr lang="en-US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 % + -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Сравнения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 &lt;= &gt; &gt;= == !=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Логические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! &amp;&amp; ||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Присваивания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Арифметические с присваиванием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*= /= %= += -=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Побитовые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~ &amp; ^ | &lt;&lt; &gt;&gt;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Побитовые с присваиванием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&amp;= ^= |= &lt;&lt;= &gt;&gt;=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Адресные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 &amp;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Работа с пользовательскими типами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 -&gt;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Инкремент, декремент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++ --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Разные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?: </a:t>
                      </a:r>
                      <a:r>
                        <a:rPr lang="en-US" sz="2000" b="1" dirty="0" err="1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sizeof</a:t>
                      </a:r>
                      <a:r>
                        <a:rPr lang="en-US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[] ()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</p:spTree>
    <p:extLst>
      <p:ext uri="{BB962C8B-B14F-4D97-AF65-F5344CB8AC3E}">
        <p14:creationId xmlns:p14="http://schemas.microsoft.com/office/powerpoint/2010/main" val="1191463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057" y="548680"/>
            <a:ext cx="6347713" cy="864096"/>
          </a:xfrm>
        </p:spPr>
        <p:txBody>
          <a:bodyPr/>
          <a:lstStyle/>
          <a:p>
            <a:r>
              <a:rPr lang="ru-RU" dirty="0"/>
              <a:t>Побитовое логическое ИЛИ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30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99111"/>
              </p:ext>
            </p:extLst>
          </p:nvPr>
        </p:nvGraphicFramePr>
        <p:xfrm>
          <a:off x="463214" y="1988840"/>
          <a:ext cx="264302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016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1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1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0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0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3214" y="4077072"/>
            <a:ext cx="68005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a = 10, b = 7;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| b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8144" y="4077072"/>
            <a:ext cx="1395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Результат: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46440" y="4357212"/>
            <a:ext cx="4182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15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79309"/>
              </p:ext>
            </p:extLst>
          </p:nvPr>
        </p:nvGraphicFramePr>
        <p:xfrm>
          <a:off x="1691680" y="4895077"/>
          <a:ext cx="3375398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8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00001010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00000111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| b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00001111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41398" y="1203822"/>
            <a:ext cx="2790442" cy="785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Таблица истинности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(для каждого бита):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1913" y="1647961"/>
            <a:ext cx="315540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Используется при объединении флагов для передачи в функцию в качестве одного параметра</a:t>
            </a:r>
          </a:p>
        </p:txBody>
      </p:sp>
    </p:spTree>
    <p:extLst>
      <p:ext uri="{BB962C8B-B14F-4D97-AF65-F5344CB8AC3E}">
        <p14:creationId xmlns:p14="http://schemas.microsoft.com/office/powerpoint/2010/main" val="2502494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056" y="171797"/>
            <a:ext cx="6347713" cy="864096"/>
          </a:xfrm>
        </p:spPr>
        <p:txBody>
          <a:bodyPr>
            <a:normAutofit fontScale="90000"/>
          </a:bodyPr>
          <a:lstStyle/>
          <a:p>
            <a:r>
              <a:rPr lang="ru-RU" dirty="0"/>
              <a:t>Побитовое логическое</a:t>
            </a:r>
            <a:r>
              <a:rPr lang="en-US" dirty="0"/>
              <a:t> </a:t>
            </a:r>
            <a:r>
              <a:rPr lang="ru-RU" dirty="0"/>
              <a:t>исключающее ИЛИ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31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3499"/>
              </p:ext>
            </p:extLst>
          </p:nvPr>
        </p:nvGraphicFramePr>
        <p:xfrm>
          <a:off x="463214" y="1988840"/>
          <a:ext cx="264302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016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1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1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0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0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3214" y="4077072"/>
            <a:ext cx="68005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a = 10, b = 7;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^ b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8144" y="4077072"/>
            <a:ext cx="1395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Результат: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46440" y="4357212"/>
            <a:ext cx="4182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ru-RU" sz="1400" dirty="0"/>
              <a:t>3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16895"/>
              </p:ext>
            </p:extLst>
          </p:nvPr>
        </p:nvGraphicFramePr>
        <p:xfrm>
          <a:off x="1691680" y="4895077"/>
          <a:ext cx="3375398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8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00001010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00000111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^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000011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41398" y="1203822"/>
            <a:ext cx="2790442" cy="785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Таблица истинности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(для каждого бита):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1913" y="1647961"/>
            <a:ext cx="315540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Может использоваться в алгоритмах симметричного шифрования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225210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056" y="171797"/>
            <a:ext cx="6347713" cy="864096"/>
          </a:xfrm>
        </p:spPr>
        <p:txBody>
          <a:bodyPr>
            <a:normAutofit fontScale="90000"/>
          </a:bodyPr>
          <a:lstStyle/>
          <a:p>
            <a:r>
              <a:rPr lang="ru-RU" dirty="0"/>
              <a:t>Побитовое логическое</a:t>
            </a:r>
            <a:r>
              <a:rPr lang="en-US" dirty="0"/>
              <a:t> </a:t>
            </a:r>
            <a:r>
              <a:rPr lang="ru-RU" dirty="0"/>
              <a:t>отрицание или дополнение до единицы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32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13658"/>
              </p:ext>
            </p:extLst>
          </p:nvPr>
        </p:nvGraphicFramePr>
        <p:xfrm>
          <a:off x="599470" y="2633015"/>
          <a:ext cx="17620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016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1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16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8056" y="3946002"/>
            <a:ext cx="67522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a = 10, b = -7;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3357" y="3987948"/>
            <a:ext cx="1395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Результат: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58509" y="4313779"/>
            <a:ext cx="601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-11</a:t>
            </a:r>
          </a:p>
          <a:p>
            <a:r>
              <a:rPr lang="en-US" sz="1400" dirty="0"/>
              <a:t>6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68149"/>
              </p:ext>
            </p:extLst>
          </p:nvPr>
        </p:nvGraphicFramePr>
        <p:xfrm>
          <a:off x="1619672" y="5107118"/>
          <a:ext cx="4964064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00001010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11111001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a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11110101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b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00000110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467544" y="1729570"/>
            <a:ext cx="2448272" cy="835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Таблица истинности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(для каждого бита):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01912" y="1778125"/>
            <a:ext cx="339342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Если отрицается положительное число, то получается отрицательное, по модулю на один больше. </a:t>
            </a:r>
          </a:p>
          <a:p>
            <a:r>
              <a:rPr lang="ru-RU" dirty="0">
                <a:solidFill>
                  <a:srgbClr val="00B0F0"/>
                </a:solidFill>
              </a:rPr>
              <a:t>И наоборот.</a:t>
            </a:r>
          </a:p>
        </p:txBody>
      </p:sp>
    </p:spTree>
    <p:extLst>
      <p:ext uri="{BB962C8B-B14F-4D97-AF65-F5344CB8AC3E}">
        <p14:creationId xmlns:p14="http://schemas.microsoft.com/office/powerpoint/2010/main" val="2520225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28740" y="471825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/>
              <a:t>Получение отрицательных чисел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-2898472" y="1746905"/>
            <a:ext cx="6057900" cy="2400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9" name="Группа 38"/>
          <p:cNvGrpSpPr/>
          <p:nvPr/>
        </p:nvGrpSpPr>
        <p:grpSpPr>
          <a:xfrm>
            <a:off x="1231517" y="2708920"/>
            <a:ext cx="5142157" cy="1789801"/>
            <a:chOff x="1158035" y="2264878"/>
            <a:chExt cx="5142157" cy="1789801"/>
          </a:xfrm>
        </p:grpSpPr>
        <p:grpSp>
          <p:nvGrpSpPr>
            <p:cNvPr id="30" name="Группа 29"/>
            <p:cNvGrpSpPr/>
            <p:nvPr/>
          </p:nvGrpSpPr>
          <p:grpSpPr>
            <a:xfrm>
              <a:off x="1158035" y="2264878"/>
              <a:ext cx="1288703" cy="1596170"/>
              <a:chOff x="1158035" y="2264878"/>
              <a:chExt cx="1288703" cy="1596170"/>
            </a:xfrm>
          </p:grpSpPr>
          <p:sp>
            <p:nvSpPr>
              <p:cNvPr id="8" name="Text Box 4"/>
              <p:cNvSpPr txBox="1">
                <a:spLocks noChangeArrowheads="1"/>
              </p:cNvSpPr>
              <p:nvPr/>
            </p:nvSpPr>
            <p:spPr bwMode="auto">
              <a:xfrm>
                <a:off x="1326301" y="2264878"/>
                <a:ext cx="1120437" cy="4632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/>
                    <a:cs typeface="Courier New" panose="02070309020205020404" pitchFamily="49" charset="0"/>
                  </a:rPr>
                  <a:t> 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/>
                    <a:cs typeface="Courier New" panose="02070309020205020404" pitchFamily="49" charset="0"/>
                  </a:rPr>
                  <a:t> </a:t>
                </a: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/>
                    <a:cs typeface="Courier New" panose="02070309020205020404" pitchFamily="49" charset="0"/>
                  </a:rPr>
                  <a:t>00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/>
                    <a:cs typeface="Courier New" panose="02070309020205020404" pitchFamily="49" charset="0"/>
                  </a:rPr>
                  <a:t>00000</a:t>
                </a: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spcAft>
                    <a:spcPts val="0"/>
                  </a:spcAft>
                </a:pP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/>
                    <a:cs typeface="Courier New" panose="02070309020205020404" pitchFamily="49" charset="0"/>
                  </a:rPr>
                  <a:t> 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/>
                    <a:cs typeface="Courier New" panose="02070309020205020404" pitchFamily="49" charset="0"/>
                  </a:rPr>
                  <a:t> 1111</a:t>
                </a: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/>
                    <a:cs typeface="Courier New" panose="02070309020205020404" pitchFamily="49" charset="0"/>
                  </a:rPr>
                  <a:t>1111</a:t>
                </a:r>
              </a:p>
              <a:p>
                <a:pPr>
                  <a:spcAft>
                    <a:spcPts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/>
                    <a:cs typeface="Courier New" panose="02070309020205020404" pitchFamily="49" charset="0"/>
                  </a:rPr>
                  <a:t> </a:t>
                </a: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/>
                    <a:cs typeface="Courier New" panose="02070309020205020404" pitchFamily="49" charset="0"/>
                  </a:rPr>
                  <a:t>10000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/>
                    <a:cs typeface="Courier New" panose="02070309020205020404" pitchFamily="49" charset="0"/>
                  </a:rPr>
                  <a:t>0000</a:t>
                </a:r>
                <a:endParaRPr lang="ru-RU" sz="1200" b="1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" name="Line 5"/>
              <p:cNvCxnSpPr/>
              <p:nvPr/>
            </p:nvCxnSpPr>
            <p:spPr bwMode="auto">
              <a:xfrm>
                <a:off x="1415085" y="2652969"/>
                <a:ext cx="934188" cy="45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1363331" y="2356273"/>
                <a:ext cx="256619" cy="154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b="1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+</a:t>
                </a:r>
                <a:endParaRPr lang="ru-RU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endParaRPr>
              </a:p>
            </p:txBody>
          </p:sp>
          <p:cxnSp>
            <p:nvCxnSpPr>
              <p:cNvPr id="11" name="Line 7"/>
              <p:cNvCxnSpPr/>
              <p:nvPr/>
            </p:nvCxnSpPr>
            <p:spPr bwMode="auto">
              <a:xfrm>
                <a:off x="1614852" y="2286000"/>
                <a:ext cx="0" cy="3670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1158035" y="3200400"/>
                <a:ext cx="1142587" cy="6606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  <a:cs typeface="Times New Roman"/>
                  </a:rPr>
                  <a:t>Отсекаем «лишнюю» единицу</a:t>
                </a:r>
              </a:p>
            </p:txBody>
          </p:sp>
          <p:cxnSp>
            <p:nvCxnSpPr>
              <p:cNvPr id="21" name="Line 17"/>
              <p:cNvCxnSpPr/>
              <p:nvPr/>
            </p:nvCxnSpPr>
            <p:spPr bwMode="auto">
              <a:xfrm flipV="1">
                <a:off x="1386889" y="2857500"/>
                <a:ext cx="113586" cy="4572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3132112" y="2283900"/>
              <a:ext cx="3168080" cy="1770779"/>
              <a:chOff x="3132112" y="2283900"/>
              <a:chExt cx="3168080" cy="1770779"/>
            </a:xfrm>
          </p:grpSpPr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3226680" y="2283900"/>
                <a:ext cx="1057756" cy="721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10000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0000</a:t>
                </a:r>
                <a:endParaRPr lang="ru-RU" sz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 1111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1111</a:t>
                </a:r>
                <a:endParaRPr lang="ru-RU" sz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 0000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000</a:t>
                </a: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1</a:t>
                </a:r>
                <a:endParaRPr lang="ru-RU" sz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endParaRPr>
              </a:p>
            </p:txBody>
          </p:sp>
          <p:cxnSp>
            <p:nvCxnSpPr>
              <p:cNvPr id="13" name="Line 9"/>
              <p:cNvCxnSpPr/>
              <p:nvPr/>
            </p:nvCxnSpPr>
            <p:spPr bwMode="auto">
              <a:xfrm flipV="1">
                <a:off x="3226680" y="2656393"/>
                <a:ext cx="1022418" cy="42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3132112" y="2395418"/>
                <a:ext cx="256619" cy="239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-</a:t>
                </a:r>
                <a:endParaRPr lang="ru-RU" sz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endParaRPr>
              </a:p>
            </p:txBody>
          </p:sp>
          <p:cxnSp>
            <p:nvCxnSpPr>
              <p:cNvPr id="15" name="Line 11"/>
              <p:cNvCxnSpPr/>
              <p:nvPr/>
            </p:nvCxnSpPr>
            <p:spPr bwMode="auto">
              <a:xfrm>
                <a:off x="3392000" y="2286000"/>
                <a:ext cx="841" cy="571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4748875" y="2292971"/>
                <a:ext cx="1551317" cy="721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10000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0000</a:t>
                </a:r>
                <a:endParaRPr lang="ru-RU" sz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 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00000</a:t>
                </a: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101</a:t>
                </a:r>
                <a:endParaRPr lang="ru-RU" sz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 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1111</a:t>
                </a: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1011</a:t>
                </a:r>
                <a:endParaRPr lang="ru-RU" sz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endParaRPr>
              </a:p>
            </p:txBody>
          </p:sp>
          <p:cxnSp>
            <p:nvCxnSpPr>
              <p:cNvPr id="17" name="Line 13"/>
              <p:cNvCxnSpPr/>
              <p:nvPr/>
            </p:nvCxnSpPr>
            <p:spPr bwMode="auto">
              <a:xfrm>
                <a:off x="4821233" y="2648571"/>
                <a:ext cx="1478959" cy="120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4645385" y="2395418"/>
                <a:ext cx="256619" cy="239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b="1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-</a:t>
                </a:r>
                <a:endParaRPr lang="ru-RU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endParaRPr>
              </a:p>
            </p:txBody>
          </p:sp>
          <p:cxnSp>
            <p:nvCxnSpPr>
              <p:cNvPr id="19" name="Line 15"/>
              <p:cNvCxnSpPr/>
              <p:nvPr/>
            </p:nvCxnSpPr>
            <p:spPr bwMode="auto">
              <a:xfrm>
                <a:off x="4935660" y="2305671"/>
                <a:ext cx="1683" cy="571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4135512" y="3025979"/>
                <a:ext cx="1371441" cy="1028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  <a:cs typeface="Times New Roman"/>
                  </a:rPr>
                  <a:t>Добавляем единицу – до этого мы ее отсекли</a:t>
                </a:r>
              </a:p>
            </p:txBody>
          </p:sp>
          <p:cxnSp>
            <p:nvCxnSpPr>
              <p:cNvPr id="23" name="Line 19"/>
              <p:cNvCxnSpPr/>
              <p:nvPr/>
            </p:nvCxnSpPr>
            <p:spPr bwMode="auto">
              <a:xfrm flipH="1" flipV="1">
                <a:off x="3812772" y="2865718"/>
                <a:ext cx="391129" cy="277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Line 20"/>
              <p:cNvCxnSpPr/>
              <p:nvPr/>
            </p:nvCxnSpPr>
            <p:spPr bwMode="auto">
              <a:xfrm flipV="1">
                <a:off x="5004048" y="2903660"/>
                <a:ext cx="340939" cy="3089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</p:spTree>
    <p:extLst>
      <p:ext uri="{BB962C8B-B14F-4D97-AF65-F5344CB8AC3E}">
        <p14:creationId xmlns:p14="http://schemas.microsoft.com/office/powerpoint/2010/main" val="1915822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599" y="3090470"/>
            <a:ext cx="691473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17, b = 6;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(a &lt;&lt; b)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(b &lt;&lt; a)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(a &lt;&lt; 3)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(b &lt;&lt; 3)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Побитовый сдвиг влево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28801"/>
            <a:ext cx="6347714" cy="1224136"/>
          </a:xfrm>
        </p:spPr>
        <p:txBody>
          <a:bodyPr/>
          <a:lstStyle/>
          <a:p>
            <a:r>
              <a:rPr lang="ru-RU" dirty="0"/>
              <a:t>Эквивалентен умножению числа на соответствующую степень двойки</a:t>
            </a:r>
          </a:p>
          <a:p>
            <a:r>
              <a:rPr lang="ru-RU" dirty="0"/>
              <a:t>Освободившиеся справа разряды заполняются нулями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34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003166" y="3090470"/>
            <a:ext cx="1395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Результат: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3763" y="3429024"/>
            <a:ext cx="94851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1088</a:t>
            </a:r>
            <a:endParaRPr lang="en-US" sz="1600" dirty="0"/>
          </a:p>
          <a:p>
            <a:r>
              <a:rPr lang="ru-RU" sz="1600" dirty="0"/>
              <a:t>786432</a:t>
            </a:r>
          </a:p>
          <a:p>
            <a:r>
              <a:rPr lang="ru-RU" sz="1600" dirty="0"/>
              <a:t>136</a:t>
            </a:r>
          </a:p>
          <a:p>
            <a:r>
              <a:rPr lang="ru-RU" sz="1600" dirty="0"/>
              <a:t>48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84222"/>
              </p:ext>
            </p:extLst>
          </p:nvPr>
        </p:nvGraphicFramePr>
        <p:xfrm>
          <a:off x="1936959" y="4653136"/>
          <a:ext cx="313909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Результат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 * 2 </a:t>
                      </a:r>
                      <a:r>
                        <a:rPr lang="ru-RU" b="1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6</a:t>
                      </a:r>
                      <a:r>
                        <a:rPr lang="ru-RU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2 </a:t>
                      </a:r>
                      <a:r>
                        <a:rPr lang="ru-RU" b="1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17 * 2 </a:t>
                      </a:r>
                      <a:r>
                        <a:rPr lang="ru-RU" b="1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6 * 2 </a:t>
                      </a:r>
                      <a:r>
                        <a:rPr lang="ru-RU" b="1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594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3568" y="3090470"/>
            <a:ext cx="691276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17, b = 6;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(a &gt;&gt; b)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(b &gt;&gt; a)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(a &gt;&gt; 3)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(b &gt;&gt; 3)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9742" y="142043"/>
            <a:ext cx="6347713" cy="1320800"/>
          </a:xfrm>
        </p:spPr>
        <p:txBody>
          <a:bodyPr/>
          <a:lstStyle/>
          <a:p>
            <a:r>
              <a:rPr lang="ru-RU" dirty="0"/>
              <a:t>Побитовый сдвиг вправо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9742" y="1052520"/>
            <a:ext cx="7120610" cy="197639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Эквивалентен делению числа на соответствующую степень двойки</a:t>
            </a:r>
          </a:p>
          <a:p>
            <a:r>
              <a:rPr lang="ru-RU" dirty="0"/>
              <a:t>Освободившиеся слева разряды заполняются нулями, если сдвигается положительное число</a:t>
            </a:r>
          </a:p>
          <a:p>
            <a:r>
              <a:rPr lang="ru-RU" dirty="0"/>
              <a:t>Освободившиеся слева разряды заполняются единицами, если сдвигается отрицательное число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003166" y="3090470"/>
            <a:ext cx="1395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Результат: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3763" y="3429024"/>
            <a:ext cx="94851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  <a:p>
            <a:r>
              <a:rPr lang="en-US" sz="1600" dirty="0"/>
              <a:t>0</a:t>
            </a:r>
            <a:endParaRPr lang="ru-RU" sz="1600" dirty="0"/>
          </a:p>
          <a:p>
            <a:r>
              <a:rPr lang="en-US" sz="1600" dirty="0"/>
              <a:t>2</a:t>
            </a:r>
            <a:endParaRPr lang="ru-RU" sz="1600" dirty="0"/>
          </a:p>
          <a:p>
            <a:r>
              <a:rPr lang="en-US" sz="1600" dirty="0"/>
              <a:t>0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89031" y="4648624"/>
            <a:ext cx="691276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-17, b = 6;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(a &gt;&gt; b)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(b &gt;&gt; a)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(a &gt;&gt; 3)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(b &gt;&gt; 3)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8629" y="4648624"/>
            <a:ext cx="1395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Результат: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49226" y="4987178"/>
            <a:ext cx="94851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-1</a:t>
            </a:r>
          </a:p>
          <a:p>
            <a:r>
              <a:rPr lang="en-US" sz="1600" dirty="0"/>
              <a:t>0</a:t>
            </a:r>
            <a:endParaRPr lang="ru-RU" sz="1600" dirty="0"/>
          </a:p>
          <a:p>
            <a:r>
              <a:rPr lang="en-US" sz="1600" dirty="0"/>
              <a:t>-3</a:t>
            </a:r>
            <a:endParaRPr lang="ru-RU" sz="1600" dirty="0"/>
          </a:p>
          <a:p>
            <a:r>
              <a:rPr lang="en-US" sz="1600" dirty="0"/>
              <a:t>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5372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присваивания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36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939698"/>
              </p:ext>
            </p:extLst>
          </p:nvPr>
        </p:nvGraphicFramePr>
        <p:xfrm>
          <a:off x="318458" y="1825776"/>
          <a:ext cx="727476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3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присваивание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самый низкий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гарантируется</a:t>
                      </a:r>
                      <a:r>
                        <a:rPr lang="ru-RU" baseline="0" dirty="0">
                          <a:solidFill>
                            <a:srgbClr val="0070C0"/>
                          </a:solidFill>
                        </a:rPr>
                        <a:t> выполнение справа налево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Объект 2"/>
          <p:cNvSpPr txBox="1">
            <a:spLocks/>
          </p:cNvSpPr>
          <p:nvPr/>
        </p:nvSpPr>
        <p:spPr>
          <a:xfrm>
            <a:off x="395536" y="3573016"/>
            <a:ext cx="71206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00B0F0"/>
                </a:solidFill>
              </a:rPr>
              <a:t>Изменяет значение своего левого операнда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788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8931" y="116632"/>
            <a:ext cx="6347713" cy="1320800"/>
          </a:xfrm>
        </p:spPr>
        <p:txBody>
          <a:bodyPr/>
          <a:lstStyle/>
          <a:p>
            <a:r>
              <a:rPr lang="en-US" dirty="0"/>
              <a:t>L-value </a:t>
            </a:r>
            <a:r>
              <a:rPr lang="ru-RU" dirty="0"/>
              <a:t>и </a:t>
            </a:r>
            <a:r>
              <a:rPr lang="en-US" dirty="0"/>
              <a:t>R-value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637036"/>
              </p:ext>
            </p:extLst>
          </p:nvPr>
        </p:nvGraphicFramePr>
        <p:xfrm>
          <a:off x="395536" y="864638"/>
          <a:ext cx="7581438" cy="5684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6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2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2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L-value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R-value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4768">
                <a:tc>
                  <a:txBody>
                    <a:bodyPr/>
                    <a:lstStyle/>
                    <a:p>
                      <a:r>
                        <a:rPr lang="ru-RU" dirty="0"/>
                        <a:t>Что</a:t>
                      </a:r>
                      <a:r>
                        <a:rPr lang="ru-RU" baseline="0" dirty="0"/>
                        <a:t> такое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может стоять слева от знака присваивания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может стоять справа от знака присваивания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1199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не может быть константой</a:t>
                      </a:r>
                    </a:p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/>
                        <a:t>должно иметь адрес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должно иметь 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23">
                <a:tc>
                  <a:txBody>
                    <a:bodyPr/>
                    <a:lstStyle/>
                    <a:p>
                      <a:r>
                        <a:rPr lang="ru-RU" dirty="0"/>
                        <a:t>Чем может быть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Переменная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Функция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Указатель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Объект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Указатель на функцию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Указатель</a:t>
                      </a:r>
                      <a:r>
                        <a:rPr lang="ru-RU" baseline="0" dirty="0"/>
                        <a:t> на массив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Переменная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Функция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Указатель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Объект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Указатель на функцию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Указатель</a:t>
                      </a:r>
                      <a:r>
                        <a:rPr lang="ru-RU" baseline="0" dirty="0"/>
                        <a:t> на массив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Константа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Имя массива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Выражение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03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332656"/>
            <a:ext cx="6347713" cy="1320800"/>
          </a:xfrm>
        </p:spPr>
        <p:txBody>
          <a:bodyPr/>
          <a:lstStyle/>
          <a:p>
            <a:r>
              <a:rPr lang="ru-RU" dirty="0"/>
              <a:t>Арифметические с присваиванием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38</a:t>
            </a:fld>
            <a:endParaRPr lang="ru-RU"/>
          </a:p>
        </p:txBody>
      </p:sp>
      <p:graphicFrame>
        <p:nvGraphicFramePr>
          <p:cNvPr id="6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618186"/>
              </p:ext>
            </p:extLst>
          </p:nvPr>
        </p:nvGraphicFramePr>
        <p:xfrm>
          <a:off x="323528" y="1772816"/>
          <a:ext cx="71287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9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самый низкий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самый низкий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самый низкий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самый низкий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самый низкий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4365104"/>
            <a:ext cx="583264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myVeryVeryVeryVeryLongNameVariable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5, b = 7;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myVeryVeryVeryVeryLongNameVariable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myVeryVeryVeryVeryLongNameVariable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b;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845" y="5274653"/>
            <a:ext cx="58326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myVeryVeryVeryVeryLongNameVariable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5, b = 7;</a:t>
            </a:r>
          </a:p>
          <a:p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myVeryVeryVeryVeryLongNameVariable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</p:txBody>
      </p:sp>
    </p:spTree>
    <p:extLst>
      <p:ext uri="{BB962C8B-B14F-4D97-AF65-F5344CB8AC3E}">
        <p14:creationId xmlns:p14="http://schemas.microsoft.com/office/powerpoint/2010/main" val="714176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598" y="260648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/>
              <a:t>Получение суммы цифр трехзначного числа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566086"/>
            <a:ext cx="7490794" cy="4412563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number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sum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puts("Enter number:");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("%d\n",  &amp;number);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sum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number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100; </a:t>
            </a:r>
            <a:r>
              <a:rPr lang="ru-RU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//получение старшей цифры числа (234/100=2)</a:t>
            </a:r>
          </a:p>
          <a:p>
            <a:pPr marL="109728" indent="0"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sum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+=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number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10; </a:t>
            </a:r>
            <a:r>
              <a:rPr lang="ru-RU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//средняя цифра числа</a:t>
            </a:r>
          </a:p>
          <a:p>
            <a:pPr marL="109728" indent="0"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sum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number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10; </a:t>
            </a:r>
            <a:r>
              <a:rPr lang="ru-RU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//младшая (правая) цифра числа</a:t>
            </a:r>
          </a:p>
          <a:p>
            <a:pPr marL="109728" indent="0"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("Sum of digits is %d\n", sum);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return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0;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</p:spTree>
    <p:extLst>
      <p:ext uri="{BB962C8B-B14F-4D97-AF65-F5344CB8AC3E}">
        <p14:creationId xmlns:p14="http://schemas.microsoft.com/office/powerpoint/2010/main" val="213563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873130"/>
              </p:ext>
            </p:extLst>
          </p:nvPr>
        </p:nvGraphicFramePr>
        <p:xfrm>
          <a:off x="218079" y="1628800"/>
          <a:ext cx="7130751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унарный плюс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унарный минус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умножение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деление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остаток</a:t>
                      </a:r>
                      <a:r>
                        <a:rPr lang="ru-RU" baseline="0" dirty="0"/>
                        <a:t> от деления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плюс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минус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22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3282" y="332656"/>
            <a:ext cx="6347713" cy="1320800"/>
          </a:xfrm>
        </p:spPr>
        <p:txBody>
          <a:bodyPr/>
          <a:lstStyle/>
          <a:p>
            <a:r>
              <a:rPr lang="ru-RU" dirty="0"/>
              <a:t>Побитовые с присваиванием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40</a:t>
            </a:fld>
            <a:endParaRPr lang="ru-RU"/>
          </a:p>
        </p:txBody>
      </p:sp>
      <p:graphicFrame>
        <p:nvGraphicFramePr>
          <p:cNvPr id="6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656655"/>
              </p:ext>
            </p:extLst>
          </p:nvPr>
        </p:nvGraphicFramePr>
        <p:xfrm>
          <a:off x="323528" y="1772816"/>
          <a:ext cx="71287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9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самый низкий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самый низкий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самый низкий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самый низкий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самый низкий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5440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Обмен значениями двух целочисленных 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045495"/>
            <a:ext cx="7130754" cy="388077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10, b = 7;</a:t>
            </a:r>
          </a:p>
          <a:p>
            <a:pPr marL="0" indent="0">
              <a:buNone/>
            </a:pP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printf("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%d\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t%d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a, b);         </a:t>
            </a:r>
            <a:r>
              <a:rPr lang="fr-F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10	7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^= b ^= a ^= b;</a:t>
            </a:r>
          </a:p>
          <a:p>
            <a:pPr marL="0" indent="0">
              <a:buNone/>
            </a:pP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printf("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%d\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t%d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a, b);         </a:t>
            </a:r>
            <a:r>
              <a:rPr lang="fr-F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7	10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904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инкремента / декремента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42</a:t>
            </a:fld>
            <a:endParaRPr lang="ru-RU"/>
          </a:p>
        </p:txBody>
      </p:sp>
      <p:graphicFrame>
        <p:nvGraphicFramePr>
          <p:cNvPr id="6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036894"/>
              </p:ext>
            </p:extLst>
          </p:nvPr>
        </p:nvGraphicFramePr>
        <p:xfrm>
          <a:off x="431019" y="2060848"/>
          <a:ext cx="71307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инкремент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декремент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29383"/>
              </p:ext>
            </p:extLst>
          </p:nvPr>
        </p:nvGraphicFramePr>
        <p:xfrm>
          <a:off x="755576" y="4005064"/>
          <a:ext cx="6096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+= 1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- 1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-= 1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426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Формы унарных операций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43</a:t>
            </a:fld>
            <a:endParaRPr lang="ru-RU"/>
          </a:p>
        </p:txBody>
      </p:sp>
      <p:sp>
        <p:nvSpPr>
          <p:cNvPr id="6" name="Объект 2"/>
          <p:cNvSpPr txBox="1">
            <a:spLocks noGrp="1"/>
          </p:cNvSpPr>
          <p:nvPr>
            <p:ph idx="1"/>
          </p:nvPr>
        </p:nvSpPr>
        <p:spPr>
          <a:xfrm>
            <a:off x="627151" y="1772816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Все унарные операции существуют в префиксной форме (знак операции записывается перед операндом)</a:t>
            </a:r>
          </a:p>
          <a:p>
            <a:r>
              <a:rPr lang="ru-RU" dirty="0">
                <a:solidFill>
                  <a:schemeClr val="tx1"/>
                </a:solidFill>
              </a:rPr>
              <a:t>Операции инкремента / декремента существуют в двух формах: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префиксной:</a:t>
            </a:r>
          </a:p>
          <a:p>
            <a:pPr marL="914400" lvl="2" indent="0">
              <a:buNone/>
            </a:pPr>
            <a:r>
              <a:rPr lang="ru-RU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schemeClr val="tx1"/>
                </a:solidFill>
              </a:rPr>
              <a:t>постфиксной:</a:t>
            </a:r>
          </a:p>
          <a:p>
            <a:pPr marL="914400" lvl="2" indent="0">
              <a:buNone/>
            </a:pP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539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/>
              <a:t>Отличия префиксной и постфиксной форм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982100"/>
              </p:ext>
            </p:extLst>
          </p:nvPr>
        </p:nvGraphicFramePr>
        <p:xfrm>
          <a:off x="251520" y="1700808"/>
          <a:ext cx="7274769" cy="393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5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4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Префиксная форма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Постфиксная форма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Алгоритм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Увеличивает значение операнда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Возвращает новое 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Создает временную</a:t>
                      </a:r>
                      <a:r>
                        <a:rPr lang="ru-RU" baseline="0" dirty="0"/>
                        <a:t> копию текущего значения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Увеличивает значение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Возвращает временную копию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Скорость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выше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ниже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Является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l-value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840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88640"/>
            <a:ext cx="6347713" cy="1320800"/>
          </a:xfrm>
        </p:spPr>
        <p:txBody>
          <a:bodyPr/>
          <a:lstStyle/>
          <a:p>
            <a:r>
              <a:rPr lang="ru-RU" dirty="0"/>
              <a:t>Пример работы с оператором инкремента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5536" y="1509440"/>
            <a:ext cx="68407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("%d\n", ++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1672" y="1802402"/>
            <a:ext cx="4725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6136" y="147065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331" y="2274507"/>
            <a:ext cx="684076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1671" y="2574331"/>
            <a:ext cx="4725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5</a:t>
            </a:r>
          </a:p>
          <a:p>
            <a:r>
              <a:rPr lang="ru-RU" sz="1600" dirty="0"/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6136" y="224258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2824" y="3321561"/>
            <a:ext cx="684076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("%d\n", (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41164" y="3641382"/>
            <a:ext cx="46308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  <a:p>
            <a:r>
              <a:rPr lang="ru-RU" sz="1600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05629" y="330963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2824" y="4376685"/>
            <a:ext cx="684076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 ++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38960" y="4669647"/>
            <a:ext cx="4652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12</a:t>
            </a:r>
          </a:p>
          <a:p>
            <a:r>
              <a:rPr lang="en-US" sz="1600" dirty="0"/>
              <a:t>7</a:t>
            </a:r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803424" y="433789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2824" y="5403030"/>
            <a:ext cx="68407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(++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38960" y="5695992"/>
            <a:ext cx="4652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03424" y="53642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</p:spTree>
    <p:extLst>
      <p:ext uri="{BB962C8B-B14F-4D97-AF65-F5344CB8AC3E}">
        <p14:creationId xmlns:p14="http://schemas.microsoft.com/office/powerpoint/2010/main" val="1783335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операция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46</a:t>
            </a:fld>
            <a:endParaRPr lang="ru-RU"/>
          </a:p>
        </p:txBody>
      </p:sp>
      <p:graphicFrame>
        <p:nvGraphicFramePr>
          <p:cNvPr id="6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827401"/>
              </p:ext>
            </p:extLst>
          </p:nvPr>
        </p:nvGraphicFramePr>
        <p:xfrm>
          <a:off x="251520" y="1484784"/>
          <a:ext cx="727476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0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3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тернарная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гарантируется</a:t>
                      </a:r>
                      <a:r>
                        <a:rPr lang="ru-RU" baseline="0" dirty="0">
                          <a:solidFill>
                            <a:srgbClr val="0070C0"/>
                          </a:solidFill>
                        </a:rPr>
                        <a:t> выполнение слева направо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3933056"/>
            <a:ext cx="741682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15, b = 8;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(a &gt; b ? a : b) 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7232" y="39176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0091" y="4183928"/>
            <a:ext cx="5040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818" y="4795831"/>
            <a:ext cx="741682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5, b = 8;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(a &gt; b ? a : b) 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8530" y="478044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1389" y="5046703"/>
            <a:ext cx="5040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6185" y="3284550"/>
            <a:ext cx="728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Поиск максимума двух чисел:</a:t>
            </a:r>
          </a:p>
        </p:txBody>
      </p:sp>
    </p:spTree>
    <p:extLst>
      <p:ext uri="{BB962C8B-B14F-4D97-AF65-F5344CB8AC3E}">
        <p14:creationId xmlns:p14="http://schemas.microsoft.com/office/powerpoint/2010/main" val="854617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условной операции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2571" y="2576853"/>
            <a:ext cx="6347714" cy="4763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Поиск максимума трех чисел: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1520" y="3303259"/>
            <a:ext cx="756084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15, b = 8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с = 19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(a &gt; b ? a &gt; c? a : c : b) 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2240" y="327713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85099" y="3543395"/>
            <a:ext cx="5040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19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706" y="4116924"/>
            <a:ext cx="756084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15, b = 8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с = 9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(a &gt; b ? a &gt; c? a : c : b) 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7426" y="40907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80285" y="4357060"/>
            <a:ext cx="5040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706" y="4950963"/>
            <a:ext cx="756084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5, b =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с = 9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(a &gt; b ? a &gt; c? a : c : b) 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7426" y="492483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80285" y="5191099"/>
            <a:ext cx="5040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18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599" y="1968872"/>
            <a:ext cx="6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Условные операции можно вкладывать друг в друга</a:t>
            </a:r>
          </a:p>
        </p:txBody>
      </p:sp>
    </p:spTree>
    <p:extLst>
      <p:ext uri="{BB962C8B-B14F-4D97-AF65-F5344CB8AC3E}">
        <p14:creationId xmlns:p14="http://schemas.microsoft.com/office/powerpoint/2010/main" val="32492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</a:t>
            </a:r>
            <a:r>
              <a:rPr lang="en-US" dirty="0" err="1"/>
              <a:t>sizeof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780928"/>
            <a:ext cx="6347714" cy="43204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Позволяет получить размер типа или переменной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48</a:t>
            </a:fld>
            <a:endParaRPr lang="ru-RU"/>
          </a:p>
        </p:txBody>
      </p:sp>
      <p:graphicFrame>
        <p:nvGraphicFramePr>
          <p:cNvPr id="6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7811532"/>
              </p:ext>
            </p:extLst>
          </p:nvPr>
        </p:nvGraphicFramePr>
        <p:xfrm>
          <a:off x="251520" y="1588211"/>
          <a:ext cx="727476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3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Получение</a:t>
                      </a:r>
                      <a:r>
                        <a:rPr lang="ru-RU" baseline="0" dirty="0"/>
                        <a:t> размера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sizeof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3427402"/>
            <a:ext cx="69847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15;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8443" y="341201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1302" y="3678275"/>
            <a:ext cx="5040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4199393"/>
            <a:ext cx="69847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 a = 15.0;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 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18443" y="418400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71302" y="4450266"/>
            <a:ext cx="5040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1587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 операций в Си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047350"/>
              </p:ext>
            </p:extLst>
          </p:nvPr>
        </p:nvGraphicFramePr>
        <p:xfrm>
          <a:off x="971600" y="1460952"/>
          <a:ext cx="5688632" cy="426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. () []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 -- * &amp; ~ ! + - </a:t>
                      </a:r>
                      <a:r>
                        <a:rPr lang="en-US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sizeof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 / %</a:t>
                      </a:r>
                      <a:endParaRPr lang="ru-RU" sz="2000" b="1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-</a:t>
                      </a:r>
                      <a:endParaRPr lang="ru-RU" sz="2000" b="1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&gt;&gt;</a:t>
                      </a:r>
                      <a:endParaRPr lang="ru-RU" sz="2000" b="1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 &lt;= &gt; &gt;=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 !=</a:t>
                      </a:r>
                      <a:endParaRPr lang="ru-RU" sz="2000" b="1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endParaRPr lang="ru-RU" sz="2000" b="1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endParaRPr lang="ru-RU" sz="2000" b="1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endParaRPr lang="ru-RU" sz="2000" b="1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  <a:endParaRPr lang="ru-RU" sz="2000" b="1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  <a:endParaRPr lang="ru-RU" sz="2000" b="1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?:</a:t>
                      </a:r>
                      <a:endParaRPr lang="ru-RU" sz="2000" b="1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+= -= *= /= %= &lt;&lt;= &gt;&gt;=</a:t>
                      </a:r>
                      <a:r>
                        <a:rPr lang="ru-RU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&amp;= |= ^=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49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</p:spTree>
    <p:extLst>
      <p:ext uri="{BB962C8B-B14F-4D97-AF65-F5344CB8AC3E}">
        <p14:creationId xmlns:p14="http://schemas.microsoft.com/office/powerpoint/2010/main" val="295471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61595"/>
            <a:ext cx="6347713" cy="1320800"/>
          </a:xfrm>
        </p:spPr>
        <p:txBody>
          <a:bodyPr/>
          <a:lstStyle/>
          <a:p>
            <a:r>
              <a:rPr lang="ru-RU" dirty="0"/>
              <a:t>Унарные арифметические операции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00808"/>
            <a:ext cx="6347714" cy="4968552"/>
          </a:xfrm>
        </p:spPr>
        <p:txBody>
          <a:bodyPr/>
          <a:lstStyle/>
          <a:p>
            <a:r>
              <a:rPr lang="ru-RU" dirty="0"/>
              <a:t>Унарный плюс </a:t>
            </a:r>
            <a:r>
              <a:rPr lang="en-US" dirty="0"/>
              <a:t>“</a:t>
            </a:r>
            <a:r>
              <a:rPr lang="ru-RU" dirty="0"/>
              <a:t>+</a:t>
            </a:r>
            <a:r>
              <a:rPr lang="en-US" dirty="0"/>
              <a:t>”</a:t>
            </a:r>
            <a:r>
              <a:rPr lang="ru-RU" dirty="0"/>
              <a:t> – умножает операнд на +1, результат записывается во временную память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Унарный минус </a:t>
            </a:r>
            <a:r>
              <a:rPr lang="en-US" dirty="0"/>
              <a:t>“</a:t>
            </a:r>
            <a:r>
              <a:rPr lang="ru-RU" dirty="0"/>
              <a:t>-</a:t>
            </a:r>
            <a:r>
              <a:rPr lang="en-US" dirty="0"/>
              <a:t>”</a:t>
            </a:r>
            <a:r>
              <a:rPr lang="ru-RU" dirty="0"/>
              <a:t> – умножает операнд на -1, результат записывается во временную память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67544" y="2452573"/>
            <a:ext cx="698123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 = 17;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+test;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n%d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 test, result);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496" y="2577403"/>
            <a:ext cx="9361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17</a:t>
            </a:r>
          </a:p>
          <a:p>
            <a:r>
              <a:rPr lang="ru-RU" dirty="0"/>
              <a:t>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4797152"/>
            <a:ext cx="698123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 = 17;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n%d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 test, result);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4911" y="4902274"/>
            <a:ext cx="9361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17</a:t>
            </a:r>
          </a:p>
          <a:p>
            <a:r>
              <a:rPr lang="ru-RU" dirty="0"/>
              <a:t>-17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7645" y="2564904"/>
            <a:ext cx="151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0209" y="4879062"/>
            <a:ext cx="151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Результат:</a:t>
            </a:r>
          </a:p>
        </p:txBody>
      </p:sp>
    </p:spTree>
    <p:extLst>
      <p:ext uri="{BB962C8B-B14F-4D97-AF65-F5344CB8AC3E}">
        <p14:creationId xmlns:p14="http://schemas.microsoft.com/office/powerpoint/2010/main" val="8960312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Подводя итог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50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09599" y="1556792"/>
            <a:ext cx="6347714" cy="4484571"/>
          </a:xfrm>
        </p:spPr>
        <p:txBody>
          <a:bodyPr/>
          <a:lstStyle/>
          <a:p>
            <a:r>
              <a:rPr lang="ru-RU" dirty="0"/>
              <a:t>Операции выполняют действия над операндами</a:t>
            </a:r>
          </a:p>
          <a:p>
            <a:r>
              <a:rPr lang="ru-RU" dirty="0"/>
              <a:t>Существуют различные группы операций</a:t>
            </a:r>
          </a:p>
          <a:p>
            <a:r>
              <a:rPr lang="ru-RU" dirty="0"/>
              <a:t>Операции имеют разные арность, ассоциативность и приоритет</a:t>
            </a:r>
          </a:p>
          <a:p>
            <a:r>
              <a:rPr lang="ru-RU" dirty="0"/>
              <a:t>Для 4 операций строго определен порядок выполнения: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&amp;&amp;, ||, =, ?: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dirty="0">
                <a:cs typeface="Courier New" panose="02070309020205020404" pitchFamily="49" charset="0"/>
              </a:rPr>
              <a:t>Только операции присваивания (все виды) и операции инкремента /декремента изменяют свои операнды</a:t>
            </a:r>
          </a:p>
          <a:p>
            <a:r>
              <a:rPr lang="ru-RU" dirty="0">
                <a:cs typeface="Courier New" panose="02070309020205020404" pitchFamily="49" charset="0"/>
              </a:rPr>
              <a:t>Операции инкремента / декремента существуют в двух формах</a:t>
            </a:r>
          </a:p>
        </p:txBody>
      </p:sp>
    </p:spTree>
    <p:extLst>
      <p:ext uri="{BB962C8B-B14F-4D97-AF65-F5344CB8AC3E}">
        <p14:creationId xmlns:p14="http://schemas.microsoft.com/office/powerpoint/2010/main" val="30998121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pPr algn="ctr"/>
            <a:r>
              <a:rPr lang="ru-RU" dirty="0"/>
              <a:t>Конец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51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</p:spTree>
    <p:extLst>
      <p:ext uri="{BB962C8B-B14F-4D97-AF65-F5344CB8AC3E}">
        <p14:creationId xmlns:p14="http://schemas.microsoft.com/office/powerpoint/2010/main" val="404437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812" y="492382"/>
            <a:ext cx="6347713" cy="889307"/>
          </a:xfrm>
        </p:spPr>
        <p:txBody>
          <a:bodyPr/>
          <a:lstStyle/>
          <a:p>
            <a:r>
              <a:rPr lang="ru-RU" dirty="0"/>
              <a:t>Умножение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28801"/>
            <a:ext cx="6347714" cy="34563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Операция умножения </a:t>
            </a:r>
            <a:r>
              <a:rPr lang="en-US" dirty="0"/>
              <a:t>“</a:t>
            </a:r>
            <a:r>
              <a:rPr lang="ru-RU" dirty="0"/>
              <a:t>*</a:t>
            </a:r>
            <a:r>
              <a:rPr lang="en-US" dirty="0"/>
              <a:t>”</a:t>
            </a:r>
            <a:r>
              <a:rPr lang="ru-RU" dirty="0"/>
              <a:t> – умножает операнды друг на друга, результат записывается во временную память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4675" y="6041363"/>
            <a:ext cx="512638" cy="365125"/>
          </a:xfrm>
        </p:spPr>
        <p:txBody>
          <a:bodyPr/>
          <a:lstStyle/>
          <a:p>
            <a:fld id="{AC5F758B-934A-4B44-8F59-6F4FBE7C2D1F}" type="slidenum">
              <a:rPr lang="ru-RU" smtClean="0"/>
              <a:t>6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24812" y="2465618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5, b = 6;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*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9348" y="2476112"/>
            <a:ext cx="14243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Результат:</a:t>
            </a:r>
          </a:p>
          <a:p>
            <a:r>
              <a:rPr lang="ru-RU" dirty="0"/>
              <a:t>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1054" y="3441139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a = 5.5, b = 3.2;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*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8706" y="3441138"/>
            <a:ext cx="14243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Результат:</a:t>
            </a:r>
          </a:p>
          <a:p>
            <a:r>
              <a:rPr lang="en-US" dirty="0"/>
              <a:t>17.6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41054" y="4447022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 = 'a', b = 'b'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*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8706" y="4447021"/>
            <a:ext cx="14243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Результат:</a:t>
            </a:r>
          </a:p>
          <a:p>
            <a:r>
              <a:rPr lang="en-US" dirty="0"/>
              <a:t>9506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145092" y="5452904"/>
            <a:ext cx="26642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‘a’ = 97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‘b’ = 98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Прямая со стрелкой 13"/>
          <p:cNvCxnSpPr>
            <a:stCxn id="12" idx="0"/>
            <a:endCxn id="10" idx="2"/>
          </p:cNvCxnSpPr>
          <p:nvPr/>
        </p:nvCxnSpPr>
        <p:spPr>
          <a:xfrm flipH="1" flipV="1">
            <a:off x="2945310" y="5093353"/>
            <a:ext cx="1531930" cy="359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2" idx="0"/>
            <a:endCxn id="11" idx="2"/>
          </p:cNvCxnSpPr>
          <p:nvPr/>
        </p:nvCxnSpPr>
        <p:spPr>
          <a:xfrm flipV="1">
            <a:off x="4477240" y="5093352"/>
            <a:ext cx="1693647" cy="3595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9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5772" y="662769"/>
            <a:ext cx="6347713" cy="1320800"/>
          </a:xfrm>
        </p:spPr>
        <p:txBody>
          <a:bodyPr/>
          <a:lstStyle/>
          <a:p>
            <a:r>
              <a:rPr lang="ru-RU" dirty="0"/>
              <a:t>Деление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72816"/>
            <a:ext cx="6347714" cy="42685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Операция деления</a:t>
            </a:r>
            <a:r>
              <a:rPr lang="en-US" dirty="0"/>
              <a:t>“</a:t>
            </a:r>
            <a:r>
              <a:rPr lang="ru-RU" dirty="0"/>
              <a:t>/</a:t>
            </a:r>
            <a:r>
              <a:rPr lang="en-US" dirty="0"/>
              <a:t>”</a:t>
            </a:r>
            <a:r>
              <a:rPr lang="ru-RU" dirty="0"/>
              <a:t> – делит операнды друг на друга, результат записывается во временную память. 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24060" y="2928034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30, b = 6;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/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8596" y="2938528"/>
            <a:ext cx="14243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Результат:</a:t>
            </a:r>
          </a:p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40302" y="3903555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a = 5.5, b = 3.2;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/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7954" y="3903554"/>
            <a:ext cx="14243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Результат:</a:t>
            </a:r>
          </a:p>
          <a:p>
            <a:r>
              <a:rPr lang="en-US" dirty="0"/>
              <a:t>1.71875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965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7677" y="601629"/>
            <a:ext cx="6347713" cy="1320800"/>
          </a:xfrm>
        </p:spPr>
        <p:txBody>
          <a:bodyPr/>
          <a:lstStyle/>
          <a:p>
            <a:r>
              <a:rPr lang="ru-RU" dirty="0"/>
              <a:t>Деление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00808"/>
            <a:ext cx="6347714" cy="434055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делении </a:t>
            </a:r>
            <a:r>
              <a:rPr lang="ru-RU" dirty="0">
                <a:solidFill>
                  <a:srgbClr val="00B0F0"/>
                </a:solidFill>
              </a:rPr>
              <a:t>целого числа на </a:t>
            </a:r>
            <a:r>
              <a:rPr lang="en-US" dirty="0">
                <a:solidFill>
                  <a:srgbClr val="00B0F0"/>
                </a:solidFill>
              </a:rPr>
              <a:t>“</a:t>
            </a:r>
            <a:r>
              <a:rPr lang="ru-RU" dirty="0">
                <a:solidFill>
                  <a:srgbClr val="00B0F0"/>
                </a:solidFill>
              </a:rPr>
              <a:t>0</a:t>
            </a:r>
            <a:r>
              <a:rPr lang="en-US" dirty="0">
                <a:solidFill>
                  <a:srgbClr val="00B0F0"/>
                </a:solidFill>
              </a:rPr>
              <a:t>”</a:t>
            </a:r>
            <a:r>
              <a:rPr lang="ru-RU" dirty="0"/>
              <a:t> выбрасывается исключение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01797" y="2612675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30,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/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797" y="3356992"/>
            <a:ext cx="1424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494" y="3791236"/>
            <a:ext cx="5839879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800" b="1" dirty="0"/>
              <a:t>Сигнатура проблемы:</a:t>
            </a:r>
          </a:p>
          <a:p>
            <a:r>
              <a:rPr lang="ru-RU" sz="800" dirty="0"/>
              <a:t>  </a:t>
            </a:r>
            <a:r>
              <a:rPr lang="ru-RU" sz="800" dirty="0">
                <a:solidFill>
                  <a:srgbClr val="00B0F0"/>
                </a:solidFill>
              </a:rPr>
              <a:t>Имя события проблемы:	</a:t>
            </a:r>
            <a:r>
              <a:rPr lang="en-US" sz="800" dirty="0">
                <a:solidFill>
                  <a:srgbClr val="00B0F0"/>
                </a:solidFill>
              </a:rPr>
              <a:t>APPCRASH</a:t>
            </a:r>
          </a:p>
          <a:p>
            <a:r>
              <a:rPr lang="ru-RU" sz="800" dirty="0"/>
              <a:t>  Имя приложения:	</a:t>
            </a:r>
            <a:r>
              <a:rPr lang="en-US" sz="800" dirty="0"/>
              <a:t>test.exe</a:t>
            </a:r>
          </a:p>
          <a:p>
            <a:r>
              <a:rPr lang="ru-RU" sz="800" dirty="0"/>
              <a:t>  Версия приложения:	0.0.0.0</a:t>
            </a:r>
          </a:p>
          <a:p>
            <a:r>
              <a:rPr lang="ru-RU" sz="800" dirty="0"/>
              <a:t>  Отметка времени приложения:	5</a:t>
            </a:r>
            <a:r>
              <a:rPr lang="en-US" sz="800" dirty="0"/>
              <a:t>b0d135c</a:t>
            </a:r>
          </a:p>
          <a:p>
            <a:r>
              <a:rPr lang="ru-RU" sz="800" dirty="0"/>
              <a:t>  Имя модуля с ошибкой:	test.exe</a:t>
            </a:r>
          </a:p>
          <a:p>
            <a:r>
              <a:rPr lang="ru-RU" sz="800" dirty="0"/>
              <a:t>  Версия модуля с ошибкой:	0.0.0.0</a:t>
            </a:r>
          </a:p>
          <a:p>
            <a:r>
              <a:rPr lang="ru-RU" sz="800" dirty="0"/>
              <a:t>  Отметка времени модуля с ошибкой:	5b0d135c</a:t>
            </a:r>
          </a:p>
          <a:p>
            <a:r>
              <a:rPr lang="ru-RU" sz="800" dirty="0">
                <a:solidFill>
                  <a:srgbClr val="00B0F0"/>
                </a:solidFill>
              </a:rPr>
              <a:t>  Код исключения:	</a:t>
            </a:r>
            <a:r>
              <a:rPr lang="en-US" sz="800" dirty="0">
                <a:solidFill>
                  <a:srgbClr val="00B0F0"/>
                </a:solidFill>
              </a:rPr>
              <a:t>c0000094</a:t>
            </a:r>
          </a:p>
          <a:p>
            <a:r>
              <a:rPr lang="ru-RU" sz="800" dirty="0"/>
              <a:t>  Смещение исключения:	00011</a:t>
            </a:r>
            <a:r>
              <a:rPr lang="en-US" sz="800" dirty="0"/>
              <a:t>dc7</a:t>
            </a:r>
          </a:p>
          <a:p>
            <a:r>
              <a:rPr lang="ru-RU" sz="800" dirty="0"/>
              <a:t>  Версия ОС:	6.1.7601.2.1.0.768.2</a:t>
            </a:r>
          </a:p>
          <a:p>
            <a:r>
              <a:rPr lang="ru-RU" sz="800" dirty="0"/>
              <a:t>  Код языка:	1049</a:t>
            </a:r>
          </a:p>
          <a:p>
            <a:r>
              <a:rPr lang="ru-RU" sz="800" dirty="0"/>
              <a:t>  Дополнительные сведения 1:	0</a:t>
            </a:r>
            <a:r>
              <a:rPr lang="en-US" sz="800" dirty="0"/>
              <a:t>a9e</a:t>
            </a:r>
          </a:p>
          <a:p>
            <a:r>
              <a:rPr lang="ru-RU" sz="800" dirty="0"/>
              <a:t>  Дополнительные сведения 2:	0</a:t>
            </a:r>
            <a:r>
              <a:rPr lang="en-US" sz="800" dirty="0"/>
              <a:t>a9e372d3b4ad19135b953a78882e789</a:t>
            </a:r>
          </a:p>
          <a:p>
            <a:r>
              <a:rPr lang="ru-RU" sz="800" dirty="0"/>
              <a:t>  Дополнительные сведения 3:	0</a:t>
            </a:r>
            <a:r>
              <a:rPr lang="en-US" sz="800" dirty="0"/>
              <a:t>a9e</a:t>
            </a:r>
          </a:p>
          <a:p>
            <a:r>
              <a:rPr lang="ru-RU" sz="800" dirty="0"/>
              <a:t>  Дополнительные сведения 4:	0</a:t>
            </a:r>
            <a:r>
              <a:rPr lang="en-US" sz="800" dirty="0"/>
              <a:t>a9e372d3b4ad19135b953a78882e789</a:t>
            </a:r>
          </a:p>
          <a:p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58960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783" y="620688"/>
            <a:ext cx="6347713" cy="1039694"/>
          </a:xfrm>
        </p:spPr>
        <p:txBody>
          <a:bodyPr/>
          <a:lstStyle/>
          <a:p>
            <a:r>
              <a:rPr lang="ru-RU" dirty="0"/>
              <a:t>Деление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72816"/>
            <a:ext cx="6347714" cy="42685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делении </a:t>
            </a:r>
            <a:r>
              <a:rPr lang="ru-RU" dirty="0">
                <a:solidFill>
                  <a:srgbClr val="00B0F0"/>
                </a:solidFill>
              </a:rPr>
              <a:t>вещественного числа на </a:t>
            </a:r>
            <a:r>
              <a:rPr lang="en-US" dirty="0">
                <a:solidFill>
                  <a:srgbClr val="00B0F0"/>
                </a:solidFill>
              </a:rPr>
              <a:t>“</a:t>
            </a:r>
            <a:r>
              <a:rPr lang="ru-RU" dirty="0">
                <a:solidFill>
                  <a:srgbClr val="00B0F0"/>
                </a:solidFill>
              </a:rPr>
              <a:t>0</a:t>
            </a:r>
            <a:r>
              <a:rPr lang="en-US" dirty="0">
                <a:solidFill>
                  <a:srgbClr val="00B0F0"/>
                </a:solidFill>
              </a:rPr>
              <a:t>”</a:t>
            </a:r>
            <a:r>
              <a:rPr lang="ru-RU" dirty="0"/>
              <a:t> получается бесконечность (</a:t>
            </a:r>
            <a:r>
              <a:rPr lang="en-US" dirty="0"/>
              <a:t>INFINITY</a:t>
            </a:r>
            <a:r>
              <a:rPr lang="ru-RU" dirty="0"/>
              <a:t>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91533" y="2491810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a = 30,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/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958" y="3256517"/>
            <a:ext cx="1424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</a:t>
            </a:r>
            <a:r>
              <a:rPr lang="ru-RU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5323" y="3292767"/>
            <a:ext cx="739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1533" y="3992978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a =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30,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/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2958" y="4821772"/>
            <a:ext cx="1424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</a:t>
            </a:r>
            <a:r>
              <a:rPr lang="ru-RU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70522" y="4853416"/>
            <a:ext cx="7446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7924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1843</TotalTime>
  <Words>4083</Words>
  <Application>Microsoft Office PowerPoint</Application>
  <PresentationFormat>Экран (4:3)</PresentationFormat>
  <Paragraphs>1071</Paragraphs>
  <Slides>51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9" baseType="lpstr">
      <vt:lpstr>Arial</vt:lpstr>
      <vt:lpstr>Calibri</vt:lpstr>
      <vt:lpstr>Comic Sans MS</vt:lpstr>
      <vt:lpstr>Courier New</vt:lpstr>
      <vt:lpstr>Times New Roman</vt:lpstr>
      <vt:lpstr>Trebuchet MS</vt:lpstr>
      <vt:lpstr>Wingdings 3</vt:lpstr>
      <vt:lpstr>Грань</vt:lpstr>
      <vt:lpstr>Переменные и операции</vt:lpstr>
      <vt:lpstr>Операции языка Си</vt:lpstr>
      <vt:lpstr>Группы операций языка Си</vt:lpstr>
      <vt:lpstr>Арифметические</vt:lpstr>
      <vt:lpstr>Унарные арифметические операции</vt:lpstr>
      <vt:lpstr>Умножение</vt:lpstr>
      <vt:lpstr>Деление</vt:lpstr>
      <vt:lpstr>Деление</vt:lpstr>
      <vt:lpstr>Деление</vt:lpstr>
      <vt:lpstr>Деление</vt:lpstr>
      <vt:lpstr>Операция явного приведения типа</vt:lpstr>
      <vt:lpstr>Операция явного приведения типа при делении</vt:lpstr>
      <vt:lpstr>Остаток от деления</vt:lpstr>
      <vt:lpstr>Остаток от деления</vt:lpstr>
      <vt:lpstr>Задача: вычислить объем сферы</vt:lpstr>
      <vt:lpstr>Логические операции</vt:lpstr>
      <vt:lpstr>Логические операции</vt:lpstr>
      <vt:lpstr>Логическое отрицание</vt:lpstr>
      <vt:lpstr>Логическое И</vt:lpstr>
      <vt:lpstr>Логическое ИЛИ</vt:lpstr>
      <vt:lpstr>Сложные логические выражения</vt:lpstr>
      <vt:lpstr>Операции сравнения</vt:lpstr>
      <vt:lpstr>Операции сравнения</vt:lpstr>
      <vt:lpstr>Пример неправильного использования операции сравнения</vt:lpstr>
      <vt:lpstr>Исправленный пример использования операций сравнения</vt:lpstr>
      <vt:lpstr>Операция равно “==”</vt:lpstr>
      <vt:lpstr>Побитовые операции</vt:lpstr>
      <vt:lpstr>Побитовые операции</vt:lpstr>
      <vt:lpstr>Побитовое логическое И</vt:lpstr>
      <vt:lpstr>Побитовое логическое ИЛИ</vt:lpstr>
      <vt:lpstr>Побитовое логическое исключающее ИЛИ</vt:lpstr>
      <vt:lpstr>Побитовое логическое отрицание или дополнение до единицы</vt:lpstr>
      <vt:lpstr>Получение отрицательных чисел</vt:lpstr>
      <vt:lpstr>Побитовый сдвиг влево</vt:lpstr>
      <vt:lpstr>Побитовый сдвиг вправо</vt:lpstr>
      <vt:lpstr>Операция присваивания</vt:lpstr>
      <vt:lpstr>L-value и R-value</vt:lpstr>
      <vt:lpstr>Арифметические с присваиванием</vt:lpstr>
      <vt:lpstr>Получение суммы цифр трехзначного числа</vt:lpstr>
      <vt:lpstr>Побитовые с присваиванием</vt:lpstr>
      <vt:lpstr>Обмен значениями двух целочисленных переменных</vt:lpstr>
      <vt:lpstr>Операции инкремента / декремента</vt:lpstr>
      <vt:lpstr>Формы унарных операций</vt:lpstr>
      <vt:lpstr>Отличия префиксной и постфиксной форм</vt:lpstr>
      <vt:lpstr>Пример работы с оператором инкремента</vt:lpstr>
      <vt:lpstr>Условная операция</vt:lpstr>
      <vt:lpstr>Пример использования условной операции</vt:lpstr>
      <vt:lpstr>Операция sizeof</vt:lpstr>
      <vt:lpstr>Приоритет операций в Си</vt:lpstr>
      <vt:lpstr>Подводя итог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С++ Переменные, операции, выражения</dc:title>
  <dc:creator>елена</dc:creator>
  <cp:lastModifiedBy>Лупанова Елена Александровна</cp:lastModifiedBy>
  <cp:revision>125</cp:revision>
  <dcterms:created xsi:type="dcterms:W3CDTF">2013-01-30T06:01:48Z</dcterms:created>
  <dcterms:modified xsi:type="dcterms:W3CDTF">2020-06-29T08:14:09Z</dcterms:modified>
</cp:coreProperties>
</file>