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49"/>
  </p:notesMasterIdLst>
  <p:sldIdLst>
    <p:sldId id="256" r:id="rId2"/>
    <p:sldId id="257" r:id="rId3"/>
    <p:sldId id="268" r:id="rId4"/>
    <p:sldId id="260" r:id="rId5"/>
    <p:sldId id="259" r:id="rId6"/>
    <p:sldId id="286" r:id="rId7"/>
    <p:sldId id="271" r:id="rId8"/>
    <p:sldId id="269" r:id="rId9"/>
    <p:sldId id="270" r:id="rId10"/>
    <p:sldId id="272" r:id="rId11"/>
    <p:sldId id="274" r:id="rId12"/>
    <p:sldId id="275" r:id="rId13"/>
    <p:sldId id="276" r:id="rId14"/>
    <p:sldId id="261" r:id="rId15"/>
    <p:sldId id="278" r:id="rId16"/>
    <p:sldId id="287" r:id="rId17"/>
    <p:sldId id="279" r:id="rId18"/>
    <p:sldId id="280" r:id="rId19"/>
    <p:sldId id="277" r:id="rId20"/>
    <p:sldId id="282" r:id="rId21"/>
    <p:sldId id="283" r:id="rId22"/>
    <p:sldId id="262" r:id="rId23"/>
    <p:sldId id="284" r:id="rId24"/>
    <p:sldId id="288" r:id="rId25"/>
    <p:sldId id="263" r:id="rId26"/>
    <p:sldId id="285" r:id="rId27"/>
    <p:sldId id="289" r:id="rId28"/>
    <p:sldId id="265" r:id="rId29"/>
    <p:sldId id="291" r:id="rId30"/>
    <p:sldId id="290" r:id="rId31"/>
    <p:sldId id="292" r:id="rId32"/>
    <p:sldId id="293" r:id="rId33"/>
    <p:sldId id="294" r:id="rId34"/>
    <p:sldId id="264" r:id="rId35"/>
    <p:sldId id="295" r:id="rId36"/>
    <p:sldId id="296" r:id="rId37"/>
    <p:sldId id="297" r:id="rId38"/>
    <p:sldId id="298" r:id="rId39"/>
    <p:sldId id="266" r:id="rId40"/>
    <p:sldId id="299" r:id="rId41"/>
    <p:sldId id="300" r:id="rId42"/>
    <p:sldId id="302" r:id="rId43"/>
    <p:sldId id="301" r:id="rId44"/>
    <p:sldId id="303" r:id="rId45"/>
    <p:sldId id="304" r:id="rId46"/>
    <p:sldId id="305" r:id="rId47"/>
    <p:sldId id="267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21D6-D8AE-4677-BFDB-EF63387B82A3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4BF9-8C4E-4A9B-AF2F-4AA54C760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6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4BF9-8C4E-4A9B-AF2F-4AA54C76001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4BF9-8C4E-4A9B-AF2F-4AA54C76001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74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1DF9-E9EB-4EE2-945D-59F8D76E6B3E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27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B85E-9E14-4A65-82BD-E566B81B97A6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6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FF4-A598-45B2-8B6E-1580963D26CD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41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6EA1-20DF-42AA-B669-A47BC144FC2C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5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29C1-E773-4A82-8F80-FF80BEC1521F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182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52BA-ECE8-4DA4-8B6E-CF14A07B84A9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63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A399-CBB8-4841-B2A2-91F1F03A95DC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8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BC0C-8A4A-473D-A61C-E98D3DE597AC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61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12BB-B7E6-44C5-87F8-5BE13FF05B45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5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96A-2CA3-40EE-A82A-526E91D66B6B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47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22D5-DCEE-4D95-B57B-48DFD614181F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30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C1B-2CD1-434B-8EA1-F90D296B924A}" type="datetime1">
              <a:rPr lang="ru-RU" smtClean="0"/>
              <a:t>26.06.2019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330E-7732-4A18-8177-BAA3A24F839B}" type="datetime1">
              <a:rPr lang="ru-RU" smtClean="0"/>
              <a:t>26.06.2019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FD6-753C-4F74-B094-9506FCE563FD}" type="datetime1">
              <a:rPr lang="ru-RU" smtClean="0"/>
              <a:t>26.06.2019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1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C0ED-EA3C-417F-B946-A7B38DF350B9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2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3D69-C17F-47A2-9108-F7DE84BB3635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5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D791-519D-46B9-AEA4-08B74497EFAF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777FC7-F882-48BF-8AF1-5C6855F4B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8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Операторы и выражения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6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/else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6626697" cy="14124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Ожидаемую часть следует располагать в части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00B0F0"/>
                </a:solidFill>
              </a:rPr>
              <a:t>, исключение — в части </a:t>
            </a:r>
            <a:r>
              <a:rPr 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dirty="0" smtClean="0"/>
              <a:t>Это </a:t>
            </a:r>
            <a:r>
              <a:rPr lang="ru-RU" dirty="0"/>
              <a:t>позволяет убедиться, что исключения не вносят неясности в нормальный ход выполнения. Важно для читаемости и </a:t>
            </a:r>
            <a:r>
              <a:rPr lang="ru-RU" dirty="0" smtClean="0"/>
              <a:t>производительности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55576" y="3068960"/>
            <a:ext cx="5544616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21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770" y="188640"/>
            <a:ext cx="6347713" cy="1320800"/>
          </a:xfrm>
        </p:spPr>
        <p:txBody>
          <a:bodyPr/>
          <a:lstStyle/>
          <a:p>
            <a:r>
              <a:rPr lang="ru-RU" dirty="0" smtClean="0"/>
              <a:t>Оператор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/else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890" y="1025273"/>
            <a:ext cx="6626697" cy="1412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Старайтесь избегать сложных условных выражений. </a:t>
            </a:r>
            <a:r>
              <a:rPr lang="ru-RU" dirty="0" smtClean="0">
                <a:solidFill>
                  <a:schemeClr val="tx1"/>
                </a:solidFill>
              </a:rPr>
              <a:t>Лучше вводить</a:t>
            </a:r>
            <a:r>
              <a:rPr lang="ru-RU" dirty="0" smtClean="0">
                <a:solidFill>
                  <a:srgbClr val="00B0F0"/>
                </a:solidFill>
              </a:rPr>
              <a:t> логические переменные. </a:t>
            </a:r>
            <a:r>
              <a:rPr lang="ru-RU" dirty="0" smtClean="0">
                <a:solidFill>
                  <a:schemeClr val="tx1"/>
                </a:solidFill>
              </a:rPr>
              <a:t>Это приведет к  </a:t>
            </a:r>
            <a:r>
              <a:rPr lang="ru-RU" dirty="0" err="1" smtClean="0">
                <a:solidFill>
                  <a:srgbClr val="00B0F0"/>
                </a:solidFill>
              </a:rPr>
              <a:t>самодокументированию</a:t>
            </a:r>
            <a:r>
              <a:rPr lang="ru-RU" dirty="0" smtClean="0">
                <a:solidFill>
                  <a:schemeClr val="tx1"/>
                </a:solidFill>
              </a:rPr>
              <a:t> программы. Ее  будет легче читать, отлаживать, поддерживать.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Сравните: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70106" y="2704170"/>
            <a:ext cx="712623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isFinished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elementNo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0) || 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elementNo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maxElement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isRepeatedEntry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elementNo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lastElement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isFinished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isRepeatedEntry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106" y="4742098"/>
            <a:ext cx="71262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elementNo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 ||</a:t>
            </a:r>
            <a:r>
              <a:rPr lang="ru-RU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elementNo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maxElement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elementNo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lastElement</a:t>
            </a:r>
            <a:r>
              <a:rPr lang="ru-R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puts("Done");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770" y="188640"/>
            <a:ext cx="6347713" cy="1320800"/>
          </a:xfrm>
        </p:spPr>
        <p:txBody>
          <a:bodyPr/>
          <a:lstStyle/>
          <a:p>
            <a:r>
              <a:rPr lang="ru-RU" dirty="0" smtClean="0"/>
              <a:t>Оператор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/else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890" y="1025273"/>
            <a:ext cx="6626697" cy="110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Старайтесь избегать вызова функций в условии. </a:t>
            </a:r>
            <a:r>
              <a:rPr lang="ru-RU" dirty="0" smtClean="0">
                <a:solidFill>
                  <a:schemeClr val="tx1"/>
                </a:solidFill>
              </a:rPr>
              <a:t>Они усложняют читаемость и отладку.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Сравните: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87266" y="2430880"/>
            <a:ext cx="71262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"w");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puts("Can’t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file");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4" y="3806122"/>
            <a:ext cx="71262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!open(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"w")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("Can’t open file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770" y="188640"/>
            <a:ext cx="6347713" cy="1320800"/>
          </a:xfrm>
        </p:spPr>
        <p:txBody>
          <a:bodyPr/>
          <a:lstStyle/>
          <a:p>
            <a:r>
              <a:rPr lang="ru-RU" dirty="0" smtClean="0"/>
              <a:t>Оператор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/else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61" y="850304"/>
            <a:ext cx="6626697" cy="110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Правильно подбирайте условия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4679" y="1329209"/>
            <a:ext cx="712623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(grade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puts("You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(grade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grade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puts("You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 a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(grade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grade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puts("You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 a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679" y="3754765"/>
            <a:ext cx="712623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(grade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40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puts("You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5!");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30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puts("You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4!");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20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puts("You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3!");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4437112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Хорошо!!!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9411" y="194819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Плохо!!!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множественного выбора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2132856"/>
            <a:ext cx="6347714" cy="1628450"/>
          </a:xfrm>
          <a:ln>
            <a:noFill/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2000" dirty="0" smtClean="0">
                <a:cs typeface="Courier New" pitchFamily="49" charset="0"/>
              </a:rPr>
              <a:t>Позволяет выбрать один из многих вариантов хода выполнения программы в зависимости от значения выражения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8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19226" y="116632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множественного выбора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437432"/>
            <a:ext cx="6347714" cy="591346"/>
          </a:xfrm>
          <a:ln>
            <a:noFill/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2000" dirty="0" smtClean="0">
                <a:cs typeface="Courier New" pitchFamily="49" charset="0"/>
              </a:rPr>
              <a:t>Синтаксис:</a:t>
            </a:r>
            <a:endParaRPr lang="ru-RU" sz="2000" dirty="0"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15616" y="2132856"/>
            <a:ext cx="604867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выражение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целого типа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константное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выражение1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группа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операторов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константное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выражение2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группа операторов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    </a:t>
            </a:r>
            <a:r>
              <a:rPr lang="ru-RU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.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группа операторов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072" y="10563"/>
            <a:ext cx="6770713" cy="1320800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7386" y="6136583"/>
            <a:ext cx="4622973" cy="365125"/>
          </a:xfrm>
        </p:spPr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16</a:t>
            </a:fld>
            <a:endParaRPr lang="ru-RU"/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2822903" y="1355194"/>
            <a:ext cx="1768082" cy="44727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755576" y="3323071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34510" y="5416298"/>
            <a:ext cx="1768080" cy="4521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7" idx="2"/>
            <a:endCxn id="11" idx="0"/>
          </p:cNvCxnSpPr>
          <p:nvPr/>
        </p:nvCxnSpPr>
        <p:spPr>
          <a:xfrm>
            <a:off x="3706944" y="1802464"/>
            <a:ext cx="0" cy="378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Блок-схема: решение 10"/>
          <p:cNvSpPr/>
          <p:nvPr/>
        </p:nvSpPr>
        <p:spPr>
          <a:xfrm>
            <a:off x="2736498" y="2181112"/>
            <a:ext cx="1940892" cy="910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12"/>
          <p:cNvCxnSpPr>
            <a:stCxn id="11" idx="1"/>
            <a:endCxn id="8" idx="0"/>
          </p:cNvCxnSpPr>
          <p:nvPr/>
        </p:nvCxnSpPr>
        <p:spPr>
          <a:xfrm rot="10800000" flipV="1">
            <a:off x="1544526" y="2636425"/>
            <a:ext cx="1191972" cy="68664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11" idx="3"/>
            <a:endCxn id="20" idx="0"/>
          </p:cNvCxnSpPr>
          <p:nvPr/>
        </p:nvCxnSpPr>
        <p:spPr>
          <a:xfrm>
            <a:off x="4677390" y="2636425"/>
            <a:ext cx="378615" cy="53367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35" idx="2"/>
            <a:endCxn id="9" idx="0"/>
          </p:cNvCxnSpPr>
          <p:nvPr/>
        </p:nvCxnSpPr>
        <p:spPr>
          <a:xfrm rot="16200000" flipH="1">
            <a:off x="2180069" y="3977817"/>
            <a:ext cx="802936" cy="207402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Блок-схема: процесс 18"/>
          <p:cNvSpPr/>
          <p:nvPr/>
        </p:nvSpPr>
        <p:spPr>
          <a:xfrm>
            <a:off x="2974438" y="4157464"/>
            <a:ext cx="1465012" cy="45589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решение 19"/>
          <p:cNvSpPr/>
          <p:nvPr/>
        </p:nvSpPr>
        <p:spPr>
          <a:xfrm>
            <a:off x="4099850" y="3170096"/>
            <a:ext cx="1912310" cy="8596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процесс 20"/>
          <p:cNvSpPr/>
          <p:nvPr/>
        </p:nvSpPr>
        <p:spPr>
          <a:xfrm>
            <a:off x="5575699" y="4137915"/>
            <a:ext cx="1465012" cy="45589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оединительная линия уступом 21"/>
          <p:cNvCxnSpPr>
            <a:stCxn id="20" idx="1"/>
            <a:endCxn id="19" idx="0"/>
          </p:cNvCxnSpPr>
          <p:nvPr/>
        </p:nvCxnSpPr>
        <p:spPr>
          <a:xfrm rot="10800000" flipV="1">
            <a:off x="3706944" y="3599898"/>
            <a:ext cx="392906" cy="5575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20" idx="3"/>
            <a:endCxn id="21" idx="0"/>
          </p:cNvCxnSpPr>
          <p:nvPr/>
        </p:nvCxnSpPr>
        <p:spPr>
          <a:xfrm>
            <a:off x="6012160" y="3599898"/>
            <a:ext cx="296045" cy="5380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Блок-схема: процесс 34"/>
          <p:cNvSpPr/>
          <p:nvPr/>
        </p:nvSpPr>
        <p:spPr>
          <a:xfrm>
            <a:off x="755575" y="4144876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Соединительная линия уступом 46"/>
          <p:cNvCxnSpPr>
            <a:stCxn id="19" idx="2"/>
            <a:endCxn id="9" idx="0"/>
          </p:cNvCxnSpPr>
          <p:nvPr/>
        </p:nvCxnSpPr>
        <p:spPr>
          <a:xfrm rot="5400000">
            <a:off x="3261279" y="4970633"/>
            <a:ext cx="802936" cy="8839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21" idx="2"/>
            <a:endCxn id="9" idx="0"/>
          </p:cNvCxnSpPr>
          <p:nvPr/>
        </p:nvCxnSpPr>
        <p:spPr>
          <a:xfrm rot="5400000">
            <a:off x="4552136" y="3660228"/>
            <a:ext cx="822485" cy="268965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49971" y="2448725"/>
            <a:ext cx="114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Значение1?</a:t>
            </a:r>
            <a:endParaRPr lang="ru-RU" sz="1400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23667" y="3482896"/>
            <a:ext cx="1130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Значение2?</a:t>
            </a:r>
            <a:endParaRPr lang="ru-RU" sz="1400" dirty="0">
              <a:solidFill>
                <a:srgbClr val="00B0F0"/>
              </a:solidFill>
            </a:endParaRPr>
          </a:p>
        </p:txBody>
      </p:sp>
      <p:cxnSp>
        <p:nvCxnSpPr>
          <p:cNvPr id="63" name="Прямая со стрелкой 62"/>
          <p:cNvCxnSpPr>
            <a:stCxn id="8" idx="2"/>
            <a:endCxn id="35" idx="0"/>
          </p:cNvCxnSpPr>
          <p:nvPr/>
        </p:nvCxnSpPr>
        <p:spPr>
          <a:xfrm flipH="1">
            <a:off x="1544525" y="3791557"/>
            <a:ext cx="1" cy="35331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35696" y="2283106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725608" y="3316823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96571" y="2294837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907219" y="3306966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922503" y="3397635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оператор1</a:t>
            </a:r>
            <a:endParaRPr lang="ru-RU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922503" y="4193694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оператор2</a:t>
            </a:r>
            <a:endParaRPr lang="ru-RU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150451" y="4211975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оператор3</a:t>
            </a:r>
            <a:endParaRPr lang="ru-RU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711752" y="4125323"/>
            <a:ext cx="150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Оператор по умолчанию</a:t>
            </a:r>
            <a:endParaRPr lang="ru-RU" sz="1400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50451" y="1412776"/>
            <a:ext cx="128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начало</a:t>
            </a:r>
            <a:endParaRPr lang="ru-RU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279928" y="5416298"/>
            <a:ext cx="128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конец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980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116632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Напечатать название месяца по его номеру</a:t>
            </a:r>
            <a:endParaRPr lang="ru-RU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87462" y="1414948"/>
            <a:ext cx="5707875" cy="44644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monthNo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uts("Enter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 number: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canf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monthNo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monthNo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puts("January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2: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("February");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puts("December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puts("Wrong month number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7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1320800"/>
          </a:xfrm>
        </p:spPr>
        <p:txBody>
          <a:bodyPr/>
          <a:lstStyle/>
          <a:p>
            <a:r>
              <a:rPr lang="ru-RU" dirty="0"/>
              <a:t>Напечатать название месяца по его номеру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2816"/>
            <a:ext cx="6347714" cy="69234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 работы программы: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9599" y="2797708"/>
            <a:ext cx="65546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month number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September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October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December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Wrong month number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30543" y="3344026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Правильно!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4069" y="407501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Лишнее!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4" name="Прямая со стрелкой 13"/>
          <p:cNvCxnSpPr>
            <a:stCxn id="10" idx="1"/>
            <a:endCxn id="15" idx="3"/>
          </p:cNvCxnSpPr>
          <p:nvPr/>
        </p:nvCxnSpPr>
        <p:spPr>
          <a:xfrm flipH="1">
            <a:off x="3280974" y="4259676"/>
            <a:ext cx="12830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88686" y="3694249"/>
            <a:ext cx="2592288" cy="113085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88686" y="3439835"/>
            <a:ext cx="2592288" cy="184666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7" idx="1"/>
            <a:endCxn id="18" idx="3"/>
          </p:cNvCxnSpPr>
          <p:nvPr/>
        </p:nvCxnSpPr>
        <p:spPr>
          <a:xfrm flipH="1">
            <a:off x="3280974" y="3528692"/>
            <a:ext cx="1149569" cy="3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190596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Напечатать название месяца по его номеру - исправления</a:t>
            </a:r>
            <a:endParaRPr lang="ru-RU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36801" y="1438377"/>
            <a:ext cx="5707875" cy="447517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monthNo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puts("January");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2: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puts("February");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ru-RU" sz="14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puts("December");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puts("Wrong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 number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19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868624" y="3202502"/>
            <a:ext cx="315210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month number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September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892387" y="2759177"/>
            <a:ext cx="24482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правильно: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2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1628800"/>
            <a:ext cx="6347714" cy="4464496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Оператор</a:t>
            </a:r>
            <a:r>
              <a:rPr lang="ru-RU" dirty="0"/>
              <a:t> – действие в программе. </a:t>
            </a:r>
            <a:endParaRPr lang="ru-RU" dirty="0" smtClean="0"/>
          </a:p>
          <a:p>
            <a:r>
              <a:rPr lang="ru-RU" dirty="0" smtClean="0"/>
              <a:t>Оператор </a:t>
            </a:r>
            <a:r>
              <a:rPr lang="ru-RU" dirty="0"/>
              <a:t>заканчивается «;»</a:t>
            </a:r>
          </a:p>
          <a:p>
            <a:r>
              <a:rPr lang="ru-RU" dirty="0">
                <a:solidFill>
                  <a:srgbClr val="00B0F0"/>
                </a:solidFill>
              </a:rPr>
              <a:t>Пустой</a:t>
            </a:r>
            <a:r>
              <a:rPr lang="ru-RU" dirty="0"/>
              <a:t> оператор – «</a:t>
            </a:r>
            <a:r>
              <a:rPr lang="ru-RU" dirty="0">
                <a:solidFill>
                  <a:srgbClr val="00B0F0"/>
                </a:solidFill>
              </a:rPr>
              <a:t>;</a:t>
            </a:r>
            <a:r>
              <a:rPr lang="ru-RU" dirty="0"/>
              <a:t>»</a:t>
            </a:r>
          </a:p>
          <a:p>
            <a:r>
              <a:rPr lang="ru-RU" dirty="0">
                <a:solidFill>
                  <a:srgbClr val="00B0F0"/>
                </a:solidFill>
              </a:rPr>
              <a:t>Оператор-выражение</a:t>
            </a:r>
            <a:r>
              <a:rPr lang="ru-RU" dirty="0"/>
              <a:t> – оператор, имеющий значение</a:t>
            </a:r>
          </a:p>
          <a:p>
            <a:r>
              <a:rPr lang="ru-RU" dirty="0">
                <a:solidFill>
                  <a:srgbClr val="00B0F0"/>
                </a:solidFill>
              </a:rPr>
              <a:t>Оператор управления</a:t>
            </a:r>
            <a:r>
              <a:rPr lang="ru-RU" dirty="0"/>
              <a:t> – оператор, управляющий выполнением программы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Оператор условия </a:t>
            </a:r>
            <a:r>
              <a:rPr lang="ru-RU" dirty="0" smtClean="0"/>
              <a:t>– позволяют выполнять разные действия при выполнении разных условий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Оператор множественного выбора</a:t>
            </a:r>
            <a:r>
              <a:rPr lang="ru-RU" dirty="0" smtClean="0"/>
              <a:t> – похож на оператор условия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Оператор цикла </a:t>
            </a:r>
            <a:r>
              <a:rPr lang="ru-RU" dirty="0" smtClean="0"/>
              <a:t>– позволяет повторять некоторые действия в программе много раз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Составной </a:t>
            </a:r>
            <a:r>
              <a:rPr lang="ru-RU" dirty="0">
                <a:solidFill>
                  <a:srgbClr val="00B0F0"/>
                </a:solidFill>
              </a:rPr>
              <a:t>оператор </a:t>
            </a:r>
            <a:r>
              <a:rPr lang="ru-RU" dirty="0"/>
              <a:t>– блок операторов, заключенный в фигурные скобки</a:t>
            </a:r>
            <a:endParaRPr lang="ru-RU" sz="2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190840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Напечатать название сезона по номеру месяца</a:t>
            </a:r>
            <a:endParaRPr lang="ru-RU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36801" y="1475926"/>
            <a:ext cx="5707875" cy="45471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monthNo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Winter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2: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Winter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ru-RU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Winter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puts("Wrong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 number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20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91121" y="1777029"/>
            <a:ext cx="244827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Программа работает правильно, но в каждом сезоне по три месяца!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7358" y="3206177"/>
            <a:ext cx="315210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month number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Autumn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1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76469" y="207986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Напечатать название сезона по номеру месяца - оптимизация</a:t>
            </a:r>
            <a:endParaRPr lang="ru-RU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36801" y="1412776"/>
            <a:ext cx="5707875" cy="447517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monthNo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1: case 2: case 12: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Winter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9: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Autumn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puts("Wrong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 number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91121" y="2312739"/>
            <a:ext cx="24482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Объединение нескольких констант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7358" y="3206177"/>
            <a:ext cx="315210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month number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Autumn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2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цикла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1700809"/>
            <a:ext cx="6347714" cy="41764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Циклы позволяют </a:t>
            </a:r>
            <a:r>
              <a:rPr lang="ru-RU" dirty="0" smtClean="0">
                <a:solidFill>
                  <a:srgbClr val="00B0F0"/>
                </a:solidFill>
              </a:rPr>
              <a:t>повторять</a:t>
            </a:r>
            <a:r>
              <a:rPr lang="ru-RU" dirty="0" smtClean="0"/>
              <a:t> один и тот же кусок кода любое количество раз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Виды циклов:</a:t>
            </a:r>
          </a:p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rgbClr val="00B0F0"/>
                </a:solidFill>
              </a:rPr>
              <a:t>С предусловием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while</a:t>
            </a:r>
            <a:endParaRPr lang="ru-RU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rgbClr val="00B0F0"/>
                </a:solidFill>
              </a:rPr>
              <a:t>С постусловием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do/while</a:t>
            </a:r>
            <a:endParaRPr lang="ru-RU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2816"/>
            <a:ext cx="6626698" cy="4268547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Алгоритм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цикла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dirty="0" smtClean="0"/>
              <a:t>: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Сначала проверяется условие цикла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</a:t>
            </a:r>
            <a:endParaRPr lang="ru-RU" dirty="0" smtClean="0"/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Если условие истинное, выполняется тело цикла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/>
              <a:t> </a:t>
            </a:r>
            <a:r>
              <a:rPr lang="ru-RU" dirty="0" smtClean="0"/>
              <a:t>Возврат к первому пункту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Если условие ложное – выход из цикла</a:t>
            </a:r>
          </a:p>
          <a:p>
            <a:r>
              <a:rPr lang="ru-RU" dirty="0" smtClean="0"/>
              <a:t>Цикл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</a:t>
            </a:r>
            <a:r>
              <a:rPr lang="ru-RU" dirty="0" smtClean="0"/>
              <a:t>может </a:t>
            </a:r>
            <a:r>
              <a:rPr lang="ru-RU" dirty="0" smtClean="0">
                <a:solidFill>
                  <a:srgbClr val="00B0F0"/>
                </a:solidFill>
              </a:rPr>
              <a:t>не выполниться ни разу</a:t>
            </a:r>
            <a:r>
              <a:rPr lang="ru-RU" dirty="0" smtClean="0"/>
              <a:t>, если при первой проверке условие будет ложным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Тело цикла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</a:t>
            </a:r>
            <a:r>
              <a:rPr lang="ru-RU" dirty="0" smtClean="0"/>
              <a:t>должно содержать </a:t>
            </a:r>
            <a:r>
              <a:rPr lang="ru-RU" dirty="0" smtClean="0">
                <a:solidFill>
                  <a:srgbClr val="00B0F0"/>
                </a:solidFill>
              </a:rPr>
              <a:t>инструкцию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00B0F0"/>
                </a:solidFill>
              </a:rPr>
              <a:t>изменяющую</a:t>
            </a:r>
            <a:r>
              <a:rPr lang="ru-RU" dirty="0" smtClean="0"/>
              <a:t> истинность </a:t>
            </a:r>
            <a:r>
              <a:rPr lang="ru-RU" dirty="0" smtClean="0">
                <a:solidFill>
                  <a:srgbClr val="00B0F0"/>
                </a:solidFill>
              </a:rPr>
              <a:t>условия</a:t>
            </a:r>
            <a:r>
              <a:rPr lang="ru-RU" dirty="0" smtClean="0"/>
              <a:t> цикла</a:t>
            </a:r>
          </a:p>
          <a:p>
            <a:r>
              <a:rPr lang="ru-RU" dirty="0" smtClean="0"/>
              <a:t>Цикл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</a:t>
            </a:r>
            <a:r>
              <a:rPr lang="ru-RU" dirty="0" smtClean="0"/>
              <a:t>обычно используется, когда </a:t>
            </a:r>
            <a:r>
              <a:rPr lang="ru-RU" dirty="0" smtClean="0">
                <a:solidFill>
                  <a:srgbClr val="00B0F0"/>
                </a:solidFill>
              </a:rPr>
              <a:t>заранее не известно</a:t>
            </a:r>
            <a:r>
              <a:rPr lang="ru-RU" dirty="0" smtClean="0"/>
              <a:t> число повторов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23</a:t>
            </a:fld>
            <a:endParaRPr lang="ru-RU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609600" y="50889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Оператор цикла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70713" cy="1320800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ru-RU" dirty="0" smtClean="0"/>
              <a:t>цикла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7386" y="6136583"/>
            <a:ext cx="4622973" cy="365125"/>
          </a:xfrm>
        </p:spPr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24</a:t>
            </a:fld>
            <a:endParaRPr lang="ru-RU"/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3402107" y="1378946"/>
            <a:ext cx="1768082" cy="44727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1334779" y="3061374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4793117" y="3878614"/>
            <a:ext cx="1768080" cy="4521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7" idx="2"/>
            <a:endCxn id="11" idx="0"/>
          </p:cNvCxnSpPr>
          <p:nvPr/>
        </p:nvCxnSpPr>
        <p:spPr>
          <a:xfrm>
            <a:off x="4286148" y="1826216"/>
            <a:ext cx="0" cy="378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Блок-схема: решение 10"/>
          <p:cNvSpPr/>
          <p:nvPr/>
        </p:nvSpPr>
        <p:spPr>
          <a:xfrm>
            <a:off x="3315702" y="2204864"/>
            <a:ext cx="1940892" cy="910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12"/>
          <p:cNvCxnSpPr>
            <a:stCxn id="11" idx="1"/>
            <a:endCxn id="8" idx="0"/>
          </p:cNvCxnSpPr>
          <p:nvPr/>
        </p:nvCxnSpPr>
        <p:spPr>
          <a:xfrm rot="10800000" flipV="1">
            <a:off x="2123730" y="2660176"/>
            <a:ext cx="1191973" cy="40119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11" idx="3"/>
            <a:endCxn id="9" idx="0"/>
          </p:cNvCxnSpPr>
          <p:nvPr/>
        </p:nvCxnSpPr>
        <p:spPr>
          <a:xfrm>
            <a:off x="5256594" y="2660177"/>
            <a:ext cx="420563" cy="121843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Блок-схема: процесс 34"/>
          <p:cNvSpPr/>
          <p:nvPr/>
        </p:nvSpPr>
        <p:spPr>
          <a:xfrm>
            <a:off x="1334779" y="3877561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792653" y="2357453"/>
            <a:ext cx="102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Условие истинно?</a:t>
            </a:r>
            <a:endParaRPr lang="ru-RU" sz="1400" dirty="0">
              <a:solidFill>
                <a:srgbClr val="00B0F0"/>
              </a:solidFill>
            </a:endParaRPr>
          </a:p>
        </p:txBody>
      </p:sp>
      <p:cxnSp>
        <p:nvCxnSpPr>
          <p:cNvPr id="63" name="Прямая со стрелкой 62"/>
          <p:cNvCxnSpPr>
            <a:stCxn id="8" idx="2"/>
            <a:endCxn id="35" idx="0"/>
          </p:cNvCxnSpPr>
          <p:nvPr/>
        </p:nvCxnSpPr>
        <p:spPr>
          <a:xfrm>
            <a:off x="2123729" y="3529860"/>
            <a:ext cx="0" cy="3477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14900" y="2306858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275775" y="2318589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501707" y="3135395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оператор1</a:t>
            </a:r>
            <a:endParaRPr lang="ru-RU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01707" y="3950794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оператор2</a:t>
            </a:r>
            <a:endParaRPr lang="ru-RU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729655" y="1436528"/>
            <a:ext cx="128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начало</a:t>
            </a:r>
            <a:endParaRPr lang="ru-RU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367228" y="3912128"/>
            <a:ext cx="128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конец</a:t>
            </a:r>
            <a:endParaRPr lang="ru-RU" sz="1400" dirty="0"/>
          </a:p>
        </p:txBody>
      </p:sp>
      <p:sp>
        <p:nvSpPr>
          <p:cNvPr id="36" name="Блок-схема: процесс 35"/>
          <p:cNvSpPr/>
          <p:nvPr/>
        </p:nvSpPr>
        <p:spPr>
          <a:xfrm>
            <a:off x="1334778" y="4692960"/>
            <a:ext cx="1577899" cy="88527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1526020" y="4761289"/>
            <a:ext cx="1505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Оператор, меняющий условие</a:t>
            </a:r>
            <a:endParaRPr lang="ru-RU" sz="1400" dirty="0"/>
          </a:p>
        </p:txBody>
      </p:sp>
      <p:cxnSp>
        <p:nvCxnSpPr>
          <p:cNvPr id="43" name="Прямая со стрелкой 42"/>
          <p:cNvCxnSpPr>
            <a:stCxn id="35" idx="2"/>
            <a:endCxn id="36" idx="0"/>
          </p:cNvCxnSpPr>
          <p:nvPr/>
        </p:nvCxnSpPr>
        <p:spPr>
          <a:xfrm flipH="1">
            <a:off x="2123728" y="4346047"/>
            <a:ext cx="1" cy="34691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36" idx="2"/>
            <a:endCxn id="11" idx="0"/>
          </p:cNvCxnSpPr>
          <p:nvPr/>
        </p:nvCxnSpPr>
        <p:spPr>
          <a:xfrm rot="5400000" flipH="1" flipV="1">
            <a:off x="1518253" y="2810339"/>
            <a:ext cx="3373370" cy="2162420"/>
          </a:xfrm>
          <a:prstGeom prst="bentConnector5">
            <a:avLst>
              <a:gd name="adj1" fmla="val -6777"/>
              <a:gd name="adj2" fmla="val -51253"/>
              <a:gd name="adj3" fmla="val 106777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44934" y="404664"/>
            <a:ext cx="6347713" cy="1320800"/>
          </a:xfrm>
        </p:spPr>
        <p:txBody>
          <a:bodyPr/>
          <a:lstStyle/>
          <a:p>
            <a:r>
              <a:rPr lang="ru-RU" dirty="0" smtClean="0"/>
              <a:t>Рассчитать среднюю оценку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340768"/>
            <a:ext cx="6561778" cy="466652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counter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grade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total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float average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= 0.0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uts("Enter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the grade or -1 for stopping: ");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canf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&amp;grade);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(grade != -1)</a:t>
            </a:r>
            <a:endParaRPr lang="ru-RU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total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+= grade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++counter;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puts("Enter the grade or -1 for stopping: ");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("%d", &amp;grade);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average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(float)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total /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counter;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("The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average grade is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%.2f\n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average);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4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27156" y="188640"/>
            <a:ext cx="6347713" cy="1320800"/>
          </a:xfrm>
        </p:spPr>
        <p:txBody>
          <a:bodyPr/>
          <a:lstStyle/>
          <a:p>
            <a:r>
              <a:rPr lang="ru-RU" dirty="0" smtClean="0"/>
              <a:t>Рассчитать среднюю оценку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работы программы: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16832"/>
            <a:ext cx="3867497" cy="34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Бесконечный</a:t>
            </a:r>
            <a:r>
              <a:rPr lang="en-US" dirty="0" smtClean="0"/>
              <a:t> </a:t>
            </a:r>
            <a:r>
              <a:rPr lang="ru-RU" dirty="0" smtClean="0"/>
              <a:t>цикл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372" y="2348880"/>
            <a:ext cx="6378435" cy="205548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while(1)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Doing something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цикла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28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609599" y="1412776"/>
            <a:ext cx="6348413" cy="441325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Алгоритм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цикла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dirty="0" smtClean="0"/>
              <a:t>: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Инициализируется переменная цикла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/>
              <a:t>– переменная, от значения которой зависит истинность условия цикла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 smtClean="0"/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Затем проверяется условие цикла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ru-RU" dirty="0" smtClean="0"/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Если условие истинное, выполняется тело цикла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/>
              <a:t> </a:t>
            </a:r>
            <a:r>
              <a:rPr lang="ru-RU" dirty="0" smtClean="0"/>
              <a:t>Иначе – переход к пункту 6.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Изменяется значение переменной цикла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Переход к пункту 2.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Если условие ложное – выход из цикла</a:t>
            </a:r>
          </a:p>
          <a:p>
            <a:r>
              <a:rPr lang="ru-RU" dirty="0" smtClean="0"/>
              <a:t>Цикл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dirty="0" smtClean="0"/>
              <a:t>может </a:t>
            </a:r>
            <a:r>
              <a:rPr lang="ru-RU" dirty="0" smtClean="0">
                <a:solidFill>
                  <a:srgbClr val="00B0F0"/>
                </a:solidFill>
              </a:rPr>
              <a:t>не выполниться ни разу</a:t>
            </a:r>
            <a:r>
              <a:rPr lang="ru-RU" dirty="0" smtClean="0"/>
              <a:t>, если при первой проверке условие будет ложным</a:t>
            </a:r>
          </a:p>
          <a:p>
            <a:r>
              <a:rPr lang="ru-RU" dirty="0" smtClean="0"/>
              <a:t>Цикл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dirty="0" smtClean="0"/>
              <a:t>обычно используется, когда </a:t>
            </a:r>
            <a:r>
              <a:rPr lang="ru-RU" dirty="0" smtClean="0">
                <a:solidFill>
                  <a:srgbClr val="00B0F0"/>
                </a:solidFill>
              </a:rPr>
              <a:t>заранее известно</a:t>
            </a:r>
            <a:r>
              <a:rPr lang="ru-RU" dirty="0" smtClean="0"/>
              <a:t> число повторов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24822"/>
            <a:ext cx="6770713" cy="1320800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ru-RU" dirty="0" smtClean="0"/>
              <a:t>цикла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7386" y="6136583"/>
            <a:ext cx="4622973" cy="365125"/>
          </a:xfrm>
        </p:spPr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29</a:t>
            </a:fld>
            <a:endParaRPr lang="ru-RU"/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3406693" y="1224738"/>
            <a:ext cx="1768082" cy="44727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1334779" y="3452072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4793117" y="4269312"/>
            <a:ext cx="1768080" cy="4521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решение 10"/>
          <p:cNvSpPr/>
          <p:nvPr/>
        </p:nvSpPr>
        <p:spPr>
          <a:xfrm>
            <a:off x="3315702" y="2595562"/>
            <a:ext cx="1940892" cy="910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12"/>
          <p:cNvCxnSpPr>
            <a:stCxn id="11" idx="1"/>
            <a:endCxn id="8" idx="0"/>
          </p:cNvCxnSpPr>
          <p:nvPr/>
        </p:nvCxnSpPr>
        <p:spPr>
          <a:xfrm rot="10800000" flipV="1">
            <a:off x="2123730" y="3050874"/>
            <a:ext cx="1191973" cy="40119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11" idx="3"/>
            <a:endCxn id="9" idx="0"/>
          </p:cNvCxnSpPr>
          <p:nvPr/>
        </p:nvCxnSpPr>
        <p:spPr>
          <a:xfrm>
            <a:off x="5256594" y="3050875"/>
            <a:ext cx="420563" cy="121843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Блок-схема: процесс 34"/>
          <p:cNvSpPr/>
          <p:nvPr/>
        </p:nvSpPr>
        <p:spPr>
          <a:xfrm>
            <a:off x="1334779" y="4268259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792653" y="2748151"/>
            <a:ext cx="102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Условие истинно?</a:t>
            </a:r>
            <a:endParaRPr lang="ru-RU" sz="1400" dirty="0">
              <a:solidFill>
                <a:srgbClr val="00B0F0"/>
              </a:solidFill>
            </a:endParaRPr>
          </a:p>
        </p:txBody>
      </p:sp>
      <p:cxnSp>
        <p:nvCxnSpPr>
          <p:cNvPr id="63" name="Прямая со стрелкой 62"/>
          <p:cNvCxnSpPr>
            <a:stCxn id="8" idx="2"/>
            <a:endCxn id="35" idx="0"/>
          </p:cNvCxnSpPr>
          <p:nvPr/>
        </p:nvCxnSpPr>
        <p:spPr>
          <a:xfrm>
            <a:off x="2123729" y="3920558"/>
            <a:ext cx="0" cy="3477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14900" y="2697556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275775" y="2709287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501707" y="3526093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оператор1</a:t>
            </a:r>
            <a:endParaRPr lang="ru-RU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01707" y="4341492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оператор2</a:t>
            </a:r>
            <a:endParaRPr lang="ru-RU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838777" y="1238756"/>
            <a:ext cx="128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начало</a:t>
            </a:r>
            <a:endParaRPr lang="ru-RU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367228" y="4302826"/>
            <a:ext cx="128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конец</a:t>
            </a:r>
            <a:endParaRPr lang="ru-RU" sz="1400" dirty="0"/>
          </a:p>
        </p:txBody>
      </p:sp>
      <p:sp>
        <p:nvSpPr>
          <p:cNvPr id="36" name="Блок-схема: процесс 35"/>
          <p:cNvSpPr/>
          <p:nvPr/>
        </p:nvSpPr>
        <p:spPr>
          <a:xfrm>
            <a:off x="1334778" y="5083658"/>
            <a:ext cx="1577899" cy="88527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1526020" y="5151987"/>
            <a:ext cx="1505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Оператор, меняющий переменную</a:t>
            </a:r>
            <a:endParaRPr lang="ru-RU" sz="1400" dirty="0"/>
          </a:p>
        </p:txBody>
      </p:sp>
      <p:cxnSp>
        <p:nvCxnSpPr>
          <p:cNvPr id="43" name="Прямая со стрелкой 42"/>
          <p:cNvCxnSpPr>
            <a:stCxn id="35" idx="2"/>
            <a:endCxn id="36" idx="0"/>
          </p:cNvCxnSpPr>
          <p:nvPr/>
        </p:nvCxnSpPr>
        <p:spPr>
          <a:xfrm flipH="1">
            <a:off x="2123728" y="4736745"/>
            <a:ext cx="1" cy="34691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36" idx="2"/>
            <a:endCxn id="11" idx="0"/>
          </p:cNvCxnSpPr>
          <p:nvPr/>
        </p:nvCxnSpPr>
        <p:spPr>
          <a:xfrm rot="5400000" flipH="1" flipV="1">
            <a:off x="1518253" y="3201037"/>
            <a:ext cx="3373370" cy="2162420"/>
          </a:xfrm>
          <a:prstGeom prst="bentConnector5">
            <a:avLst>
              <a:gd name="adj1" fmla="val -6777"/>
              <a:gd name="adj2" fmla="val -51253"/>
              <a:gd name="adj3" fmla="val 10367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Блок-схема: процесс 24"/>
          <p:cNvSpPr/>
          <p:nvPr/>
        </p:nvSpPr>
        <p:spPr>
          <a:xfrm>
            <a:off x="3497198" y="1863808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600439" y="1836441"/>
            <a:ext cx="150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Инициализация переменой</a:t>
            </a:r>
            <a:endParaRPr lang="ru-RU" sz="1400" dirty="0"/>
          </a:p>
        </p:txBody>
      </p:sp>
      <p:cxnSp>
        <p:nvCxnSpPr>
          <p:cNvPr id="29" name="Прямая со стрелкой 28"/>
          <p:cNvCxnSpPr>
            <a:stCxn id="7" idx="2"/>
            <a:endCxn id="25" idx="0"/>
          </p:cNvCxnSpPr>
          <p:nvPr/>
        </p:nvCxnSpPr>
        <p:spPr>
          <a:xfrm flipH="1">
            <a:off x="4286148" y="1672008"/>
            <a:ext cx="4586" cy="1918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5" idx="2"/>
            <a:endCxn id="11" idx="0"/>
          </p:cNvCxnSpPr>
          <p:nvPr/>
        </p:nvCxnSpPr>
        <p:spPr>
          <a:xfrm>
            <a:off x="4286148" y="2332294"/>
            <a:ext cx="0" cy="2632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11576"/>
            <a:ext cx="6347713" cy="1320800"/>
          </a:xfrm>
        </p:spPr>
        <p:txBody>
          <a:bodyPr/>
          <a:lstStyle/>
          <a:p>
            <a:r>
              <a:rPr lang="ru-RU" dirty="0" smtClean="0"/>
              <a:t>Последовательность действий в программе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416721"/>
              </p:ext>
            </p:extLst>
          </p:nvPr>
        </p:nvGraphicFramePr>
        <p:xfrm>
          <a:off x="609599" y="1834711"/>
          <a:ext cx="6348414" cy="43023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421">
                <a:tc>
                  <a:txBody>
                    <a:bodyPr/>
                    <a:lstStyle/>
                    <a:p>
                      <a:r>
                        <a:rPr lang="ru-RU" dirty="0" smtClean="0"/>
                        <a:t>Линейная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Ветвление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Повторы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2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3</a:t>
            </a:fld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971600" y="2780928"/>
            <a:ext cx="1296144" cy="2993544"/>
            <a:chOff x="2483768" y="2780928"/>
            <a:chExt cx="1296144" cy="2993544"/>
          </a:xfrm>
        </p:grpSpPr>
        <p:sp>
          <p:nvSpPr>
            <p:cNvPr id="6" name="Блок-схема: знак завершения 5"/>
            <p:cNvSpPr/>
            <p:nvPr/>
          </p:nvSpPr>
          <p:spPr>
            <a:xfrm>
              <a:off x="2483768" y="2780928"/>
              <a:ext cx="1296144" cy="360040"/>
            </a:xfrm>
            <a:prstGeom prst="flowChartTermina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Блок-схема: процесс 6"/>
            <p:cNvSpPr/>
            <p:nvPr/>
          </p:nvSpPr>
          <p:spPr>
            <a:xfrm>
              <a:off x="2483768" y="3501008"/>
              <a:ext cx="1296144" cy="576064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процесс 7"/>
            <p:cNvSpPr/>
            <p:nvPr/>
          </p:nvSpPr>
          <p:spPr>
            <a:xfrm>
              <a:off x="2483768" y="4437112"/>
              <a:ext cx="1296144" cy="576064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Блок-схема: знак завершения 8"/>
            <p:cNvSpPr/>
            <p:nvPr/>
          </p:nvSpPr>
          <p:spPr>
            <a:xfrm>
              <a:off x="2483768" y="5414432"/>
              <a:ext cx="1296144" cy="360040"/>
            </a:xfrm>
            <a:prstGeom prst="flowChartTermina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/>
            <p:cNvCxnSpPr>
              <a:stCxn id="6" idx="2"/>
              <a:endCxn id="7" idx="0"/>
            </p:cNvCxnSpPr>
            <p:nvPr/>
          </p:nvCxnSpPr>
          <p:spPr>
            <a:xfrm>
              <a:off x="3131840" y="3140968"/>
              <a:ext cx="0" cy="360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7" idx="2"/>
              <a:endCxn id="8" idx="0"/>
            </p:cNvCxnSpPr>
            <p:nvPr/>
          </p:nvCxnSpPr>
          <p:spPr>
            <a:xfrm>
              <a:off x="3131840" y="4077072"/>
              <a:ext cx="0" cy="360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2"/>
              <a:endCxn id="9" idx="0"/>
            </p:cNvCxnSpPr>
            <p:nvPr/>
          </p:nvCxnSpPr>
          <p:spPr>
            <a:xfrm>
              <a:off x="3131840" y="5013176"/>
              <a:ext cx="0" cy="4012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3" name="Группа 62"/>
          <p:cNvGrpSpPr/>
          <p:nvPr/>
        </p:nvGrpSpPr>
        <p:grpSpPr>
          <a:xfrm>
            <a:off x="2878404" y="2760320"/>
            <a:ext cx="1847565" cy="3014151"/>
            <a:chOff x="2878404" y="2760320"/>
            <a:chExt cx="1847565" cy="3014151"/>
          </a:xfrm>
        </p:grpSpPr>
        <p:sp>
          <p:nvSpPr>
            <p:cNvPr id="21" name="Блок-схема: знак завершения 20"/>
            <p:cNvSpPr/>
            <p:nvPr/>
          </p:nvSpPr>
          <p:spPr>
            <a:xfrm>
              <a:off x="3135383" y="2760320"/>
              <a:ext cx="1296144" cy="36004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Блок-схема: процесс 22"/>
            <p:cNvSpPr/>
            <p:nvPr/>
          </p:nvSpPr>
          <p:spPr>
            <a:xfrm>
              <a:off x="2878404" y="4309787"/>
              <a:ext cx="576062" cy="23716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Блок-схема: знак завершения 23"/>
            <p:cNvSpPr/>
            <p:nvPr/>
          </p:nvSpPr>
          <p:spPr>
            <a:xfrm>
              <a:off x="3135383" y="5410515"/>
              <a:ext cx="1296143" cy="36395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/>
            <p:cNvCxnSpPr>
              <a:stCxn id="21" idx="2"/>
              <a:endCxn id="28" idx="0"/>
            </p:cNvCxnSpPr>
            <p:nvPr/>
          </p:nvCxnSpPr>
          <p:spPr>
            <a:xfrm>
              <a:off x="3783455" y="3120360"/>
              <a:ext cx="0" cy="346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Блок-схема: решение 27"/>
            <p:cNvSpPr/>
            <p:nvPr/>
          </p:nvSpPr>
          <p:spPr>
            <a:xfrm>
              <a:off x="3243395" y="3466832"/>
              <a:ext cx="1080120" cy="4834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процесс 39"/>
            <p:cNvSpPr/>
            <p:nvPr/>
          </p:nvSpPr>
          <p:spPr>
            <a:xfrm>
              <a:off x="4149907" y="4313951"/>
              <a:ext cx="576062" cy="23716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Соединительная линия уступом 41"/>
            <p:cNvCxnSpPr>
              <a:stCxn id="28" idx="1"/>
              <a:endCxn id="23" idx="0"/>
            </p:cNvCxnSpPr>
            <p:nvPr/>
          </p:nvCxnSpPr>
          <p:spPr>
            <a:xfrm rot="10800000" flipV="1">
              <a:off x="3166435" y="3708555"/>
              <a:ext cx="76960" cy="60123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Соединительная линия уступом 46"/>
            <p:cNvCxnSpPr>
              <a:stCxn id="28" idx="3"/>
            </p:cNvCxnSpPr>
            <p:nvPr/>
          </p:nvCxnSpPr>
          <p:spPr>
            <a:xfrm>
              <a:off x="4323515" y="3708556"/>
              <a:ext cx="114423" cy="58819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Блок-схема: процесс 49"/>
            <p:cNvSpPr/>
            <p:nvPr/>
          </p:nvSpPr>
          <p:spPr>
            <a:xfrm>
              <a:off x="3495423" y="4906457"/>
              <a:ext cx="576062" cy="23716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Соединительная линия уступом 50"/>
            <p:cNvCxnSpPr>
              <a:stCxn id="23" idx="2"/>
              <a:endCxn id="50" idx="0"/>
            </p:cNvCxnSpPr>
            <p:nvPr/>
          </p:nvCxnSpPr>
          <p:spPr>
            <a:xfrm rot="16200000" flipH="1">
              <a:off x="3295192" y="4418195"/>
              <a:ext cx="359504" cy="61701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Соединительная линия уступом 54"/>
            <p:cNvCxnSpPr>
              <a:stCxn id="40" idx="2"/>
              <a:endCxn id="50" idx="0"/>
            </p:cNvCxnSpPr>
            <p:nvPr/>
          </p:nvCxnSpPr>
          <p:spPr>
            <a:xfrm rot="5400000">
              <a:off x="3933026" y="4401545"/>
              <a:ext cx="355340" cy="65448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50" idx="2"/>
              <a:endCxn id="24" idx="0"/>
            </p:cNvCxnSpPr>
            <p:nvPr/>
          </p:nvCxnSpPr>
          <p:spPr>
            <a:xfrm>
              <a:off x="3783454" y="5143623"/>
              <a:ext cx="1" cy="266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Блок-схема: знак завершения 64"/>
          <p:cNvSpPr/>
          <p:nvPr/>
        </p:nvSpPr>
        <p:spPr>
          <a:xfrm>
            <a:off x="5264129" y="2777453"/>
            <a:ext cx="1296144" cy="36004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процесс 65"/>
          <p:cNvSpPr/>
          <p:nvPr/>
        </p:nvSpPr>
        <p:spPr>
          <a:xfrm>
            <a:off x="5007150" y="4326920"/>
            <a:ext cx="576062" cy="23716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/>
          <p:cNvSpPr/>
          <p:nvPr/>
        </p:nvSpPr>
        <p:spPr>
          <a:xfrm>
            <a:off x="5264129" y="5427648"/>
            <a:ext cx="1296143" cy="36395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stCxn id="65" idx="2"/>
            <a:endCxn id="69" idx="0"/>
          </p:cNvCxnSpPr>
          <p:nvPr/>
        </p:nvCxnSpPr>
        <p:spPr>
          <a:xfrm>
            <a:off x="5912201" y="3137493"/>
            <a:ext cx="0" cy="346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Блок-схема: решение 68"/>
          <p:cNvSpPr/>
          <p:nvPr/>
        </p:nvSpPr>
        <p:spPr>
          <a:xfrm>
            <a:off x="5372141" y="3483965"/>
            <a:ext cx="1080120" cy="48344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Соединительная линия уступом 70"/>
          <p:cNvCxnSpPr>
            <a:stCxn id="69" idx="1"/>
            <a:endCxn id="66" idx="0"/>
          </p:cNvCxnSpPr>
          <p:nvPr/>
        </p:nvCxnSpPr>
        <p:spPr>
          <a:xfrm rot="10800000" flipV="1">
            <a:off x="5295181" y="3725688"/>
            <a:ext cx="76960" cy="60123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Блок-схема: процесс 72"/>
          <p:cNvSpPr/>
          <p:nvPr/>
        </p:nvSpPr>
        <p:spPr>
          <a:xfrm>
            <a:off x="5624169" y="4923590"/>
            <a:ext cx="576062" cy="23716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Соединительная линия уступом 73"/>
          <p:cNvCxnSpPr>
            <a:stCxn id="66" idx="2"/>
            <a:endCxn id="69" idx="0"/>
          </p:cNvCxnSpPr>
          <p:nvPr/>
        </p:nvCxnSpPr>
        <p:spPr>
          <a:xfrm rot="5400000" flipH="1" flipV="1">
            <a:off x="5063630" y="3715516"/>
            <a:ext cx="1080121" cy="617020"/>
          </a:xfrm>
          <a:prstGeom prst="bentConnector5">
            <a:avLst>
              <a:gd name="adj1" fmla="val -21164"/>
              <a:gd name="adj2" fmla="val -57703"/>
              <a:gd name="adj3" fmla="val 121164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69" idx="3"/>
            <a:endCxn id="73" idx="0"/>
          </p:cNvCxnSpPr>
          <p:nvPr/>
        </p:nvCxnSpPr>
        <p:spPr>
          <a:xfrm flipH="1">
            <a:off x="5912200" y="3725689"/>
            <a:ext cx="540061" cy="1197901"/>
          </a:xfrm>
          <a:prstGeom prst="bentConnector4">
            <a:avLst>
              <a:gd name="adj1" fmla="val -42329"/>
              <a:gd name="adj2" fmla="val 60089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3" idx="2"/>
            <a:endCxn id="67" idx="0"/>
          </p:cNvCxnSpPr>
          <p:nvPr/>
        </p:nvCxnSpPr>
        <p:spPr>
          <a:xfrm>
            <a:off x="5912200" y="5160756"/>
            <a:ext cx="1" cy="2668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157412"/>
            <a:ext cx="6347713" cy="1320800"/>
          </a:xfrm>
        </p:spPr>
        <p:txBody>
          <a:bodyPr/>
          <a:lstStyle/>
          <a:p>
            <a:r>
              <a:rPr lang="ru-RU" dirty="0" smtClean="0"/>
              <a:t>Оператор цикла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7590" y="2432367"/>
            <a:ext cx="6482681" cy="21325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i = 0; i&lt;=16; i++)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t%d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step);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	step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*=2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30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268289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1. Инициализация переменной</a:t>
            </a:r>
            <a:endParaRPr lang="ru-RU" sz="1600" dirty="0"/>
          </a:p>
        </p:txBody>
      </p:sp>
      <p:sp>
        <p:nvSpPr>
          <p:cNvPr id="7" name="Овал 6"/>
          <p:cNvSpPr/>
          <p:nvPr/>
        </p:nvSpPr>
        <p:spPr>
          <a:xfrm>
            <a:off x="1547664" y="2432367"/>
            <a:ext cx="115212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6" idx="2"/>
            <a:endCxn id="7" idx="0"/>
          </p:cNvCxnSpPr>
          <p:nvPr/>
        </p:nvCxnSpPr>
        <p:spPr>
          <a:xfrm>
            <a:off x="1223628" y="1853064"/>
            <a:ext cx="900100" cy="57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2843808" y="2432367"/>
            <a:ext cx="720080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09799" y="1265553"/>
            <a:ext cx="173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2. Проверка условия цикла</a:t>
            </a:r>
            <a:endParaRPr lang="ru-RU" sz="1600" dirty="0"/>
          </a:p>
        </p:txBody>
      </p:sp>
      <p:cxnSp>
        <p:nvCxnSpPr>
          <p:cNvPr id="16" name="Прямая со стрелкой 15"/>
          <p:cNvCxnSpPr>
            <a:stCxn id="14" idx="2"/>
            <a:endCxn id="11" idx="0"/>
          </p:cNvCxnSpPr>
          <p:nvPr/>
        </p:nvCxnSpPr>
        <p:spPr>
          <a:xfrm flipH="1">
            <a:off x="3203848" y="1850328"/>
            <a:ext cx="71028" cy="58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707904" y="2432367"/>
            <a:ext cx="43204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282007" y="1264185"/>
            <a:ext cx="209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3. Изменение переменной цикла</a:t>
            </a:r>
            <a:endParaRPr lang="ru-RU" sz="1600" dirty="0"/>
          </a:p>
        </p:txBody>
      </p:sp>
      <p:cxnSp>
        <p:nvCxnSpPr>
          <p:cNvPr id="20" name="Прямая со стрелкой 19"/>
          <p:cNvCxnSpPr>
            <a:stCxn id="18" idx="2"/>
            <a:endCxn id="17" idx="0"/>
          </p:cNvCxnSpPr>
          <p:nvPr/>
        </p:nvCxnSpPr>
        <p:spPr>
          <a:xfrm flipH="1">
            <a:off x="3923928" y="1848960"/>
            <a:ext cx="1403410" cy="58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1115616" y="2864415"/>
            <a:ext cx="4696522" cy="129614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812138" y="1774190"/>
            <a:ext cx="183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4. Выполнение тела цикла</a:t>
            </a:r>
            <a:endParaRPr lang="ru-RU" sz="1600" dirty="0"/>
          </a:p>
        </p:txBody>
      </p:sp>
      <p:cxnSp>
        <p:nvCxnSpPr>
          <p:cNvPr id="24" name="Прямая со стрелкой 23"/>
          <p:cNvCxnSpPr>
            <a:endCxn id="21" idx="7"/>
          </p:cNvCxnSpPr>
          <p:nvPr/>
        </p:nvCxnSpPr>
        <p:spPr>
          <a:xfrm flipH="1">
            <a:off x="5124348" y="2356004"/>
            <a:ext cx="1607892" cy="69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314" y="4756003"/>
            <a:ext cx="612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Порядок выполнения шагов: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836" y="5150640"/>
            <a:ext cx="6554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2 =&gt; 4 =&gt; 3 =&gt;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=&gt; 4 =&gt; 3 =&gt; 2 =&gt;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6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Бесконечный цикл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628800"/>
            <a:ext cx="6347714" cy="198849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for(;;)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puts("Doing something");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31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9599" y="3933056"/>
            <a:ext cx="627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необходим </a:t>
            </a:r>
            <a:r>
              <a:rPr lang="ru-RU" dirty="0" smtClean="0">
                <a:solidFill>
                  <a:srgbClr val="00B0F0"/>
                </a:solidFill>
              </a:rPr>
              <a:t>бесконечный</a:t>
            </a:r>
            <a:r>
              <a:rPr lang="ru-RU" dirty="0" smtClean="0"/>
              <a:t> цикл, то лучше использовать цикл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8185" y="1484784"/>
            <a:ext cx="6698705" cy="4464496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Алгоритм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цикла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/ while</a:t>
            </a:r>
            <a:r>
              <a:rPr lang="ru-RU" dirty="0" smtClean="0"/>
              <a:t>: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Выполняется тело цикла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Проверяется </a:t>
            </a:r>
            <a:r>
              <a:rPr lang="ru-RU" dirty="0"/>
              <a:t>условие цикла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/ while</a:t>
            </a:r>
            <a:r>
              <a:rPr lang="en-US" dirty="0"/>
              <a:t> </a:t>
            </a:r>
            <a:endParaRPr lang="ru-RU" dirty="0"/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Если условие истинное - возврат к первому пункту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r>
              <a:rPr lang="ru-RU" dirty="0" smtClean="0"/>
              <a:t>Если условие ложное – выход из цикла</a:t>
            </a:r>
          </a:p>
          <a:p>
            <a:r>
              <a:rPr lang="ru-RU" dirty="0" smtClean="0"/>
              <a:t>Цикл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/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выполнится минимум один раз</a:t>
            </a:r>
            <a:r>
              <a:rPr lang="ru-RU" dirty="0" smtClean="0"/>
              <a:t>, даже если при первой проверке условие будет ложным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Тело цикла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/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</a:t>
            </a:r>
            <a:r>
              <a:rPr lang="ru-RU" dirty="0" smtClean="0"/>
              <a:t>должно содержать </a:t>
            </a:r>
            <a:r>
              <a:rPr lang="ru-RU" dirty="0" smtClean="0">
                <a:solidFill>
                  <a:srgbClr val="00B0F0"/>
                </a:solidFill>
              </a:rPr>
              <a:t>инструкцию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00B0F0"/>
                </a:solidFill>
              </a:rPr>
              <a:t>изменяющую</a:t>
            </a:r>
            <a:r>
              <a:rPr lang="ru-RU" dirty="0" smtClean="0"/>
              <a:t> истинность </a:t>
            </a:r>
            <a:r>
              <a:rPr lang="ru-RU" dirty="0" smtClean="0">
                <a:solidFill>
                  <a:srgbClr val="00B0F0"/>
                </a:solidFill>
              </a:rPr>
              <a:t>условия</a:t>
            </a:r>
            <a:r>
              <a:rPr lang="ru-RU" dirty="0" smtClean="0"/>
              <a:t> цикла</a:t>
            </a:r>
          </a:p>
          <a:p>
            <a:r>
              <a:rPr lang="ru-RU" dirty="0" smtClean="0"/>
              <a:t>Цикл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/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предпочтительнее не использовать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32</a:t>
            </a:fld>
            <a:endParaRPr lang="ru-RU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395536" y="486890"/>
            <a:ext cx="67707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Оператор цикла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/ while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29466"/>
            <a:ext cx="6770713" cy="1320800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ru-RU" dirty="0" smtClean="0"/>
              <a:t>цикла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/ while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7386" y="6136583"/>
            <a:ext cx="4622973" cy="365125"/>
          </a:xfrm>
        </p:spPr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5235545" y="6752540"/>
            <a:ext cx="512638" cy="365125"/>
          </a:xfrm>
        </p:spPr>
        <p:txBody>
          <a:bodyPr/>
          <a:lstStyle/>
          <a:p>
            <a:fld id="{B8777FC7-F882-48BF-8AF1-5C6855F4BF7E}" type="slidenum">
              <a:rPr lang="ru-RU" smtClean="0"/>
              <a:t>33</a:t>
            </a:fld>
            <a:endParaRPr lang="ru-RU"/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3402107" y="1378946"/>
            <a:ext cx="1768082" cy="44727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97198" y="2150321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5018654" y="5813053"/>
            <a:ext cx="1768080" cy="4521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7" idx="2"/>
            <a:endCxn id="8" idx="0"/>
          </p:cNvCxnSpPr>
          <p:nvPr/>
        </p:nvCxnSpPr>
        <p:spPr>
          <a:xfrm>
            <a:off x="4286148" y="1826216"/>
            <a:ext cx="0" cy="3241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Блок-схема: решение 10"/>
          <p:cNvSpPr/>
          <p:nvPr/>
        </p:nvSpPr>
        <p:spPr>
          <a:xfrm>
            <a:off x="3323525" y="5031032"/>
            <a:ext cx="1940892" cy="910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13"/>
          <p:cNvCxnSpPr>
            <a:stCxn id="11" idx="3"/>
            <a:endCxn id="9" idx="0"/>
          </p:cNvCxnSpPr>
          <p:nvPr/>
        </p:nvCxnSpPr>
        <p:spPr>
          <a:xfrm>
            <a:off x="5264417" y="5486345"/>
            <a:ext cx="638277" cy="32670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Блок-схема: процесс 34"/>
          <p:cNvSpPr/>
          <p:nvPr/>
        </p:nvSpPr>
        <p:spPr>
          <a:xfrm>
            <a:off x="3497198" y="3000024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858526" y="5198491"/>
            <a:ext cx="102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Условие истинно?</a:t>
            </a:r>
            <a:endParaRPr lang="ru-RU" sz="1400" dirty="0">
              <a:solidFill>
                <a:srgbClr val="00B0F0"/>
              </a:solidFill>
            </a:endParaRPr>
          </a:p>
        </p:txBody>
      </p:sp>
      <p:cxnSp>
        <p:nvCxnSpPr>
          <p:cNvPr id="63" name="Прямая со стрелкой 62"/>
          <p:cNvCxnSpPr>
            <a:stCxn id="8" idx="2"/>
            <a:endCxn id="35" idx="0"/>
          </p:cNvCxnSpPr>
          <p:nvPr/>
        </p:nvCxnSpPr>
        <p:spPr>
          <a:xfrm>
            <a:off x="4286148" y="2618807"/>
            <a:ext cx="0" cy="38121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93851" y="5152324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4726" y="5164055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668296" y="2247162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оператор1</a:t>
            </a:r>
            <a:endParaRPr lang="ru-RU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729655" y="3056101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оператор2</a:t>
            </a:r>
            <a:endParaRPr lang="ru-RU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729655" y="1436528"/>
            <a:ext cx="128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начало</a:t>
            </a:r>
            <a:endParaRPr lang="ru-RU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313308" y="5904652"/>
            <a:ext cx="128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конец</a:t>
            </a:r>
            <a:endParaRPr lang="ru-RU" sz="1400" dirty="0"/>
          </a:p>
        </p:txBody>
      </p:sp>
      <p:sp>
        <p:nvSpPr>
          <p:cNvPr id="36" name="Блок-схема: процесс 35"/>
          <p:cNvSpPr/>
          <p:nvPr/>
        </p:nvSpPr>
        <p:spPr>
          <a:xfrm>
            <a:off x="3497197" y="3763694"/>
            <a:ext cx="1577899" cy="88527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677887" y="3820410"/>
            <a:ext cx="1505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Оператор, меняющий условие</a:t>
            </a:r>
            <a:endParaRPr lang="ru-RU" sz="1400" dirty="0"/>
          </a:p>
        </p:txBody>
      </p:sp>
      <p:cxnSp>
        <p:nvCxnSpPr>
          <p:cNvPr id="43" name="Прямая со стрелкой 42"/>
          <p:cNvCxnSpPr>
            <a:stCxn id="35" idx="2"/>
            <a:endCxn id="36" idx="0"/>
          </p:cNvCxnSpPr>
          <p:nvPr/>
        </p:nvCxnSpPr>
        <p:spPr>
          <a:xfrm flipH="1">
            <a:off x="4286147" y="3468510"/>
            <a:ext cx="1" cy="29518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1" idx="1"/>
            <a:endCxn id="8" idx="0"/>
          </p:cNvCxnSpPr>
          <p:nvPr/>
        </p:nvCxnSpPr>
        <p:spPr>
          <a:xfrm rot="10800000" flipH="1">
            <a:off x="3323524" y="2150321"/>
            <a:ext cx="962623" cy="3336024"/>
          </a:xfrm>
          <a:prstGeom prst="bentConnector4">
            <a:avLst>
              <a:gd name="adj1" fmla="val -104264"/>
              <a:gd name="adj2" fmla="val 106852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36" idx="2"/>
            <a:endCxn id="11" idx="0"/>
          </p:cNvCxnSpPr>
          <p:nvPr/>
        </p:nvCxnSpPr>
        <p:spPr>
          <a:xfrm>
            <a:off x="4286147" y="4648968"/>
            <a:ext cx="7824" cy="3820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6369" y="188640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Определить количество цифр в целом числе</a:t>
            </a:r>
            <a:endParaRPr lang="ru-RU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12776"/>
            <a:ext cx="7571184" cy="35283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=0, step = 0, del=1;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number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del*=10;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step++;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while(number/del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Digits quantity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%d\n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step)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34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563058"/>
            <a:ext cx="22002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5559058"/>
            <a:ext cx="26574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02422" y="505677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(несколько запусков):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2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/>
          <a:lstStyle/>
          <a:p>
            <a:r>
              <a:rPr lang="ru-RU" dirty="0" smtClean="0"/>
              <a:t>Вложенные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849040"/>
            <a:ext cx="6347714" cy="5256584"/>
          </a:xfrm>
        </p:spPr>
        <p:txBody>
          <a:bodyPr>
            <a:normAutofit/>
          </a:bodyPr>
          <a:lstStyle/>
          <a:p>
            <a:r>
              <a:rPr lang="ru-RU" dirty="0" smtClean="0"/>
              <a:t>Циклы можно вкладывать:</a:t>
            </a:r>
          </a:p>
          <a:p>
            <a:pPr lvl="1"/>
            <a:r>
              <a:rPr lang="ru-RU" dirty="0" smtClean="0"/>
              <a:t>Друг в друга</a:t>
            </a:r>
          </a:p>
          <a:p>
            <a:pPr lvl="1"/>
            <a:r>
              <a:rPr lang="ru-RU" dirty="0" smtClean="0"/>
              <a:t>В оператор условия</a:t>
            </a:r>
          </a:p>
          <a:p>
            <a:pPr lvl="1"/>
            <a:r>
              <a:rPr lang="ru-RU" dirty="0" smtClean="0"/>
              <a:t>В оператор множественного выбора</a:t>
            </a:r>
          </a:p>
          <a:p>
            <a:r>
              <a:rPr lang="ru-RU" dirty="0" smtClean="0"/>
              <a:t>Оператор условия можно вкладывать:</a:t>
            </a:r>
          </a:p>
          <a:p>
            <a:pPr lvl="1"/>
            <a:r>
              <a:rPr lang="ru-RU" dirty="0" smtClean="0"/>
              <a:t>В другой оператор условия</a:t>
            </a:r>
          </a:p>
          <a:p>
            <a:pPr lvl="1"/>
            <a:r>
              <a:rPr lang="ru-RU" dirty="0" smtClean="0"/>
              <a:t>В оператор множественного выбора</a:t>
            </a:r>
          </a:p>
          <a:p>
            <a:pPr lvl="1"/>
            <a:r>
              <a:rPr lang="ru-RU" dirty="0" smtClean="0"/>
              <a:t>В цикл</a:t>
            </a:r>
          </a:p>
          <a:p>
            <a:r>
              <a:rPr lang="ru-RU" dirty="0" smtClean="0"/>
              <a:t>Оператор множественного выбора можно вкладывать:</a:t>
            </a:r>
          </a:p>
          <a:p>
            <a:pPr lvl="1"/>
            <a:r>
              <a:rPr lang="ru-RU" dirty="0" smtClean="0"/>
              <a:t>В другой оператор множественного выбора</a:t>
            </a:r>
          </a:p>
          <a:p>
            <a:pPr lvl="1"/>
            <a:r>
              <a:rPr lang="ru-RU" dirty="0" smtClean="0"/>
              <a:t>В оператор условия</a:t>
            </a:r>
          </a:p>
          <a:p>
            <a:pPr lvl="1"/>
            <a:r>
              <a:rPr lang="ru-RU" dirty="0" smtClean="0"/>
              <a:t>В оператор цикла</a:t>
            </a:r>
          </a:p>
          <a:p>
            <a:r>
              <a:rPr lang="ru-RU" dirty="0" smtClean="0"/>
              <a:t>Глубина вложенности определяется решаемой задачей</a:t>
            </a:r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22546"/>
            <a:ext cx="6347713" cy="1320800"/>
          </a:xfrm>
        </p:spPr>
        <p:txBody>
          <a:bodyPr/>
          <a:lstStyle/>
          <a:p>
            <a:r>
              <a:rPr lang="ru-RU" dirty="0" smtClean="0"/>
              <a:t>Распечатать таблицу умножения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09134"/>
            <a:ext cx="6347713" cy="29346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1; j &lt;= 10; j++)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%d\t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36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64237" y="5209525"/>
            <a:ext cx="620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Переменные цикла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 k, l </a:t>
            </a:r>
            <a:r>
              <a:rPr lang="ru-RU" dirty="0" smtClean="0"/>
              <a:t>используются только </a:t>
            </a:r>
            <a:r>
              <a:rPr lang="ru-RU" dirty="0" smtClean="0">
                <a:solidFill>
                  <a:srgbClr val="00B0F0"/>
                </a:solidFill>
              </a:rPr>
              <a:t>во внутренних циклах</a:t>
            </a:r>
            <a:r>
              <a:rPr lang="ru-RU" dirty="0" smtClean="0"/>
              <a:t> после использования переменной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6347713" cy="1320800"/>
          </a:xfrm>
        </p:spPr>
        <p:txBody>
          <a:bodyPr/>
          <a:lstStyle/>
          <a:p>
            <a:r>
              <a:rPr lang="ru-RU" dirty="0" smtClean="0"/>
              <a:t>Распечатать таблицу умножения - результат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00" y="2060848"/>
            <a:ext cx="6348413" cy="2179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Какой цикл выбрать?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844824"/>
            <a:ext cx="6347714" cy="4196539"/>
          </a:xfrm>
        </p:spPr>
        <p:txBody>
          <a:bodyPr/>
          <a:lstStyle/>
          <a:p>
            <a:r>
              <a:rPr lang="ru-RU" dirty="0" smtClean="0"/>
              <a:t>Если </a:t>
            </a:r>
            <a:r>
              <a:rPr lang="ru-RU" dirty="0" smtClean="0">
                <a:solidFill>
                  <a:srgbClr val="00B0F0"/>
                </a:solidFill>
              </a:rPr>
              <a:t>известно число повторений </a:t>
            </a:r>
            <a:r>
              <a:rPr lang="ru-RU" dirty="0" smtClean="0"/>
              <a:t>– отдайте предпочтение циклу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ru-RU" dirty="0" smtClean="0"/>
              <a:t>Если </a:t>
            </a:r>
            <a:r>
              <a:rPr lang="ru-RU" dirty="0" smtClean="0">
                <a:solidFill>
                  <a:srgbClr val="00B0F0"/>
                </a:solidFill>
              </a:rPr>
              <a:t>число повторений неизвестно </a:t>
            </a:r>
            <a:r>
              <a:rPr lang="ru-RU" dirty="0" smtClean="0"/>
              <a:t>– выбирайте цикл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r>
              <a:rPr lang="ru-RU" dirty="0" smtClean="0"/>
              <a:t>Если требуется организовать </a:t>
            </a:r>
            <a:r>
              <a:rPr lang="ru-RU" dirty="0" smtClean="0">
                <a:solidFill>
                  <a:srgbClr val="00B0F0"/>
                </a:solidFill>
              </a:rPr>
              <a:t>бесконечный цикл </a:t>
            </a:r>
            <a:r>
              <a:rPr lang="ru-RU" dirty="0" smtClean="0"/>
              <a:t>– выбирайте цикл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r>
              <a:rPr lang="ru-RU" dirty="0" smtClean="0"/>
              <a:t>Цикл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</a:t>
            </a:r>
            <a:r>
              <a:rPr lang="ru-RU" dirty="0" smtClean="0"/>
              <a:t>можно записать через цикл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</a:t>
            </a:r>
            <a:r>
              <a:rPr lang="ru-RU" dirty="0" smtClean="0"/>
              <a:t>и наоборот (</a:t>
            </a:r>
            <a:r>
              <a:rPr lang="ru-RU" dirty="0" smtClean="0">
                <a:solidFill>
                  <a:srgbClr val="00B0F0"/>
                </a:solidFill>
              </a:rPr>
              <a:t>операторы взаимозаменяемы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 возможности </a:t>
            </a:r>
            <a:r>
              <a:rPr lang="ru-RU" dirty="0" smtClean="0">
                <a:solidFill>
                  <a:srgbClr val="00B0F0"/>
                </a:solidFill>
              </a:rPr>
              <a:t>избегайте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использования</a:t>
            </a:r>
            <a:r>
              <a:rPr lang="ru-RU" dirty="0" smtClean="0"/>
              <a:t> цикла </a:t>
            </a:r>
            <a:br>
              <a:rPr lang="ru-RU" dirty="0" smtClean="0"/>
            </a:b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while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управления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возврат управления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– немедленный выход из цикла или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– переход на следующую итерацию цикла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– безусловный переход на метку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6611" y="476672"/>
            <a:ext cx="6777133" cy="1320800"/>
          </a:xfrm>
        </p:spPr>
        <p:txBody>
          <a:bodyPr/>
          <a:lstStyle/>
          <a:p>
            <a:r>
              <a:rPr lang="ru-RU" dirty="0" smtClean="0"/>
              <a:t>Оператор условия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/ else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3622" y="1426344"/>
            <a:ext cx="6923112" cy="481096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Позволяет выполнять определенные действия в зависимости от истинности условия</a:t>
            </a:r>
          </a:p>
          <a:p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Существует в 2 вариантах: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первый</a:t>
            </a:r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/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второй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Может быть заменен условной операцией:</a:t>
            </a:r>
          </a:p>
          <a:p>
            <a:pPr marL="109728" indent="0"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87624" y="2905123"/>
            <a:ext cx="604867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 &gt; 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("%d\n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", 1);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959826"/>
            <a:ext cx="604867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 x &gt; 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1);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5679699"/>
            <a:ext cx="60486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("%d\n", (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 &gt; y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?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 : 0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/>
          <a:lstStyle/>
          <a:p>
            <a:r>
              <a:rPr lang="ru-RU" dirty="0" smtClean="0"/>
              <a:t>Возвращает </a:t>
            </a:r>
            <a:r>
              <a:rPr lang="ru-RU" dirty="0" smtClean="0">
                <a:solidFill>
                  <a:srgbClr val="00B0F0"/>
                </a:solidFill>
              </a:rPr>
              <a:t>управление</a:t>
            </a:r>
            <a:r>
              <a:rPr lang="ru-RU" dirty="0" smtClean="0"/>
              <a:t> из функции в </a:t>
            </a:r>
            <a:r>
              <a:rPr lang="ru-RU" dirty="0" smtClean="0">
                <a:solidFill>
                  <a:srgbClr val="00B0F0"/>
                </a:solidFill>
              </a:rPr>
              <a:t>точку вызова</a:t>
            </a:r>
          </a:p>
          <a:p>
            <a:r>
              <a:rPr lang="ru-RU" dirty="0" smtClean="0"/>
              <a:t>Если вызывается </a:t>
            </a:r>
            <a:r>
              <a:rPr lang="ru-RU" dirty="0" smtClean="0">
                <a:solidFill>
                  <a:srgbClr val="00B0F0"/>
                </a:solidFill>
              </a:rPr>
              <a:t>из</a:t>
            </a:r>
            <a:r>
              <a:rPr lang="ru-RU" dirty="0" smtClean="0"/>
              <a:t> функции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dirty="0" smtClean="0"/>
              <a:t> – </a:t>
            </a:r>
            <a:r>
              <a:rPr lang="ru-RU" dirty="0" smtClean="0">
                <a:solidFill>
                  <a:srgbClr val="00B0F0"/>
                </a:solidFill>
              </a:rPr>
              <a:t>завершает программу</a:t>
            </a:r>
          </a:p>
          <a:p>
            <a:r>
              <a:rPr lang="ru-RU" dirty="0" smtClean="0"/>
              <a:t>Существует в </a:t>
            </a:r>
            <a:r>
              <a:rPr lang="ru-RU" dirty="0" smtClean="0">
                <a:solidFill>
                  <a:srgbClr val="00B0F0"/>
                </a:solidFill>
              </a:rPr>
              <a:t>двух формах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возвращает </a:t>
            </a:r>
            <a:r>
              <a:rPr lang="ru-RU" dirty="0" smtClean="0">
                <a:solidFill>
                  <a:srgbClr val="00B0F0"/>
                </a:solidFill>
              </a:rPr>
              <a:t>управление</a:t>
            </a:r>
          </a:p>
          <a:p>
            <a:pPr lvl="1"/>
            <a:r>
              <a:rPr lang="ru-RU" dirty="0" smtClean="0"/>
              <a:t>возвращает </a:t>
            </a:r>
            <a:r>
              <a:rPr lang="ru-RU" dirty="0" smtClean="0">
                <a:solidFill>
                  <a:srgbClr val="00B0F0"/>
                </a:solidFill>
              </a:rPr>
              <a:t>управление и значение</a:t>
            </a:r>
          </a:p>
          <a:p>
            <a:r>
              <a:rPr lang="ru-RU" dirty="0" smtClean="0"/>
              <a:t>Если оператор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</a:t>
            </a:r>
            <a:r>
              <a:rPr lang="ru-RU" dirty="0" smtClean="0"/>
              <a:t>возвращает и значение, то </a:t>
            </a:r>
            <a:r>
              <a:rPr lang="ru-RU" dirty="0" smtClean="0">
                <a:solidFill>
                  <a:srgbClr val="00B0F0"/>
                </a:solidFill>
              </a:rPr>
              <a:t>тип возвращаемого значения</a:t>
            </a:r>
            <a:r>
              <a:rPr lang="ru-RU" dirty="0" smtClean="0"/>
              <a:t> должен </a:t>
            </a:r>
            <a:r>
              <a:rPr lang="ru-RU" dirty="0" smtClean="0">
                <a:solidFill>
                  <a:srgbClr val="00B0F0"/>
                </a:solidFill>
              </a:rPr>
              <a:t>совпадать с типом функции</a:t>
            </a:r>
          </a:p>
          <a:p>
            <a:r>
              <a:rPr lang="ru-RU" dirty="0" smtClean="0"/>
              <a:t>Если </a:t>
            </a:r>
            <a:r>
              <a:rPr lang="ru-RU" dirty="0" smtClean="0">
                <a:solidFill>
                  <a:srgbClr val="00B0F0"/>
                </a:solidFill>
              </a:rPr>
              <a:t>функция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не имеет типа </a:t>
            </a:r>
            <a:r>
              <a:rPr lang="ru-RU" dirty="0" smtClean="0"/>
              <a:t>возвращаемого значения, то оператор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 можно не писать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9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340555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Изменяет поток управления</a:t>
            </a:r>
          </a:p>
          <a:p>
            <a:r>
              <a:rPr lang="ru-RU" dirty="0" smtClean="0"/>
              <a:t>Вызывается из </a:t>
            </a:r>
            <a:r>
              <a:rPr lang="ru-RU" dirty="0" smtClean="0">
                <a:solidFill>
                  <a:srgbClr val="00B0F0"/>
                </a:solidFill>
              </a:rPr>
              <a:t>операторов циклов </a:t>
            </a:r>
            <a:r>
              <a:rPr lang="ru-RU" dirty="0" smtClean="0"/>
              <a:t>и оператора множественного выбора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ru-RU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При вызове </a:t>
            </a:r>
            <a:r>
              <a:rPr lang="ru-RU" dirty="0" smtClean="0">
                <a:solidFill>
                  <a:srgbClr val="00B0F0"/>
                </a:solidFill>
              </a:rPr>
              <a:t>передает управление на следующий </a:t>
            </a:r>
            <a:r>
              <a:rPr lang="ru-RU" dirty="0" smtClean="0"/>
              <a:t>после цикла или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оператор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По возможности следует избегать использования этого оператора в циклах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00809"/>
            <a:ext cx="6347714" cy="2952328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Изменяет поток управления</a:t>
            </a:r>
          </a:p>
          <a:p>
            <a:r>
              <a:rPr lang="ru-RU" dirty="0" smtClean="0"/>
              <a:t>Вызывается из </a:t>
            </a:r>
            <a:r>
              <a:rPr lang="ru-RU" dirty="0" smtClean="0">
                <a:solidFill>
                  <a:srgbClr val="00B0F0"/>
                </a:solidFill>
              </a:rPr>
              <a:t>операторов циклов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ru-RU" dirty="0" smtClean="0"/>
              <a:t>При вызове </a:t>
            </a:r>
            <a:r>
              <a:rPr lang="ru-RU" dirty="0" smtClean="0">
                <a:solidFill>
                  <a:srgbClr val="00B0F0"/>
                </a:solidFill>
              </a:rPr>
              <a:t>передает управление на следующую итерацию цикла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По возможности следует избегать использования этого оператора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1320800"/>
          </a:xfrm>
        </p:spPr>
        <p:txBody>
          <a:bodyPr/>
          <a:lstStyle/>
          <a:p>
            <a:r>
              <a:rPr lang="ru-RU" dirty="0" smtClean="0"/>
              <a:t>Различия в циклах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7042675" cy="1800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10; i++)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d\n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43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01553" y="3609797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3686779"/>
            <a:ext cx="237822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0</a:t>
            </a:r>
          </a:p>
          <a:p>
            <a:r>
              <a:rPr lang="ru-RU" sz="1400" dirty="0" smtClean="0"/>
              <a:t>1</a:t>
            </a:r>
          </a:p>
          <a:p>
            <a:r>
              <a:rPr lang="ru-RU" sz="1400" dirty="0" smtClean="0"/>
              <a:t>2</a:t>
            </a:r>
          </a:p>
          <a:p>
            <a:r>
              <a:rPr lang="ru-RU" sz="1400" dirty="0" smtClean="0"/>
              <a:t>3</a:t>
            </a:r>
          </a:p>
          <a:p>
            <a:r>
              <a:rPr lang="ru-RU" sz="1400" dirty="0" smtClean="0"/>
              <a:t>4</a:t>
            </a:r>
          </a:p>
          <a:p>
            <a:r>
              <a:rPr lang="ru-RU" sz="1400" dirty="0" smtClean="0"/>
              <a:t>6</a:t>
            </a:r>
          </a:p>
          <a:p>
            <a:r>
              <a:rPr lang="ru-RU" sz="1400" dirty="0" smtClean="0"/>
              <a:t>7</a:t>
            </a:r>
          </a:p>
          <a:p>
            <a:r>
              <a:rPr lang="ru-RU" sz="1400" dirty="0" smtClean="0"/>
              <a:t>8</a:t>
            </a:r>
          </a:p>
          <a:p>
            <a:r>
              <a:rPr lang="ru-RU" sz="1400" dirty="0" smtClean="0"/>
              <a:t>9</a:t>
            </a:r>
            <a:endParaRPr lang="en-US" sz="1400" dirty="0" smtClean="0"/>
          </a:p>
          <a:p>
            <a:r>
              <a:rPr lang="en-US" sz="1400" dirty="0"/>
              <a:t>_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23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1320800"/>
          </a:xfrm>
        </p:spPr>
        <p:txBody>
          <a:bodyPr/>
          <a:lstStyle/>
          <a:p>
            <a:r>
              <a:rPr lang="ru-RU" dirty="0" smtClean="0"/>
              <a:t>Различия в циклах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04355"/>
            <a:ext cx="7042675" cy="2063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nn-NO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nn-NO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%d\n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44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01553" y="378406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3861048"/>
            <a:ext cx="237822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0</a:t>
            </a:r>
          </a:p>
          <a:p>
            <a:r>
              <a:rPr lang="ru-RU" sz="1400" dirty="0" smtClean="0"/>
              <a:t>1</a:t>
            </a:r>
          </a:p>
          <a:p>
            <a:r>
              <a:rPr lang="ru-RU" sz="1400" dirty="0" smtClean="0"/>
              <a:t>2</a:t>
            </a:r>
          </a:p>
          <a:p>
            <a:r>
              <a:rPr lang="ru-RU" sz="1400" dirty="0" smtClean="0"/>
              <a:t>3</a:t>
            </a:r>
          </a:p>
          <a:p>
            <a:r>
              <a:rPr lang="ru-RU" sz="1400" dirty="0" smtClean="0"/>
              <a:t>4</a:t>
            </a:r>
          </a:p>
          <a:p>
            <a:r>
              <a:rPr lang="en-US" sz="1400" dirty="0" smtClean="0"/>
              <a:t>_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010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Различия в циклах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dirty="0" smtClean="0">
                <a:latin typeface="+mn-lt"/>
                <a:cs typeface="Courier New" panose="02070309020205020404" pitchFamily="49" charset="0"/>
              </a:rPr>
              <a:t>- исправления</a:t>
            </a:r>
            <a:endParaRPr lang="ru-RU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04355"/>
            <a:ext cx="7042675" cy="23566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nn-NO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nn-NO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10) 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++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continue;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%d\n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45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5569" y="3981371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3981371"/>
            <a:ext cx="237822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0</a:t>
            </a:r>
          </a:p>
          <a:p>
            <a:r>
              <a:rPr lang="ru-RU" sz="1400" dirty="0" smtClean="0"/>
              <a:t>1</a:t>
            </a:r>
          </a:p>
          <a:p>
            <a:r>
              <a:rPr lang="ru-RU" sz="1400" dirty="0" smtClean="0"/>
              <a:t>2</a:t>
            </a:r>
          </a:p>
          <a:p>
            <a:r>
              <a:rPr lang="ru-RU" sz="1400" dirty="0" smtClean="0"/>
              <a:t>3</a:t>
            </a:r>
          </a:p>
          <a:p>
            <a:r>
              <a:rPr lang="ru-RU" sz="1400" dirty="0" smtClean="0"/>
              <a:t>4</a:t>
            </a:r>
          </a:p>
          <a:p>
            <a:r>
              <a:rPr lang="ru-RU" sz="1400" dirty="0" smtClean="0"/>
              <a:t>6</a:t>
            </a:r>
          </a:p>
          <a:p>
            <a:r>
              <a:rPr lang="ru-RU" sz="1400" dirty="0" smtClean="0"/>
              <a:t>7</a:t>
            </a:r>
          </a:p>
          <a:p>
            <a:r>
              <a:rPr lang="ru-RU" sz="1400" dirty="0" smtClean="0"/>
              <a:t>8</a:t>
            </a:r>
          </a:p>
          <a:p>
            <a:r>
              <a:rPr lang="ru-RU" sz="1400" dirty="0" smtClean="0"/>
              <a:t>9</a:t>
            </a:r>
            <a:endParaRPr lang="en-US" sz="1400" dirty="0" smtClean="0"/>
          </a:p>
          <a:p>
            <a:r>
              <a:rPr lang="en-US" sz="1400" dirty="0"/>
              <a:t>_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076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484784"/>
            <a:ext cx="6554689" cy="432048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Изменяет поток управления</a:t>
            </a:r>
          </a:p>
          <a:p>
            <a:r>
              <a:rPr lang="ru-RU" dirty="0" smtClean="0"/>
              <a:t>Вызывается в </a:t>
            </a:r>
            <a:r>
              <a:rPr lang="ru-RU" dirty="0" smtClean="0">
                <a:solidFill>
                  <a:srgbClr val="00B0F0"/>
                </a:solidFill>
              </a:rPr>
              <a:t>любом месте </a:t>
            </a:r>
            <a:r>
              <a:rPr lang="ru-RU" dirty="0" smtClean="0"/>
              <a:t>программы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ru-RU" dirty="0" smtClean="0"/>
              <a:t>Передает управление в </a:t>
            </a:r>
            <a:r>
              <a:rPr lang="ru-RU" dirty="0" smtClean="0">
                <a:solidFill>
                  <a:srgbClr val="00B0F0"/>
                </a:solidFill>
              </a:rPr>
              <a:t>любое место функции </a:t>
            </a:r>
            <a:r>
              <a:rPr lang="ru-RU" dirty="0" smtClean="0"/>
              <a:t>(выше, ниже) </a:t>
            </a:r>
            <a:r>
              <a:rPr lang="ru-RU" dirty="0" smtClean="0">
                <a:solidFill>
                  <a:srgbClr val="00B0F0"/>
                </a:solidFill>
              </a:rPr>
              <a:t>на</a:t>
            </a:r>
            <a:r>
              <a:rPr lang="ru-RU" dirty="0" smtClean="0"/>
              <a:t> указанную </a:t>
            </a:r>
            <a:r>
              <a:rPr lang="ru-RU" dirty="0" smtClean="0">
                <a:solidFill>
                  <a:srgbClr val="00B0F0"/>
                </a:solidFill>
              </a:rPr>
              <a:t>метку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Использование приводит к </a:t>
            </a:r>
            <a:r>
              <a:rPr lang="ru-RU" dirty="0" smtClean="0">
                <a:solidFill>
                  <a:srgbClr val="00B0F0"/>
                </a:solidFill>
              </a:rPr>
              <a:t>спагетти-коду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Обоснованно использовать при выходе из глубоко вложенных циклов на следующий после всех циклов оператор</a:t>
            </a:r>
          </a:p>
          <a:p>
            <a:endParaRPr lang="ru-RU" dirty="0" smtClean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46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14634" y="4581128"/>
            <a:ext cx="5544615" cy="923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В УЧЕБНЫХ ПРОГРАММАХ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ОПЕРАТОРА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ru-RU" b="1" dirty="0">
                <a:solidFill>
                  <a:srgbClr val="FF0000"/>
                </a:solidFill>
              </a:rPr>
              <a:t>БЫТЬ НЕ </a:t>
            </a:r>
            <a:r>
              <a:rPr lang="ru-RU" b="1" dirty="0" smtClean="0">
                <a:solidFill>
                  <a:srgbClr val="FF0000"/>
                </a:solidFill>
              </a:rPr>
              <a:t>ДОЛЖНО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5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2228469"/>
            <a:ext cx="6264696" cy="35148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 &gt; y)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1);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 &gt; z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2);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y &gt; z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3);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4);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2514" y="128406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помощью этого оператора можно проверять несколько условий:</a:t>
            </a:r>
            <a:endParaRPr lang="ru-RU" dirty="0"/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536611" y="476672"/>
            <a:ext cx="67771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Оператор условия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/ else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70713" cy="1320800"/>
          </a:xfrm>
        </p:spPr>
        <p:txBody>
          <a:bodyPr/>
          <a:lstStyle/>
          <a:p>
            <a:r>
              <a:rPr lang="ru-RU" dirty="0"/>
              <a:t>Оператор условия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/ else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7386" y="6136583"/>
            <a:ext cx="4622973" cy="365125"/>
          </a:xfrm>
        </p:spPr>
        <p:txBody>
          <a:bodyPr/>
          <a:lstStyle/>
          <a:p>
            <a:r>
              <a:rPr lang="ru-RU" smtClean="0"/>
              <a:t>Язык Си. Тема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6</a:t>
            </a:fld>
            <a:endParaRPr lang="ru-RU"/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2822903" y="1355194"/>
            <a:ext cx="1768082" cy="44727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755576" y="3323071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59377" y="5646576"/>
            <a:ext cx="1768080" cy="4521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7" idx="2"/>
            <a:endCxn id="11" idx="0"/>
          </p:cNvCxnSpPr>
          <p:nvPr/>
        </p:nvCxnSpPr>
        <p:spPr>
          <a:xfrm>
            <a:off x="3706944" y="1802464"/>
            <a:ext cx="0" cy="378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Блок-схема: решение 10"/>
          <p:cNvSpPr/>
          <p:nvPr/>
        </p:nvSpPr>
        <p:spPr>
          <a:xfrm>
            <a:off x="2736498" y="2181112"/>
            <a:ext cx="1940892" cy="910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12"/>
          <p:cNvCxnSpPr>
            <a:stCxn id="11" idx="1"/>
            <a:endCxn id="8" idx="0"/>
          </p:cNvCxnSpPr>
          <p:nvPr/>
        </p:nvCxnSpPr>
        <p:spPr>
          <a:xfrm rot="10800000" flipV="1">
            <a:off x="1544526" y="2636425"/>
            <a:ext cx="1191972" cy="68664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11" idx="3"/>
            <a:endCxn id="20" idx="0"/>
          </p:cNvCxnSpPr>
          <p:nvPr/>
        </p:nvCxnSpPr>
        <p:spPr>
          <a:xfrm>
            <a:off x="4677390" y="2636425"/>
            <a:ext cx="378615" cy="53367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35" idx="2"/>
            <a:endCxn id="9" idx="0"/>
          </p:cNvCxnSpPr>
          <p:nvPr/>
        </p:nvCxnSpPr>
        <p:spPr>
          <a:xfrm rot="16200000" flipH="1">
            <a:off x="2077364" y="4080523"/>
            <a:ext cx="1033214" cy="20988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Блок-схема: процесс 18"/>
          <p:cNvSpPr/>
          <p:nvPr/>
        </p:nvSpPr>
        <p:spPr>
          <a:xfrm>
            <a:off x="2974438" y="4157464"/>
            <a:ext cx="1465012" cy="45589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решение 19"/>
          <p:cNvSpPr/>
          <p:nvPr/>
        </p:nvSpPr>
        <p:spPr>
          <a:xfrm>
            <a:off x="4099850" y="3170096"/>
            <a:ext cx="1912310" cy="8596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процесс 20"/>
          <p:cNvSpPr/>
          <p:nvPr/>
        </p:nvSpPr>
        <p:spPr>
          <a:xfrm>
            <a:off x="5575699" y="4137915"/>
            <a:ext cx="1465012" cy="45589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оединительная линия уступом 21"/>
          <p:cNvCxnSpPr>
            <a:stCxn id="20" idx="1"/>
            <a:endCxn id="19" idx="0"/>
          </p:cNvCxnSpPr>
          <p:nvPr/>
        </p:nvCxnSpPr>
        <p:spPr>
          <a:xfrm rot="10800000" flipV="1">
            <a:off x="3706944" y="3599898"/>
            <a:ext cx="392906" cy="5575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20" idx="3"/>
            <a:endCxn id="21" idx="0"/>
          </p:cNvCxnSpPr>
          <p:nvPr/>
        </p:nvCxnSpPr>
        <p:spPr>
          <a:xfrm>
            <a:off x="6012160" y="3599898"/>
            <a:ext cx="296045" cy="5380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Блок-схема: процесс 34"/>
          <p:cNvSpPr/>
          <p:nvPr/>
        </p:nvSpPr>
        <p:spPr>
          <a:xfrm>
            <a:off x="755575" y="4144876"/>
            <a:ext cx="1577899" cy="4684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Соединительная линия уступом 46"/>
          <p:cNvCxnSpPr>
            <a:stCxn id="19" idx="2"/>
            <a:endCxn id="9" idx="0"/>
          </p:cNvCxnSpPr>
          <p:nvPr/>
        </p:nvCxnSpPr>
        <p:spPr>
          <a:xfrm rot="5400000">
            <a:off x="3158574" y="5098206"/>
            <a:ext cx="1033214" cy="6352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21" idx="2"/>
            <a:endCxn id="9" idx="0"/>
          </p:cNvCxnSpPr>
          <p:nvPr/>
        </p:nvCxnSpPr>
        <p:spPr>
          <a:xfrm rot="5400000">
            <a:off x="4449430" y="3787800"/>
            <a:ext cx="1052763" cy="26647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13449" y="2333701"/>
            <a:ext cx="102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Условие истинно?</a:t>
            </a:r>
            <a:endParaRPr lang="ru-RU" sz="1400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93542" y="3345687"/>
            <a:ext cx="102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Условие истинно?</a:t>
            </a:r>
            <a:endParaRPr lang="ru-RU" sz="1400" dirty="0">
              <a:solidFill>
                <a:srgbClr val="00B0F0"/>
              </a:solidFill>
            </a:endParaRPr>
          </a:p>
        </p:txBody>
      </p:sp>
      <p:cxnSp>
        <p:nvCxnSpPr>
          <p:cNvPr id="63" name="Прямая со стрелкой 62"/>
          <p:cNvCxnSpPr>
            <a:stCxn id="8" idx="2"/>
            <a:endCxn id="35" idx="0"/>
          </p:cNvCxnSpPr>
          <p:nvPr/>
        </p:nvCxnSpPr>
        <p:spPr>
          <a:xfrm flipH="1">
            <a:off x="1544525" y="3791557"/>
            <a:ext cx="1" cy="35331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35696" y="2283106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725608" y="3316823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96571" y="2294837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907219" y="3306966"/>
            <a:ext cx="8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922503" y="3397635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оператор1</a:t>
            </a:r>
            <a:endParaRPr lang="ru-RU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922503" y="4193694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оператор2</a:t>
            </a:r>
            <a:endParaRPr lang="ru-RU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150451" y="4211975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оператор3</a:t>
            </a:r>
            <a:endParaRPr lang="ru-RU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792590" y="4184629"/>
            <a:ext cx="150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оператор4</a:t>
            </a:r>
            <a:endParaRPr lang="ru-RU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150451" y="1412776"/>
            <a:ext cx="128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начало</a:t>
            </a:r>
            <a:endParaRPr lang="ru-RU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262289" y="5698387"/>
            <a:ext cx="128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конец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09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548680"/>
            <a:ext cx="6347715" cy="1320800"/>
          </a:xfrm>
        </p:spPr>
        <p:txBody>
          <a:bodyPr/>
          <a:lstStyle/>
          <a:p>
            <a:r>
              <a:rPr lang="ru-RU" dirty="0" smtClean="0"/>
              <a:t>Составной оператор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/ 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12439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при выполнении условия требуется выполнить сразу несколько действий, то их можно объединить с помощью фигурных скобок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Язык Си. Тема 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03963" y="3284985"/>
            <a:ext cx="6048671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 &gt; y)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1);</a:t>
            </a: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++x;</a:t>
            </a:r>
          </a:p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0786" y="4293096"/>
            <a:ext cx="280831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Хорошо!!!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Всегда заключайте блок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/ else </a:t>
            </a:r>
            <a:endParaRPr lang="ru-RU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в фигурные скобки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ru-RU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801" y="188640"/>
            <a:ext cx="6347714" cy="1320800"/>
          </a:xfrm>
        </p:spPr>
        <p:txBody>
          <a:bodyPr/>
          <a:lstStyle/>
          <a:p>
            <a:r>
              <a:rPr lang="ru-RU" dirty="0" smtClean="0"/>
              <a:t>Вложенный оператор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/ 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9440"/>
            <a:ext cx="6347714" cy="1199480"/>
          </a:xfrm>
        </p:spPr>
        <p:txBody>
          <a:bodyPr/>
          <a:lstStyle/>
          <a:p>
            <a:r>
              <a:rPr lang="ru-RU" dirty="0" smtClean="0"/>
              <a:t>Операторы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/ else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можно вкладывать </a:t>
            </a:r>
            <a:r>
              <a:rPr lang="ru-RU" dirty="0" smtClean="0"/>
              <a:t>друг в друга в любом порядке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всегда относится в ближа</a:t>
            </a:r>
            <a:r>
              <a:rPr lang="ru-RU" dirty="0">
                <a:solidFill>
                  <a:srgbClr val="00B0F0"/>
                </a:solidFill>
              </a:rPr>
              <a:t>й</a:t>
            </a:r>
            <a:r>
              <a:rPr lang="ru-RU" dirty="0" smtClean="0">
                <a:solidFill>
                  <a:srgbClr val="00B0F0"/>
                </a:solidFill>
              </a:rPr>
              <a:t>шему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8801" y="2996952"/>
            <a:ext cx="729959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6, z = 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 &gt; z)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z)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z);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4278" y="3068960"/>
            <a:ext cx="36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Ничего не будет напечатано, так как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не больше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1010" y="3996483"/>
            <a:ext cx="12236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Вложенный оператор</a:t>
            </a:r>
            <a:endParaRPr lang="ru-RU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801" y="188640"/>
            <a:ext cx="6347714" cy="1320800"/>
          </a:xfrm>
        </p:spPr>
        <p:txBody>
          <a:bodyPr/>
          <a:lstStyle/>
          <a:p>
            <a:r>
              <a:rPr lang="ru-RU" dirty="0" smtClean="0"/>
              <a:t>Вложенный оператор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/ 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9440"/>
            <a:ext cx="6347714" cy="1199480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Изменить порядок принадлежности </a:t>
            </a:r>
            <a:r>
              <a:rPr lang="ru-RU" dirty="0" smtClean="0"/>
              <a:t>блока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dirty="0" smtClean="0"/>
              <a:t> можно с помощью фигурных скобок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7FC7-F882-48BF-8AF1-5C6855F4BF7E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6" y="2562155"/>
            <a:ext cx="729959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6, z = 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 z)</a:t>
            </a:r>
          </a:p>
          <a:p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z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z);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6559" y="3077488"/>
            <a:ext cx="511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7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6435" y="26455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88801" y="3438292"/>
            <a:ext cx="11611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Вложенный блок</a:t>
            </a:r>
            <a:endParaRPr lang="ru-RU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5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3776</TotalTime>
  <Words>1928</Words>
  <Application>Microsoft Office PowerPoint</Application>
  <PresentationFormat>Экран (4:3)</PresentationFormat>
  <Paragraphs>601</Paragraphs>
  <Slides>47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Trebuchet MS</vt:lpstr>
      <vt:lpstr>Wingdings 3</vt:lpstr>
      <vt:lpstr>Грань</vt:lpstr>
      <vt:lpstr>Операторы и выражения</vt:lpstr>
      <vt:lpstr>Оператор</vt:lpstr>
      <vt:lpstr>Последовательность действий в программе</vt:lpstr>
      <vt:lpstr>Оператор условия if / else</vt:lpstr>
      <vt:lpstr>Презентация PowerPoint</vt:lpstr>
      <vt:lpstr>Оператор условия if / else</vt:lpstr>
      <vt:lpstr>Составной оператор  if / else</vt:lpstr>
      <vt:lpstr>Вложенный оператор  if / else</vt:lpstr>
      <vt:lpstr>Вложенный оператор  if / else</vt:lpstr>
      <vt:lpstr>Оператор if /else</vt:lpstr>
      <vt:lpstr>Оператор if /else</vt:lpstr>
      <vt:lpstr>Оператор if /else</vt:lpstr>
      <vt:lpstr>Оператор if /else</vt:lpstr>
      <vt:lpstr>Оператор множественного выбора switch</vt:lpstr>
      <vt:lpstr>Оператор множественного выбора switch</vt:lpstr>
      <vt:lpstr>Оператор switch</vt:lpstr>
      <vt:lpstr>Напечатать название месяца по его номеру</vt:lpstr>
      <vt:lpstr>Напечатать название месяца по его номеру</vt:lpstr>
      <vt:lpstr>Напечатать название месяца по его номеру - исправления</vt:lpstr>
      <vt:lpstr>Напечатать название сезона по номеру месяца</vt:lpstr>
      <vt:lpstr>Напечатать название сезона по номеру месяца - оптимизация</vt:lpstr>
      <vt:lpstr>Операторы цикла</vt:lpstr>
      <vt:lpstr>Презентация PowerPoint</vt:lpstr>
      <vt:lpstr>Оператор цикла while</vt:lpstr>
      <vt:lpstr>Рассчитать среднюю оценку</vt:lpstr>
      <vt:lpstr>Рассчитать среднюю оценку</vt:lpstr>
      <vt:lpstr>Бесконечный цикл while</vt:lpstr>
      <vt:lpstr>Оператор цикла for</vt:lpstr>
      <vt:lpstr>Оператор цикла for</vt:lpstr>
      <vt:lpstr>Оператор цикла for</vt:lpstr>
      <vt:lpstr>Бесконечный цикл for</vt:lpstr>
      <vt:lpstr>Презентация PowerPoint</vt:lpstr>
      <vt:lpstr>Оператор цикла do / while</vt:lpstr>
      <vt:lpstr>Определить количество цифр в целом числе</vt:lpstr>
      <vt:lpstr>Вложенные операторы</vt:lpstr>
      <vt:lpstr>Распечатать таблицу умножения</vt:lpstr>
      <vt:lpstr>Распечатать таблицу умножения - результат</vt:lpstr>
      <vt:lpstr>Какой цикл выбрать?</vt:lpstr>
      <vt:lpstr>Операторы управления</vt:lpstr>
      <vt:lpstr>Оператор return</vt:lpstr>
      <vt:lpstr>Оператор break</vt:lpstr>
      <vt:lpstr>Оператор continue</vt:lpstr>
      <vt:lpstr>Различия в циклах  while и for</vt:lpstr>
      <vt:lpstr>Различия в циклах  while и for</vt:lpstr>
      <vt:lpstr>Различия в циклах  while и for - исправления</vt:lpstr>
      <vt:lpstr>Оператор goto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Операторы и выражения</dc:title>
  <dc:creator>елена</dc:creator>
  <cp:lastModifiedBy>ealupanova@yandex.ru</cp:lastModifiedBy>
  <cp:revision>113</cp:revision>
  <dcterms:created xsi:type="dcterms:W3CDTF">2013-01-30T11:10:26Z</dcterms:created>
  <dcterms:modified xsi:type="dcterms:W3CDTF">2019-06-26T10:45:48Z</dcterms:modified>
</cp:coreProperties>
</file>