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7"/>
  </p:notesMasterIdLst>
  <p:sldIdLst>
    <p:sldId id="256" r:id="rId2"/>
    <p:sldId id="257" r:id="rId3"/>
    <p:sldId id="266" r:id="rId4"/>
    <p:sldId id="258" r:id="rId5"/>
    <p:sldId id="265" r:id="rId6"/>
    <p:sldId id="267" r:id="rId7"/>
    <p:sldId id="259" r:id="rId8"/>
    <p:sldId id="268" r:id="rId9"/>
    <p:sldId id="269" r:id="rId10"/>
    <p:sldId id="271" r:id="rId11"/>
    <p:sldId id="270" r:id="rId12"/>
    <p:sldId id="272" r:id="rId13"/>
    <p:sldId id="260" r:id="rId14"/>
    <p:sldId id="273" r:id="rId15"/>
    <p:sldId id="261" r:id="rId16"/>
    <p:sldId id="274" r:id="rId17"/>
    <p:sldId id="277" r:id="rId18"/>
    <p:sldId id="275" r:id="rId19"/>
    <p:sldId id="276" r:id="rId20"/>
    <p:sldId id="278" r:id="rId21"/>
    <p:sldId id="279" r:id="rId22"/>
    <p:sldId id="262" r:id="rId23"/>
    <p:sldId id="280" r:id="rId24"/>
    <p:sldId id="263" r:id="rId25"/>
    <p:sldId id="26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F93F2-FDF9-431F-9689-D8A3878ED13E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92BDB-A010-4DC1-A04D-1DDD2526C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9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92BDB-A010-4DC1-A04D-1DDD2526C3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0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92BDB-A010-4DC1-A04D-1DDD2526C3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9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AF51-7A58-4C00-855F-2321D8E31A0E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9D1-6642-43E0-8E55-015582A41BAE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1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9BD-C62A-4ABB-88D4-267A9B8174AF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98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D846-F58D-417C-AAD3-E81C0D185C96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9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4FE7-1BFB-47A5-B764-F7AC9247B917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0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95BB-1481-4511-8474-31015FF8A643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5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1E8B-2809-4515-A3C6-CFDBE72AA9F7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57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BE08-E8D1-4B5E-971E-9960731C168A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8E7D-685B-429D-8687-2682B52B5EEF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6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1333-CD50-40E6-9B09-328EECFE0EE8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03-3954-4994-B0BD-D002B3ED758E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3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59CF-C9CA-4CEF-A911-0000A26BCFC3}" type="datetime1">
              <a:rPr lang="ru-RU" smtClean="0"/>
              <a:t>26.06.2019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2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215D-743E-4EB9-91F1-ECF61CEC20C6}" type="datetime1">
              <a:rPr lang="ru-RU" smtClean="0"/>
              <a:t>26.06.2019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2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0BAA-D391-479B-BC2D-33F8ED0EA095}" type="datetime1">
              <a:rPr lang="ru-RU" smtClean="0"/>
              <a:t>26.06.2019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83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FBF2-B708-400D-9A54-A5ED64B9AB93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3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97F6-A6C4-4964-8510-148D0A7971FC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6934-FEA6-4CDB-B47A-12B74BA5DB62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B7795A-AC8D-4642-AC0F-AD76B4E5A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2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343904"/>
            <a:ext cx="6347713" cy="771929"/>
          </a:xfrm>
        </p:spPr>
        <p:txBody>
          <a:bodyPr/>
          <a:lstStyle/>
          <a:p>
            <a:r>
              <a:rPr lang="ru-RU" dirty="0" smtClean="0"/>
              <a:t>Печать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366" y="1297669"/>
            <a:ext cx="6347714" cy="5040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работы с </a:t>
            </a:r>
            <a:r>
              <a:rPr lang="ru-RU" dirty="0" smtClean="0">
                <a:solidFill>
                  <a:srgbClr val="00B0F0"/>
                </a:solidFill>
              </a:rPr>
              <a:t>каждым элементом </a:t>
            </a:r>
            <a:r>
              <a:rPr lang="ru-RU" dirty="0" smtClean="0"/>
              <a:t>массива нужен </a:t>
            </a:r>
            <a:r>
              <a:rPr lang="ru-RU" dirty="0" smtClean="0">
                <a:solidFill>
                  <a:srgbClr val="00B0F0"/>
                </a:solidFill>
              </a:rPr>
              <a:t>цикл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8421" y="1801725"/>
            <a:ext cx="671988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[SIZE]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1.2, 2.1, 3.0, 4.15, 5.3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nn-NO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nn-NO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n-NO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</a:p>
          <a:p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%d\n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6907" y="3830409"/>
            <a:ext cx="63477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Для печати </a:t>
            </a:r>
            <a:r>
              <a:rPr lang="ru-RU" dirty="0" smtClean="0">
                <a:solidFill>
                  <a:srgbClr val="00B0F0"/>
                </a:solidFill>
              </a:rPr>
              <a:t>строки цикл не нужен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194" y="4334465"/>
            <a:ext cx="6696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"Hello, world!";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%s\n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907" y="5161686"/>
            <a:ext cx="6696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"Hello, world!";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puts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476672"/>
            <a:ext cx="6347713" cy="875184"/>
          </a:xfrm>
        </p:spPr>
        <p:txBody>
          <a:bodyPr/>
          <a:lstStyle/>
          <a:p>
            <a:r>
              <a:rPr lang="ru-RU" dirty="0" smtClean="0"/>
              <a:t>Пузырьковая 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6862585" cy="4176464"/>
          </a:xfrm>
        </p:spPr>
        <p:txBody>
          <a:bodyPr>
            <a:normAutofit/>
          </a:bodyPr>
          <a:lstStyle/>
          <a:p>
            <a:r>
              <a:rPr lang="ru-RU" dirty="0"/>
              <a:t>Данная сортировка получила название </a:t>
            </a:r>
            <a:r>
              <a:rPr lang="ru-RU" dirty="0">
                <a:solidFill>
                  <a:srgbClr val="00B0F0"/>
                </a:solidFill>
              </a:rPr>
              <a:t>пузырьковая сортировка</a:t>
            </a:r>
            <a:r>
              <a:rPr lang="ru-RU" dirty="0"/>
              <a:t> или </a:t>
            </a:r>
            <a:r>
              <a:rPr lang="ru-RU" dirty="0">
                <a:solidFill>
                  <a:srgbClr val="00B0F0"/>
                </a:solidFill>
              </a:rPr>
              <a:t>сортировка погружением</a:t>
            </a:r>
            <a:r>
              <a:rPr lang="ru-RU" dirty="0"/>
              <a:t>, потому что </a:t>
            </a:r>
            <a:r>
              <a:rPr lang="ru-RU" dirty="0">
                <a:solidFill>
                  <a:srgbClr val="00B0F0"/>
                </a:solidFill>
              </a:rPr>
              <a:t>наименьшее значение </a:t>
            </a:r>
            <a:r>
              <a:rPr lang="ru-RU" dirty="0"/>
              <a:t>постепенно «</a:t>
            </a:r>
            <a:r>
              <a:rPr lang="ru-RU" dirty="0">
                <a:solidFill>
                  <a:srgbClr val="00B0F0"/>
                </a:solidFill>
              </a:rPr>
              <a:t>всплывает</a:t>
            </a:r>
            <a:r>
              <a:rPr lang="ru-RU" dirty="0"/>
              <a:t>», продвигаясь к вершине (началу) массива, подобно пузырьку воздуха в воде, тогда как </a:t>
            </a:r>
            <a:r>
              <a:rPr lang="ru-RU" dirty="0">
                <a:solidFill>
                  <a:srgbClr val="00B0F0"/>
                </a:solidFill>
              </a:rPr>
              <a:t>наибольшее значение погружается на дно </a:t>
            </a:r>
            <a:r>
              <a:rPr lang="ru-RU" dirty="0"/>
              <a:t>(конец массива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Одна из </a:t>
            </a:r>
            <a:r>
              <a:rPr lang="ru-RU" dirty="0" smtClean="0">
                <a:solidFill>
                  <a:srgbClr val="00B0F0"/>
                </a:solidFill>
              </a:rPr>
              <a:t>простейших</a:t>
            </a:r>
            <a:r>
              <a:rPr lang="ru-RU" dirty="0" smtClean="0"/>
              <a:t> сортировок</a:t>
            </a:r>
          </a:p>
          <a:p>
            <a:r>
              <a:rPr lang="ru-RU" dirty="0" smtClean="0"/>
              <a:t>Эффективна лишь для </a:t>
            </a:r>
            <a:r>
              <a:rPr lang="ru-RU" dirty="0" smtClean="0">
                <a:solidFill>
                  <a:srgbClr val="00B0F0"/>
                </a:solidFill>
              </a:rPr>
              <a:t>небольших массивов. </a:t>
            </a:r>
          </a:p>
          <a:p>
            <a:r>
              <a:rPr lang="ru-RU" dirty="0" smtClean="0"/>
              <a:t>Сложность </a:t>
            </a:r>
            <a:r>
              <a:rPr lang="ru-RU" dirty="0"/>
              <a:t>алгоритма </a:t>
            </a:r>
            <a:r>
              <a:rPr lang="en-US" b="1" i="1" dirty="0">
                <a:solidFill>
                  <a:srgbClr val="00B0F0"/>
                </a:solidFill>
              </a:rPr>
              <a:t>O(n</a:t>
            </a:r>
            <a:r>
              <a:rPr lang="en-US" b="1" i="1" baseline="30000" dirty="0">
                <a:solidFill>
                  <a:srgbClr val="00B0F0"/>
                </a:solidFill>
              </a:rPr>
              <a:t>2</a:t>
            </a:r>
            <a:r>
              <a:rPr lang="en-US" b="1" i="1" dirty="0">
                <a:solidFill>
                  <a:srgbClr val="00B0F0"/>
                </a:solidFill>
              </a:rPr>
              <a:t>)</a:t>
            </a:r>
            <a:endParaRPr lang="ru-RU" b="1" i="1" dirty="0">
              <a:solidFill>
                <a:srgbClr val="00B0F0"/>
              </a:solidFill>
            </a:endParaRPr>
          </a:p>
          <a:p>
            <a:r>
              <a:rPr lang="ru-RU" dirty="0" smtClean="0"/>
              <a:t>Лежит </a:t>
            </a:r>
            <a:r>
              <a:rPr lang="ru-RU" dirty="0"/>
              <a:t>в основе некоторых более совершенных алгоритмов, таких как </a:t>
            </a:r>
            <a:r>
              <a:rPr lang="ru-RU" dirty="0">
                <a:solidFill>
                  <a:srgbClr val="00B0F0"/>
                </a:solidFill>
              </a:rPr>
              <a:t>шейкерная </a:t>
            </a:r>
            <a:r>
              <a:rPr lang="ru-RU" dirty="0"/>
              <a:t>сортировка, </a:t>
            </a:r>
            <a:r>
              <a:rPr lang="ru-RU" dirty="0">
                <a:solidFill>
                  <a:srgbClr val="00B0F0"/>
                </a:solidFill>
              </a:rPr>
              <a:t>пирамидальная</a:t>
            </a:r>
            <a:r>
              <a:rPr lang="ru-RU" dirty="0"/>
              <a:t> сортировка и </a:t>
            </a:r>
            <a:r>
              <a:rPr lang="ru-RU" dirty="0">
                <a:solidFill>
                  <a:srgbClr val="00B0F0"/>
                </a:solidFill>
              </a:rPr>
              <a:t>быстрая</a:t>
            </a:r>
            <a:r>
              <a:rPr lang="ru-RU" dirty="0"/>
              <a:t> сортировка</a:t>
            </a:r>
            <a:endParaRPr lang="ru-RU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556792"/>
            <a:ext cx="6698705" cy="4484571"/>
          </a:xfrm>
        </p:spPr>
        <p:txBody>
          <a:bodyPr>
            <a:normAutofit/>
          </a:bodyPr>
          <a:lstStyle/>
          <a:p>
            <a:r>
              <a:rPr lang="ru-RU" dirty="0"/>
              <a:t>Алгоритм состоит из </a:t>
            </a:r>
            <a:r>
              <a:rPr lang="ru-RU" dirty="0">
                <a:solidFill>
                  <a:srgbClr val="00B0F0"/>
                </a:solidFill>
              </a:rPr>
              <a:t>повторяющихся проходов </a:t>
            </a:r>
            <a:r>
              <a:rPr lang="ru-RU" dirty="0"/>
              <a:t>по сортируемому массиву. </a:t>
            </a:r>
            <a:endParaRPr lang="ru-RU" dirty="0" smtClean="0"/>
          </a:p>
          <a:p>
            <a:r>
              <a:rPr lang="ru-RU" dirty="0" smtClean="0"/>
              <a:t>За </a:t>
            </a:r>
            <a:r>
              <a:rPr lang="ru-RU" dirty="0"/>
              <a:t>каждый проход элементы </a:t>
            </a:r>
            <a:r>
              <a:rPr lang="ru-RU" dirty="0">
                <a:solidFill>
                  <a:srgbClr val="00B0F0"/>
                </a:solidFill>
              </a:rPr>
              <a:t>последовательно</a:t>
            </a:r>
            <a:r>
              <a:rPr lang="ru-RU" dirty="0"/>
              <a:t> сравниваются </a:t>
            </a:r>
            <a:r>
              <a:rPr lang="ru-RU" dirty="0">
                <a:solidFill>
                  <a:srgbClr val="00B0F0"/>
                </a:solidFill>
              </a:rPr>
              <a:t>попарно</a:t>
            </a:r>
            <a:r>
              <a:rPr lang="ru-RU" dirty="0"/>
              <a:t> и, если </a:t>
            </a:r>
            <a:r>
              <a:rPr lang="ru-RU" dirty="0">
                <a:solidFill>
                  <a:srgbClr val="00B0F0"/>
                </a:solidFill>
              </a:rPr>
              <a:t>порядок</a:t>
            </a:r>
            <a:r>
              <a:rPr lang="ru-RU" dirty="0"/>
              <a:t> в паре </a:t>
            </a:r>
            <a:r>
              <a:rPr lang="ru-RU" dirty="0">
                <a:solidFill>
                  <a:srgbClr val="00B0F0"/>
                </a:solidFill>
              </a:rPr>
              <a:t>неверный</a:t>
            </a:r>
            <a:r>
              <a:rPr lang="ru-RU" dirty="0"/>
              <a:t>, выполняется </a:t>
            </a:r>
            <a:r>
              <a:rPr lang="ru-RU" dirty="0">
                <a:solidFill>
                  <a:srgbClr val="00B0F0"/>
                </a:solidFill>
              </a:rPr>
              <a:t>обмен</a:t>
            </a:r>
            <a:r>
              <a:rPr lang="ru-RU" dirty="0"/>
              <a:t> элементов. </a:t>
            </a:r>
            <a:endParaRPr lang="ru-RU" dirty="0" smtClean="0"/>
          </a:p>
          <a:p>
            <a:r>
              <a:rPr lang="ru-RU" dirty="0" smtClean="0"/>
              <a:t>Проходы </a:t>
            </a:r>
            <a:r>
              <a:rPr lang="ru-RU" dirty="0"/>
              <a:t>по массиву повторяются </a:t>
            </a:r>
            <a:r>
              <a:rPr lang="ru-RU" dirty="0" smtClean="0">
                <a:solidFill>
                  <a:srgbClr val="00B0F0"/>
                </a:solidFill>
              </a:rPr>
              <a:t>N-1 </a:t>
            </a:r>
            <a:r>
              <a:rPr lang="ru-RU" dirty="0">
                <a:solidFill>
                  <a:srgbClr val="00B0F0"/>
                </a:solidFill>
              </a:rPr>
              <a:t>раз </a:t>
            </a:r>
            <a:r>
              <a:rPr lang="ru-RU" dirty="0"/>
              <a:t>или до тех пор, пока на очередном проходе не окажется, что </a:t>
            </a:r>
            <a:r>
              <a:rPr lang="ru-RU" dirty="0">
                <a:solidFill>
                  <a:srgbClr val="00B0F0"/>
                </a:solidFill>
              </a:rPr>
              <a:t>обмены больше не нужны</a:t>
            </a:r>
            <a:r>
              <a:rPr lang="ru-RU" dirty="0"/>
              <a:t>, что означает — массив отсортирован.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каждом проходе алгоритма по внутреннему циклу, очередной </a:t>
            </a:r>
            <a:r>
              <a:rPr lang="ru-RU" dirty="0">
                <a:solidFill>
                  <a:srgbClr val="00B0F0"/>
                </a:solidFill>
              </a:rPr>
              <a:t>наибольший элемент </a:t>
            </a:r>
            <a:r>
              <a:rPr lang="ru-RU" dirty="0"/>
              <a:t>массива ставится </a:t>
            </a:r>
            <a:r>
              <a:rPr lang="ru-RU" dirty="0">
                <a:solidFill>
                  <a:srgbClr val="00B0F0"/>
                </a:solidFill>
              </a:rPr>
              <a:t>на своё место </a:t>
            </a:r>
            <a:r>
              <a:rPr lang="ru-RU" dirty="0"/>
              <a:t>в конце массива рядом с предыдущим «наибольшим элементом», а </a:t>
            </a:r>
            <a:r>
              <a:rPr lang="ru-RU" dirty="0">
                <a:solidFill>
                  <a:srgbClr val="00B0F0"/>
                </a:solidFill>
              </a:rPr>
              <a:t>наименьший элемент </a:t>
            </a:r>
            <a:r>
              <a:rPr lang="ru-RU" dirty="0"/>
              <a:t>перемещается </a:t>
            </a:r>
            <a:r>
              <a:rPr lang="ru-RU" dirty="0">
                <a:solidFill>
                  <a:srgbClr val="00B0F0"/>
                </a:solidFill>
              </a:rPr>
              <a:t>на одну позицию к началу массива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09601" y="476672"/>
            <a:ext cx="6347713" cy="875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Пузырьковая сортировка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9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1" y="476672"/>
            <a:ext cx="6347713" cy="1320800"/>
          </a:xfrm>
        </p:spPr>
        <p:txBody>
          <a:bodyPr/>
          <a:lstStyle/>
          <a:p>
            <a:r>
              <a:rPr lang="ru-RU" dirty="0" smtClean="0"/>
              <a:t>Пузырьковая сортировка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0620" y="1268760"/>
            <a:ext cx="5625674" cy="44644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 = { 2,6,4,8,10,12,89,68,45,37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 = SIZE - 1; pass &gt; 0; --pass)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pass;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+ 1] = hold;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0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4412563"/>
          </a:xfrm>
        </p:spPr>
        <p:txBody>
          <a:bodyPr>
            <a:normAutofit/>
          </a:bodyPr>
          <a:lstStyle/>
          <a:p>
            <a:r>
              <a:rPr lang="ru-RU" dirty="0"/>
              <a:t>Линейный </a:t>
            </a:r>
            <a:r>
              <a:rPr lang="ru-RU" dirty="0" smtClean="0"/>
              <a:t>поиск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последовательно </a:t>
            </a:r>
            <a:r>
              <a:rPr lang="ru-RU" dirty="0">
                <a:solidFill>
                  <a:srgbClr val="00B0F0"/>
                </a:solidFill>
              </a:rPr>
              <a:t>сравнивает каждый элемент массива с ключом </a:t>
            </a:r>
            <a:r>
              <a:rPr lang="ru-RU" dirty="0" smtClean="0">
                <a:solidFill>
                  <a:srgbClr val="00B0F0"/>
                </a:solidFill>
              </a:rPr>
              <a:t>поиска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ru-RU" dirty="0"/>
              <a:t>массив может быть </a:t>
            </a:r>
            <a:r>
              <a:rPr lang="ru-RU" dirty="0" err="1"/>
              <a:t>неупорядочен</a:t>
            </a:r>
            <a:r>
              <a:rPr lang="ru-RU" dirty="0"/>
              <a:t>, вполне вероятно, что отыскиваемое значение окажется первым же элементом массива. Но </a:t>
            </a:r>
            <a:r>
              <a:rPr lang="ru-RU" dirty="0">
                <a:solidFill>
                  <a:srgbClr val="00B0F0"/>
                </a:solidFill>
              </a:rPr>
              <a:t>в среднем </a:t>
            </a:r>
            <a:r>
              <a:rPr lang="ru-RU" dirty="0"/>
              <a:t>программа должна </a:t>
            </a:r>
            <a:r>
              <a:rPr lang="ru-RU" dirty="0">
                <a:solidFill>
                  <a:srgbClr val="00B0F0"/>
                </a:solidFill>
              </a:rPr>
              <a:t>сравнить</a:t>
            </a:r>
            <a:r>
              <a:rPr lang="ru-RU" dirty="0"/>
              <a:t> с ключом поиска </a:t>
            </a:r>
            <a:r>
              <a:rPr lang="ru-RU" dirty="0">
                <a:solidFill>
                  <a:srgbClr val="00B0F0"/>
                </a:solidFill>
              </a:rPr>
              <a:t>половину </a:t>
            </a:r>
            <a:r>
              <a:rPr lang="ru-RU" dirty="0" smtClean="0">
                <a:solidFill>
                  <a:srgbClr val="00B0F0"/>
                </a:solidFill>
              </a:rPr>
              <a:t>элементов массива</a:t>
            </a:r>
          </a:p>
          <a:p>
            <a:r>
              <a:rPr lang="ru-RU" dirty="0"/>
              <a:t>Метод линейного поиска </a:t>
            </a:r>
            <a:r>
              <a:rPr lang="ru-RU" dirty="0">
                <a:solidFill>
                  <a:srgbClr val="00B0F0"/>
                </a:solidFill>
              </a:rPr>
              <a:t>хорошо работает </a:t>
            </a:r>
            <a:r>
              <a:rPr lang="ru-RU" dirty="0"/>
              <a:t>для </a:t>
            </a:r>
            <a:r>
              <a:rPr lang="ru-RU" dirty="0">
                <a:solidFill>
                  <a:srgbClr val="00B0F0"/>
                </a:solidFill>
              </a:rPr>
              <a:t>небольших </a:t>
            </a:r>
            <a:r>
              <a:rPr lang="ru-RU" dirty="0" smtClean="0">
                <a:solidFill>
                  <a:srgbClr val="00B0F0"/>
                </a:solidFill>
              </a:rPr>
              <a:t>массивов </a:t>
            </a:r>
            <a:r>
              <a:rPr lang="ru-RU" dirty="0" smtClean="0"/>
              <a:t>или </a:t>
            </a:r>
            <a:r>
              <a:rPr lang="ru-RU" dirty="0"/>
              <a:t>в случае </a:t>
            </a:r>
            <a:r>
              <a:rPr lang="ru-RU" dirty="0">
                <a:solidFill>
                  <a:srgbClr val="00B0F0"/>
                </a:solidFill>
              </a:rPr>
              <a:t>одиночного поиска в неупорядоченном </a:t>
            </a:r>
            <a:r>
              <a:rPr lang="ru-RU" dirty="0" smtClean="0">
                <a:solidFill>
                  <a:srgbClr val="00B0F0"/>
                </a:solidFill>
              </a:rPr>
              <a:t>массиве</a:t>
            </a:r>
          </a:p>
          <a:p>
            <a:r>
              <a:rPr lang="ru-RU" dirty="0" smtClean="0"/>
              <a:t>Однако </a:t>
            </a:r>
            <a:r>
              <a:rPr lang="ru-RU" dirty="0"/>
              <a:t>для </a:t>
            </a:r>
            <a:r>
              <a:rPr lang="ru-RU" dirty="0">
                <a:solidFill>
                  <a:srgbClr val="00B0F0"/>
                </a:solidFill>
              </a:rPr>
              <a:t>больших массивов линейный поиск неэффективен</a:t>
            </a:r>
            <a:r>
              <a:rPr lang="ru-RU" dirty="0"/>
              <a:t>. </a:t>
            </a:r>
            <a:r>
              <a:rPr lang="ru-RU" dirty="0" smtClean="0"/>
              <a:t>В этом случае массив нужно отсортировать, а затем </a:t>
            </a:r>
            <a:r>
              <a:rPr lang="ru-RU" dirty="0"/>
              <a:t>использовать </a:t>
            </a:r>
            <a:r>
              <a:rPr lang="ru-RU" dirty="0" smtClean="0"/>
              <a:t>высокоэффективный </a:t>
            </a:r>
            <a:r>
              <a:rPr lang="ru-RU" dirty="0"/>
              <a:t>метод двоичного поиска.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9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556792"/>
            <a:ext cx="7058746" cy="41752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SIZE 10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[SIZE]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{13,6,4,8,10,12,89,68,45,37};</a:t>
            </a:r>
            <a:endParaRPr lang="ru-RU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searchKey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0, element = -1;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 key: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searchKey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0; i&lt;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searchKey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element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21" y="404664"/>
            <a:ext cx="6347713" cy="1320800"/>
          </a:xfrm>
        </p:spPr>
        <p:txBody>
          <a:bodyPr/>
          <a:lstStyle/>
          <a:p>
            <a:r>
              <a:rPr lang="ru-RU" dirty="0" smtClean="0"/>
              <a:t>Генератор псевдослучайных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420" y="1988840"/>
            <a:ext cx="6347714" cy="3312368"/>
          </a:xfrm>
        </p:spPr>
        <p:txBody>
          <a:bodyPr/>
          <a:lstStyle/>
          <a:p>
            <a:r>
              <a:rPr lang="ru-RU" dirty="0" smtClean="0"/>
              <a:t>В Си есть </a:t>
            </a:r>
            <a:r>
              <a:rPr lang="ru-RU" dirty="0" smtClean="0">
                <a:solidFill>
                  <a:srgbClr val="00B0F0"/>
                </a:solidFill>
              </a:rPr>
              <a:t>стандартный генератор псевдослучайных чисел (ГПСЧ) </a:t>
            </a:r>
          </a:p>
          <a:p>
            <a:r>
              <a:rPr lang="ru-RU" dirty="0" smtClean="0"/>
              <a:t>ГПСЧ реализован в виде функции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 </a:t>
            </a:r>
            <a:r>
              <a:rPr lang="ru-RU" dirty="0" smtClean="0"/>
              <a:t>библиотеки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Функция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 </a:t>
            </a:r>
            <a:r>
              <a:rPr lang="ru-RU" dirty="0" smtClean="0"/>
              <a:t>возвращает </a:t>
            </a:r>
            <a:r>
              <a:rPr lang="ru-RU" dirty="0" smtClean="0">
                <a:solidFill>
                  <a:srgbClr val="00B0F0"/>
                </a:solidFill>
              </a:rPr>
              <a:t>целые неотрицательные числа </a:t>
            </a:r>
            <a:r>
              <a:rPr lang="ru-RU" dirty="0" smtClean="0"/>
              <a:t>в диапазоне от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dirty="0" smtClean="0"/>
              <a:t> до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Константа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ru-RU" dirty="0" smtClean="0"/>
              <a:t> определена в файле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/>
              <a:t> </a:t>
            </a:r>
            <a:r>
              <a:rPr lang="ru-RU" dirty="0" smtClean="0"/>
              <a:t>и равна </a:t>
            </a:r>
            <a:r>
              <a:rPr lang="ru-RU" dirty="0" smtClean="0">
                <a:solidFill>
                  <a:srgbClr val="00B0F0"/>
                </a:solidFill>
              </a:rPr>
              <a:t>65355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диапазона ГПСЧ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84784"/>
            <a:ext cx="6347714" cy="2664296"/>
          </a:xfrm>
        </p:spPr>
        <p:txBody>
          <a:bodyPr/>
          <a:lstStyle/>
          <a:p>
            <a:r>
              <a:rPr lang="ru-RU" dirty="0" smtClean="0"/>
              <a:t>Для задания нужного </a:t>
            </a:r>
            <a:r>
              <a:rPr lang="ru-RU" dirty="0" smtClean="0">
                <a:solidFill>
                  <a:srgbClr val="00B0F0"/>
                </a:solidFill>
              </a:rPr>
              <a:t>диапазона целых чисел </a:t>
            </a:r>
            <a:r>
              <a:rPr lang="ru-RU" dirty="0" smtClean="0"/>
              <a:t>необходимо выполнить следующее:</a:t>
            </a:r>
          </a:p>
          <a:p>
            <a:pPr lvl="1"/>
            <a:r>
              <a:rPr lang="ru-RU" dirty="0" smtClean="0"/>
              <a:t>Сосчитать </a:t>
            </a:r>
            <a:r>
              <a:rPr lang="ru-RU" dirty="0" smtClean="0">
                <a:solidFill>
                  <a:srgbClr val="00B0F0"/>
                </a:solidFill>
              </a:rPr>
              <a:t>количество</a:t>
            </a:r>
            <a:r>
              <a:rPr lang="ru-RU" dirty="0" smtClean="0"/>
              <a:t> чисел в диапазоне</a:t>
            </a:r>
          </a:p>
          <a:p>
            <a:pPr lvl="1"/>
            <a:r>
              <a:rPr lang="ru-RU" dirty="0" smtClean="0"/>
              <a:t>Результат функции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поделить по модулю </a:t>
            </a:r>
            <a:r>
              <a:rPr lang="ru-RU" dirty="0" smtClean="0"/>
              <a:t>на количество чисел в диапазоне</a:t>
            </a:r>
          </a:p>
          <a:p>
            <a:pPr lvl="1"/>
            <a:r>
              <a:rPr lang="ru-RU" dirty="0" smtClean="0"/>
              <a:t>Если диапазон начинается не с нуля, </a:t>
            </a:r>
            <a:r>
              <a:rPr lang="ru-RU" dirty="0" smtClean="0">
                <a:solidFill>
                  <a:srgbClr val="00B0F0"/>
                </a:solidFill>
              </a:rPr>
              <a:t>сдвинуть начало </a:t>
            </a:r>
            <a:r>
              <a:rPr lang="ru-RU" dirty="0" smtClean="0"/>
              <a:t>диапазона на стартовое число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10209"/>
              </p:ext>
            </p:extLst>
          </p:nvPr>
        </p:nvGraphicFramePr>
        <p:xfrm>
          <a:off x="735455" y="4005064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ru-RU" dirty="0" smtClean="0"/>
                        <a:t>Диапазон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[-100, 100]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rand() % 201 - 100;</a:t>
                      </a:r>
                      <a:endParaRPr lang="ru-RU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100)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rand() % 100;</a:t>
                      </a:r>
                      <a:endParaRPr lang="ru-RU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[100, 200]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rand() % 101 + 100;</a:t>
                      </a:r>
                      <a:endParaRPr lang="ru-RU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Сдвиг генератора псевдослучайных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одном компьютере ГПСЧ всегда будет выдавать </a:t>
            </a:r>
            <a:r>
              <a:rPr lang="ru-RU" dirty="0">
                <a:solidFill>
                  <a:srgbClr val="00B0F0"/>
                </a:solidFill>
              </a:rPr>
              <a:t>одну и ту же последовательность </a:t>
            </a:r>
            <a:r>
              <a:rPr lang="ru-RU" dirty="0"/>
              <a:t>чисел</a:t>
            </a:r>
          </a:p>
          <a:p>
            <a:r>
              <a:rPr lang="ru-RU" dirty="0"/>
              <a:t>Для получения </a:t>
            </a:r>
            <a:r>
              <a:rPr lang="ru-RU" dirty="0">
                <a:solidFill>
                  <a:srgbClr val="00B0F0"/>
                </a:solidFill>
              </a:rPr>
              <a:t>разных</a:t>
            </a:r>
            <a:r>
              <a:rPr lang="ru-RU" dirty="0"/>
              <a:t> последовательностей нужно использовать функцию, </a:t>
            </a:r>
            <a:r>
              <a:rPr lang="ru-RU" dirty="0">
                <a:solidFill>
                  <a:srgbClr val="00B0F0"/>
                </a:solidFill>
              </a:rPr>
              <a:t>сдвигающую</a:t>
            </a:r>
            <a:r>
              <a:rPr lang="ru-RU" dirty="0"/>
              <a:t> </a:t>
            </a:r>
            <a:r>
              <a:rPr lang="ru-RU" dirty="0" smtClean="0"/>
              <a:t>ГПСЧ, -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той же библиотеки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качестве значения сдвига используется </a:t>
            </a:r>
            <a:r>
              <a:rPr lang="ru-RU" dirty="0">
                <a:solidFill>
                  <a:srgbClr val="00B0F0"/>
                </a:solidFill>
              </a:rPr>
              <a:t>системное время</a:t>
            </a:r>
            <a:r>
              <a:rPr lang="ru-RU" dirty="0"/>
              <a:t>, получаемое в функции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time() </a:t>
            </a:r>
            <a:r>
              <a:rPr lang="ru-RU" dirty="0"/>
              <a:t>библиотеки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Сдвиг</a:t>
            </a:r>
            <a:r>
              <a:rPr lang="ru-RU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ГПСЧ должен выполняться в программе </a:t>
            </a:r>
            <a:r>
              <a:rPr lang="ru-RU" dirty="0" smtClean="0">
                <a:solidFill>
                  <a:srgbClr val="00B0F0"/>
                </a:solidFill>
                <a:cs typeface="Courier New" panose="02070309020205020404" pitchFamily="49" charset="0"/>
              </a:rPr>
              <a:t>один раз</a:t>
            </a:r>
            <a:endParaRPr lang="ru-RU" dirty="0">
              <a:solidFill>
                <a:srgbClr val="00B0F0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 ГПСЧ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118" y="1930400"/>
            <a:ext cx="6410673" cy="256455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10000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[SIZE] = { 0 };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 ( 0 ) 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 % 201 - 100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0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599" y="332656"/>
            <a:ext cx="6347713" cy="1320800"/>
          </a:xfrm>
        </p:spPr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8129" y="1484784"/>
            <a:ext cx="6974191" cy="4464496"/>
          </a:xfrm>
        </p:spPr>
        <p:txBody>
          <a:bodyPr/>
          <a:lstStyle/>
          <a:p>
            <a:pPr marL="395478" indent="-285750"/>
            <a:r>
              <a:rPr lang="ru-RU" dirty="0">
                <a:solidFill>
                  <a:srgbClr val="00B0F0"/>
                </a:solidFill>
              </a:rPr>
              <a:t>П</a:t>
            </a:r>
            <a:r>
              <a:rPr lang="ru-RU" dirty="0" smtClean="0">
                <a:solidFill>
                  <a:srgbClr val="00B0F0"/>
                </a:solidFill>
              </a:rPr>
              <a:t>оследовательная</a:t>
            </a:r>
            <a:r>
              <a:rPr lang="ru-RU" dirty="0" smtClean="0"/>
              <a:t> </a:t>
            </a:r>
            <a:r>
              <a:rPr lang="ru-RU" dirty="0"/>
              <a:t>группа </a:t>
            </a:r>
            <a:r>
              <a:rPr lang="ru-RU" dirty="0">
                <a:solidFill>
                  <a:srgbClr val="00B0F0"/>
                </a:solidFill>
              </a:rPr>
              <a:t>ячеек памяти</a:t>
            </a:r>
            <a:r>
              <a:rPr lang="ru-RU" dirty="0"/>
              <a:t>, имеющих </a:t>
            </a:r>
            <a:r>
              <a:rPr lang="ru-RU" dirty="0">
                <a:solidFill>
                  <a:srgbClr val="00B0F0"/>
                </a:solidFill>
              </a:rPr>
              <a:t>одинаковое имя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одинаковый </a:t>
            </a:r>
            <a:r>
              <a:rPr lang="ru-RU" dirty="0" smtClean="0">
                <a:solidFill>
                  <a:srgbClr val="00B0F0"/>
                </a:solidFill>
              </a:rPr>
              <a:t>тип</a:t>
            </a:r>
          </a:p>
          <a:p>
            <a:pPr marL="395478" indent="-285750"/>
            <a:r>
              <a:rPr lang="ru-RU" dirty="0" smtClean="0">
                <a:solidFill>
                  <a:srgbClr val="00B0F0"/>
                </a:solidFill>
              </a:rPr>
              <a:t>Массивы бывают динамические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dirty="0" smtClean="0">
                <a:solidFill>
                  <a:srgbClr val="00B0F0"/>
                </a:solidFill>
              </a:rPr>
              <a:t>статические</a:t>
            </a:r>
          </a:p>
          <a:p>
            <a:pPr marL="395478" indent="-285750"/>
            <a:r>
              <a:rPr lang="ru-RU" dirty="0" smtClean="0">
                <a:solidFill>
                  <a:srgbClr val="00B0F0"/>
                </a:solidFill>
              </a:rPr>
              <a:t>Размер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статического</a:t>
            </a:r>
            <a:r>
              <a:rPr lang="ru-RU" dirty="0" smtClean="0"/>
              <a:t> массива известен </a:t>
            </a:r>
            <a:r>
              <a:rPr lang="ru-RU" dirty="0" smtClean="0">
                <a:solidFill>
                  <a:srgbClr val="00B0F0"/>
                </a:solidFill>
              </a:rPr>
              <a:t>в момент компиляции </a:t>
            </a:r>
            <a:r>
              <a:rPr lang="ru-RU" dirty="0" smtClean="0"/>
              <a:t>программы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build-time</a:t>
            </a:r>
            <a:r>
              <a:rPr lang="en-US" dirty="0" smtClean="0"/>
              <a:t>)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00B0F0"/>
                </a:solidFill>
              </a:rPr>
              <a:t>не может меняться</a:t>
            </a:r>
            <a:endParaRPr lang="en-US" dirty="0" smtClean="0">
              <a:solidFill>
                <a:srgbClr val="00B0F0"/>
              </a:solidFill>
            </a:endParaRPr>
          </a:p>
          <a:p>
            <a:pPr marL="395478" indent="-285750"/>
            <a:r>
              <a:rPr lang="ru-RU" dirty="0" smtClean="0">
                <a:solidFill>
                  <a:srgbClr val="00B0F0"/>
                </a:solidFill>
              </a:rPr>
              <a:t>Размер динамического </a:t>
            </a:r>
            <a:r>
              <a:rPr lang="ru-RU" dirty="0" smtClean="0"/>
              <a:t>массива </a:t>
            </a:r>
            <a:r>
              <a:rPr lang="ru-RU" dirty="0" smtClean="0">
                <a:solidFill>
                  <a:srgbClr val="00B0F0"/>
                </a:solidFill>
              </a:rPr>
              <a:t>может изменяться </a:t>
            </a:r>
            <a:r>
              <a:rPr lang="ru-RU" dirty="0" smtClean="0"/>
              <a:t>во </a:t>
            </a:r>
            <a:r>
              <a:rPr lang="ru-RU" dirty="0" smtClean="0">
                <a:solidFill>
                  <a:srgbClr val="00B0F0"/>
                </a:solidFill>
              </a:rPr>
              <a:t>время работы </a:t>
            </a:r>
            <a:r>
              <a:rPr lang="ru-RU" dirty="0" smtClean="0"/>
              <a:t>программы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run-time</a:t>
            </a:r>
            <a:r>
              <a:rPr lang="en-US" dirty="0" smtClean="0"/>
              <a:t>)</a:t>
            </a:r>
            <a:endParaRPr lang="ru-RU" dirty="0" smtClean="0"/>
          </a:p>
          <a:p>
            <a:pPr marL="395478" indent="-285750"/>
            <a:r>
              <a:rPr lang="ru-RU" dirty="0" smtClean="0"/>
              <a:t>Работа со </a:t>
            </a:r>
            <a:r>
              <a:rPr lang="ru-RU" dirty="0" smtClean="0">
                <a:solidFill>
                  <a:srgbClr val="00B0F0"/>
                </a:solidFill>
              </a:rPr>
              <a:t>статическими</a:t>
            </a:r>
            <a:r>
              <a:rPr lang="ru-RU" dirty="0" smtClean="0"/>
              <a:t> массивами </a:t>
            </a:r>
            <a:r>
              <a:rPr lang="ru-RU" dirty="0" smtClean="0">
                <a:solidFill>
                  <a:srgbClr val="00B0F0"/>
                </a:solidFill>
              </a:rPr>
              <a:t>проще</a:t>
            </a:r>
            <a:r>
              <a:rPr lang="ru-RU" dirty="0" smtClean="0"/>
              <a:t>, обращение к элементам происходит </a:t>
            </a:r>
            <a:r>
              <a:rPr lang="ru-RU" dirty="0" smtClean="0">
                <a:solidFill>
                  <a:srgbClr val="00B0F0"/>
                </a:solidFill>
              </a:rPr>
              <a:t>быстрее</a:t>
            </a:r>
          </a:p>
          <a:p>
            <a:pPr marL="395478" indent="-285750"/>
            <a:r>
              <a:rPr lang="ru-RU" dirty="0" smtClean="0"/>
              <a:t>Невнимательность в работе с </a:t>
            </a:r>
            <a:r>
              <a:rPr lang="ru-RU" dirty="0" smtClean="0">
                <a:solidFill>
                  <a:srgbClr val="00B0F0"/>
                </a:solidFill>
              </a:rPr>
              <a:t>динамическими</a:t>
            </a:r>
            <a:r>
              <a:rPr lang="ru-RU" dirty="0" smtClean="0"/>
              <a:t> массивами может приводить к </a:t>
            </a:r>
            <a:r>
              <a:rPr lang="ru-RU" dirty="0" smtClean="0">
                <a:solidFill>
                  <a:srgbClr val="00B0F0"/>
                </a:solidFill>
              </a:rPr>
              <a:t>ошибкам времени выполнения</a:t>
            </a:r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2</a:t>
            </a:fld>
            <a:endParaRPr lang="ru-RU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4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6347713" cy="792088"/>
          </a:xfrm>
        </p:spPr>
        <p:txBody>
          <a:bodyPr/>
          <a:lstStyle/>
          <a:p>
            <a:r>
              <a:rPr lang="ru-RU" dirty="0" smtClean="0"/>
              <a:t>Многомерные 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369" y="1299733"/>
            <a:ext cx="6347714" cy="4484571"/>
          </a:xfrm>
        </p:spPr>
        <p:txBody>
          <a:bodyPr/>
          <a:lstStyle/>
          <a:p>
            <a:r>
              <a:rPr lang="ru-RU" dirty="0"/>
              <a:t>Массивы в </a:t>
            </a:r>
            <a:r>
              <a:rPr lang="ru-RU" dirty="0" smtClean="0"/>
              <a:t>С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могут иметь </a:t>
            </a:r>
            <a:r>
              <a:rPr lang="ru-RU" dirty="0">
                <a:solidFill>
                  <a:srgbClr val="00B0F0"/>
                </a:solidFill>
              </a:rPr>
              <a:t>много </a:t>
            </a:r>
            <a:r>
              <a:rPr lang="ru-RU" dirty="0" smtClean="0">
                <a:solidFill>
                  <a:srgbClr val="00B0F0"/>
                </a:solidFill>
              </a:rPr>
              <a:t>индексов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Обычным </a:t>
            </a:r>
            <a:r>
              <a:rPr lang="ru-RU" dirty="0"/>
              <a:t>представлением многомерных массивов являются </a:t>
            </a:r>
            <a:r>
              <a:rPr lang="ru-RU" dirty="0">
                <a:solidFill>
                  <a:srgbClr val="00B0F0"/>
                </a:solidFill>
              </a:rPr>
              <a:t>таблицы значений</a:t>
            </a:r>
            <a:r>
              <a:rPr lang="ru-RU" dirty="0"/>
              <a:t>, содержащие информацию в строках и </a:t>
            </a:r>
            <a:r>
              <a:rPr lang="ru-RU" dirty="0" smtClean="0"/>
              <a:t>столбцах</a:t>
            </a:r>
          </a:p>
          <a:p>
            <a:r>
              <a:rPr lang="ru-RU" dirty="0" smtClean="0"/>
              <a:t>Чтобы </a:t>
            </a:r>
            <a:r>
              <a:rPr lang="ru-RU" dirty="0"/>
              <a:t>определить </a:t>
            </a:r>
            <a:r>
              <a:rPr lang="ru-RU" dirty="0">
                <a:solidFill>
                  <a:srgbClr val="00B0F0"/>
                </a:solidFill>
              </a:rPr>
              <a:t>отдельный табличный элемент</a:t>
            </a:r>
            <a:r>
              <a:rPr lang="ru-RU" dirty="0"/>
              <a:t>, нужно указать </a:t>
            </a:r>
            <a:r>
              <a:rPr lang="ru-RU" dirty="0">
                <a:solidFill>
                  <a:srgbClr val="00B0F0"/>
                </a:solidFill>
              </a:rPr>
              <a:t>два индекса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00B0F0"/>
                </a:solidFill>
              </a:rPr>
              <a:t>первый</a:t>
            </a:r>
            <a:r>
              <a:rPr lang="ru-RU" dirty="0" smtClean="0"/>
              <a:t> </a:t>
            </a:r>
            <a:r>
              <a:rPr lang="ru-RU" dirty="0"/>
              <a:t>(по соглашению) показывает </a:t>
            </a:r>
            <a:r>
              <a:rPr lang="ru-RU" dirty="0">
                <a:solidFill>
                  <a:srgbClr val="00B0F0"/>
                </a:solidFill>
              </a:rPr>
              <a:t>номер </a:t>
            </a:r>
            <a:r>
              <a:rPr lang="ru-RU" dirty="0" smtClean="0">
                <a:solidFill>
                  <a:srgbClr val="00B0F0"/>
                </a:solidFill>
              </a:rPr>
              <a:t>строки</a:t>
            </a:r>
          </a:p>
          <a:p>
            <a:pPr lvl="1"/>
            <a:r>
              <a:rPr lang="ru-RU" dirty="0" smtClean="0">
                <a:solidFill>
                  <a:srgbClr val="00B0F0"/>
                </a:solidFill>
              </a:rPr>
              <a:t>второй</a:t>
            </a:r>
            <a:r>
              <a:rPr lang="ru-RU" dirty="0" smtClean="0"/>
              <a:t> </a:t>
            </a:r>
            <a:r>
              <a:rPr lang="ru-RU" dirty="0"/>
              <a:t>(по соглашению) - </a:t>
            </a:r>
            <a:r>
              <a:rPr lang="ru-RU" dirty="0">
                <a:solidFill>
                  <a:srgbClr val="00B0F0"/>
                </a:solidFill>
              </a:rPr>
              <a:t>номер </a:t>
            </a:r>
            <a:r>
              <a:rPr lang="ru-RU" dirty="0" smtClean="0">
                <a:solidFill>
                  <a:srgbClr val="00B0F0"/>
                </a:solidFill>
              </a:rPr>
              <a:t>столбца </a:t>
            </a:r>
          </a:p>
          <a:p>
            <a:r>
              <a:rPr lang="ru-RU" dirty="0" smtClean="0"/>
              <a:t>Таблицы </a:t>
            </a:r>
            <a:r>
              <a:rPr lang="ru-RU" dirty="0"/>
              <a:t>или массивы, которые требуют двух индексов для указания отдельного элемента, называются </a:t>
            </a:r>
            <a:r>
              <a:rPr lang="ru-RU" dirty="0" smtClean="0">
                <a:solidFill>
                  <a:srgbClr val="00B0F0"/>
                </a:solidFill>
              </a:rPr>
              <a:t>двумерными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Фактически </a:t>
            </a:r>
            <a:r>
              <a:rPr lang="ru-RU" dirty="0" smtClean="0">
                <a:solidFill>
                  <a:srgbClr val="00B0F0"/>
                </a:solidFill>
              </a:rPr>
              <a:t>двумерный массив </a:t>
            </a:r>
            <a:r>
              <a:rPr lang="ru-RU" dirty="0" smtClean="0">
                <a:solidFill>
                  <a:schemeClr val="tx1"/>
                </a:solidFill>
              </a:rPr>
              <a:t>– это массив, </a:t>
            </a:r>
            <a:r>
              <a:rPr lang="ru-RU" dirty="0" smtClean="0">
                <a:solidFill>
                  <a:srgbClr val="00B0F0"/>
                </a:solidFill>
              </a:rPr>
              <a:t>элементами </a:t>
            </a:r>
            <a:r>
              <a:rPr lang="ru-RU" dirty="0" smtClean="0">
                <a:solidFill>
                  <a:schemeClr val="tx1"/>
                </a:solidFill>
              </a:rPr>
              <a:t>которого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являются</a:t>
            </a:r>
            <a:r>
              <a:rPr lang="ru-RU" dirty="0" smtClean="0">
                <a:solidFill>
                  <a:srgbClr val="00B0F0"/>
                </a:solidFill>
              </a:rPr>
              <a:t> одномерные массивы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4203" y="360809"/>
            <a:ext cx="6347713" cy="1320800"/>
          </a:xfrm>
        </p:spPr>
        <p:txBody>
          <a:bodyPr/>
          <a:lstStyle/>
          <a:p>
            <a:r>
              <a:rPr lang="ru-RU" dirty="0" smtClean="0"/>
              <a:t>Многомерные массивы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44203" y="1516822"/>
            <a:ext cx="5935560" cy="863018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[2][3]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1,2,3,4,5};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Номер слайда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21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475364" y="2647177"/>
            <a:ext cx="1584176" cy="767705"/>
            <a:chOff x="0" y="0"/>
            <a:chExt cx="914400" cy="552450"/>
          </a:xfrm>
        </p:grpSpPr>
        <p:sp>
          <p:nvSpPr>
            <p:cNvPr id="5" name="Поле 1"/>
            <p:cNvSpPr txBox="1"/>
            <p:nvPr/>
          </p:nvSpPr>
          <p:spPr>
            <a:xfrm>
              <a:off x="0" y="0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1</a:t>
              </a:r>
            </a:p>
          </p:txBody>
        </p:sp>
        <p:sp>
          <p:nvSpPr>
            <p:cNvPr id="6" name="Поле 21"/>
            <p:cNvSpPr txBox="1"/>
            <p:nvPr/>
          </p:nvSpPr>
          <p:spPr>
            <a:xfrm>
              <a:off x="304800" y="0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2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7" name="Поле 22"/>
            <p:cNvSpPr txBox="1"/>
            <p:nvPr/>
          </p:nvSpPr>
          <p:spPr>
            <a:xfrm>
              <a:off x="609600" y="0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3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8" name="Поле 23"/>
            <p:cNvSpPr txBox="1"/>
            <p:nvPr/>
          </p:nvSpPr>
          <p:spPr>
            <a:xfrm>
              <a:off x="0" y="276225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4</a:t>
              </a:r>
            </a:p>
          </p:txBody>
        </p:sp>
        <p:sp>
          <p:nvSpPr>
            <p:cNvPr id="9" name="Поле 24"/>
            <p:cNvSpPr txBox="1"/>
            <p:nvPr/>
          </p:nvSpPr>
          <p:spPr>
            <a:xfrm>
              <a:off x="304800" y="276225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5</a:t>
              </a:r>
            </a:p>
          </p:txBody>
        </p:sp>
        <p:sp>
          <p:nvSpPr>
            <p:cNvPr id="10" name="Поле 25"/>
            <p:cNvSpPr txBox="1"/>
            <p:nvPr/>
          </p:nvSpPr>
          <p:spPr>
            <a:xfrm>
              <a:off x="609600" y="276225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0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580319" y="3983365"/>
            <a:ext cx="4643388" cy="1712590"/>
            <a:chOff x="0" y="0"/>
            <a:chExt cx="4038600" cy="1352550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723900" y="561975"/>
              <a:ext cx="2019300" cy="390525"/>
              <a:chOff x="0" y="0"/>
              <a:chExt cx="2019300" cy="390525"/>
            </a:xfrm>
          </p:grpSpPr>
          <p:grpSp>
            <p:nvGrpSpPr>
              <p:cNvPr id="29" name="Группа 28"/>
              <p:cNvGrpSpPr/>
              <p:nvPr/>
            </p:nvGrpSpPr>
            <p:grpSpPr>
              <a:xfrm>
                <a:off x="0" y="0"/>
                <a:ext cx="1009650" cy="390525"/>
                <a:chOff x="0" y="0"/>
                <a:chExt cx="1009650" cy="390525"/>
              </a:xfrm>
            </p:grpSpPr>
            <p:grpSp>
              <p:nvGrpSpPr>
                <p:cNvPr id="36" name="Группа 35"/>
                <p:cNvGrpSpPr/>
                <p:nvPr/>
              </p:nvGrpSpPr>
              <p:grpSpPr>
                <a:xfrm>
                  <a:off x="47625" y="57150"/>
                  <a:ext cx="914400" cy="276225"/>
                  <a:chOff x="0" y="0"/>
                  <a:chExt cx="914400" cy="276225"/>
                </a:xfrm>
              </p:grpSpPr>
              <p:sp>
                <p:nvSpPr>
                  <p:cNvPr id="38" name="Поле 35"/>
                  <p:cNvSpPr txBox="1"/>
                  <p:nvPr/>
                </p:nvSpPr>
                <p:spPr>
                  <a:xfrm>
                    <a:off x="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1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39" name="Поле 36"/>
                  <p:cNvSpPr txBox="1"/>
                  <p:nvPr/>
                </p:nvSpPr>
                <p:spPr>
                  <a:xfrm>
                    <a:off x="3048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 dirty="0" smtClean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2</a:t>
                    </a:r>
                    <a:endParaRPr lang="ru-RU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40" name="Поле 37"/>
                  <p:cNvSpPr txBox="1"/>
                  <p:nvPr/>
                </p:nvSpPr>
                <p:spPr>
                  <a:xfrm>
                    <a:off x="6096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 dirty="0" smtClean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3</a:t>
                    </a:r>
                    <a:endParaRPr lang="ru-RU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37" name="Прямоугольник 36"/>
                <p:cNvSpPr/>
                <p:nvPr/>
              </p:nvSpPr>
              <p:spPr>
                <a:xfrm>
                  <a:off x="0" y="0"/>
                  <a:ext cx="1009650" cy="39052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30" name="Группа 29"/>
              <p:cNvGrpSpPr/>
              <p:nvPr/>
            </p:nvGrpSpPr>
            <p:grpSpPr>
              <a:xfrm>
                <a:off x="1009650" y="0"/>
                <a:ext cx="1009650" cy="390525"/>
                <a:chOff x="0" y="0"/>
                <a:chExt cx="1009650" cy="390525"/>
              </a:xfrm>
            </p:grpSpPr>
            <p:grpSp>
              <p:nvGrpSpPr>
                <p:cNvPr id="31" name="Группа 30"/>
                <p:cNvGrpSpPr/>
                <p:nvPr/>
              </p:nvGrpSpPr>
              <p:grpSpPr>
                <a:xfrm>
                  <a:off x="38100" y="57150"/>
                  <a:ext cx="914400" cy="276225"/>
                  <a:chOff x="0" y="0"/>
                  <a:chExt cx="914400" cy="276225"/>
                </a:xfrm>
              </p:grpSpPr>
              <p:sp>
                <p:nvSpPr>
                  <p:cNvPr id="33" name="Поле 38"/>
                  <p:cNvSpPr txBox="1"/>
                  <p:nvPr/>
                </p:nvSpPr>
                <p:spPr>
                  <a:xfrm>
                    <a:off x="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4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34" name="Поле 39"/>
                  <p:cNvSpPr txBox="1"/>
                  <p:nvPr/>
                </p:nvSpPr>
                <p:spPr>
                  <a:xfrm>
                    <a:off x="3048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5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35" name="Поле 40"/>
                  <p:cNvSpPr txBox="1"/>
                  <p:nvPr/>
                </p:nvSpPr>
                <p:spPr>
                  <a:xfrm>
                    <a:off x="6096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 dirty="0" smtClean="0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0</a:t>
                    </a:r>
                    <a:endParaRPr lang="ru-RU" sz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32" name="Прямоугольник 31"/>
                <p:cNvSpPr/>
                <p:nvPr/>
              </p:nvSpPr>
              <p:spPr>
                <a:xfrm>
                  <a:off x="0" y="0"/>
                  <a:ext cx="1009650" cy="39052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3" name="Поле 48"/>
            <p:cNvSpPr txBox="1"/>
            <p:nvPr/>
          </p:nvSpPr>
          <p:spPr>
            <a:xfrm>
              <a:off x="438150" y="1057275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a[0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4" name="Поле 49"/>
            <p:cNvSpPr txBox="1"/>
            <p:nvPr/>
          </p:nvSpPr>
          <p:spPr>
            <a:xfrm>
              <a:off x="1666875" y="104775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a[1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5" name="Поле 50"/>
            <p:cNvSpPr txBox="1"/>
            <p:nvPr/>
          </p:nvSpPr>
          <p:spPr>
            <a:xfrm>
              <a:off x="0" y="295275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Courier New"/>
                  <a:ea typeface="Times New Roman"/>
                  <a:cs typeface="Times New Roman"/>
                </a:rPr>
                <a:t>a</a:t>
              </a: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[0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][0]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6" name="Поле 51"/>
            <p:cNvSpPr txBox="1"/>
            <p:nvPr/>
          </p:nvSpPr>
          <p:spPr>
            <a:xfrm>
              <a:off x="542925" y="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a[0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][1]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7" name="Поле 52"/>
            <p:cNvSpPr txBox="1"/>
            <p:nvPr/>
          </p:nvSpPr>
          <p:spPr>
            <a:xfrm>
              <a:off x="1047750" y="24765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a[0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][2]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8" name="Поле 53"/>
            <p:cNvSpPr txBox="1"/>
            <p:nvPr/>
          </p:nvSpPr>
          <p:spPr>
            <a:xfrm>
              <a:off x="1771650" y="0"/>
              <a:ext cx="1076325" cy="3041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a[1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][0]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9" name="Поле 54"/>
            <p:cNvSpPr txBox="1"/>
            <p:nvPr/>
          </p:nvSpPr>
          <p:spPr>
            <a:xfrm>
              <a:off x="2181225" y="19050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a[1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][1]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20" name="Поле 55"/>
            <p:cNvSpPr txBox="1"/>
            <p:nvPr/>
          </p:nvSpPr>
          <p:spPr>
            <a:xfrm>
              <a:off x="2962275" y="9525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a[1</a:t>
              </a:r>
              <a:r>
                <a:rPr lang="en-US" sz="1200" b="1" dirty="0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][2]</a:t>
              </a:r>
              <a:endParaRPr lang="ru-RU" sz="1200" dirty="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771525" y="952500"/>
              <a:ext cx="0" cy="16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V="1">
              <a:off x="1847850" y="952500"/>
              <a:ext cx="0" cy="16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23900" y="485775"/>
              <a:ext cx="142875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933450" y="219075"/>
              <a:ext cx="23812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1457325" y="428625"/>
              <a:ext cx="104775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943100" y="200025"/>
              <a:ext cx="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2305050" y="361950"/>
              <a:ext cx="0" cy="257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H="1">
              <a:off x="2647950" y="247650"/>
              <a:ext cx="447676" cy="36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17901" y="270014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4" name="Нижний колонтитул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902013" y="2431489"/>
            <a:ext cx="30553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Элементы, которым </a:t>
            </a:r>
            <a:br>
              <a:rPr lang="ru-RU" dirty="0" smtClean="0">
                <a:solidFill>
                  <a:srgbClr val="00B0F0"/>
                </a:solidFill>
              </a:rPr>
            </a:br>
            <a:r>
              <a:rPr lang="ru-RU" dirty="0" smtClean="0">
                <a:solidFill>
                  <a:srgbClr val="00B0F0"/>
                </a:solidFill>
              </a:rPr>
              <a:t>«не хватило» начальных значений, обнуляются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4203" y="360809"/>
            <a:ext cx="6347713" cy="1320800"/>
          </a:xfrm>
        </p:spPr>
        <p:txBody>
          <a:bodyPr/>
          <a:lstStyle/>
          <a:p>
            <a:r>
              <a:rPr lang="ru-RU" dirty="0" smtClean="0"/>
              <a:t>Многомерные массивы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44203" y="1515272"/>
            <a:ext cx="5555690" cy="863018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[2][3]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1}, {4,5,6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Номер слайда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22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1475364" y="2641539"/>
            <a:ext cx="1584176" cy="767705"/>
            <a:chOff x="0" y="0"/>
            <a:chExt cx="914400" cy="552450"/>
          </a:xfrm>
        </p:grpSpPr>
        <p:sp>
          <p:nvSpPr>
            <p:cNvPr id="5" name="Поле 1"/>
            <p:cNvSpPr txBox="1"/>
            <p:nvPr/>
          </p:nvSpPr>
          <p:spPr>
            <a:xfrm>
              <a:off x="0" y="0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1</a:t>
              </a:r>
            </a:p>
          </p:txBody>
        </p:sp>
        <p:sp>
          <p:nvSpPr>
            <p:cNvPr id="6" name="Поле 21"/>
            <p:cNvSpPr txBox="1"/>
            <p:nvPr/>
          </p:nvSpPr>
          <p:spPr>
            <a:xfrm>
              <a:off x="304800" y="0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0</a:t>
              </a:r>
            </a:p>
          </p:txBody>
        </p:sp>
        <p:sp>
          <p:nvSpPr>
            <p:cNvPr id="7" name="Поле 22"/>
            <p:cNvSpPr txBox="1"/>
            <p:nvPr/>
          </p:nvSpPr>
          <p:spPr>
            <a:xfrm>
              <a:off x="609600" y="0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0</a:t>
              </a:r>
            </a:p>
          </p:txBody>
        </p:sp>
        <p:sp>
          <p:nvSpPr>
            <p:cNvPr id="8" name="Поле 23"/>
            <p:cNvSpPr txBox="1"/>
            <p:nvPr/>
          </p:nvSpPr>
          <p:spPr>
            <a:xfrm>
              <a:off x="0" y="276225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4</a:t>
              </a:r>
            </a:p>
          </p:txBody>
        </p:sp>
        <p:sp>
          <p:nvSpPr>
            <p:cNvPr id="9" name="Поле 24"/>
            <p:cNvSpPr txBox="1"/>
            <p:nvPr/>
          </p:nvSpPr>
          <p:spPr>
            <a:xfrm>
              <a:off x="304800" y="276225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5</a:t>
              </a:r>
            </a:p>
          </p:txBody>
        </p:sp>
        <p:sp>
          <p:nvSpPr>
            <p:cNvPr id="10" name="Поле 25"/>
            <p:cNvSpPr txBox="1"/>
            <p:nvPr/>
          </p:nvSpPr>
          <p:spPr>
            <a:xfrm>
              <a:off x="609600" y="276225"/>
              <a:ext cx="304800" cy="276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  <a:cs typeface="Times New Roman"/>
                </a:rPr>
                <a:t>6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580319" y="3987287"/>
            <a:ext cx="4643388" cy="1712590"/>
            <a:chOff x="0" y="0"/>
            <a:chExt cx="4038600" cy="1352550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723900" y="561975"/>
              <a:ext cx="2019300" cy="390525"/>
              <a:chOff x="0" y="0"/>
              <a:chExt cx="2019300" cy="390525"/>
            </a:xfrm>
          </p:grpSpPr>
          <p:grpSp>
            <p:nvGrpSpPr>
              <p:cNvPr id="29" name="Группа 28"/>
              <p:cNvGrpSpPr/>
              <p:nvPr/>
            </p:nvGrpSpPr>
            <p:grpSpPr>
              <a:xfrm>
                <a:off x="0" y="0"/>
                <a:ext cx="1009650" cy="390525"/>
                <a:chOff x="0" y="0"/>
                <a:chExt cx="1009650" cy="390525"/>
              </a:xfrm>
            </p:grpSpPr>
            <p:grpSp>
              <p:nvGrpSpPr>
                <p:cNvPr id="36" name="Группа 35"/>
                <p:cNvGrpSpPr/>
                <p:nvPr/>
              </p:nvGrpSpPr>
              <p:grpSpPr>
                <a:xfrm>
                  <a:off x="47625" y="57150"/>
                  <a:ext cx="914400" cy="276225"/>
                  <a:chOff x="0" y="0"/>
                  <a:chExt cx="914400" cy="276225"/>
                </a:xfrm>
              </p:grpSpPr>
              <p:sp>
                <p:nvSpPr>
                  <p:cNvPr id="38" name="Поле 35"/>
                  <p:cNvSpPr txBox="1"/>
                  <p:nvPr/>
                </p:nvSpPr>
                <p:spPr>
                  <a:xfrm>
                    <a:off x="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1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39" name="Поле 36"/>
                  <p:cNvSpPr txBox="1"/>
                  <p:nvPr/>
                </p:nvSpPr>
                <p:spPr>
                  <a:xfrm>
                    <a:off x="3048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0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40" name="Поле 37"/>
                  <p:cNvSpPr txBox="1"/>
                  <p:nvPr/>
                </p:nvSpPr>
                <p:spPr>
                  <a:xfrm>
                    <a:off x="6096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0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37" name="Прямоугольник 36"/>
                <p:cNvSpPr/>
                <p:nvPr/>
              </p:nvSpPr>
              <p:spPr>
                <a:xfrm>
                  <a:off x="0" y="0"/>
                  <a:ext cx="1009650" cy="39052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30" name="Группа 29"/>
              <p:cNvGrpSpPr/>
              <p:nvPr/>
            </p:nvGrpSpPr>
            <p:grpSpPr>
              <a:xfrm>
                <a:off x="1009650" y="0"/>
                <a:ext cx="1009650" cy="390525"/>
                <a:chOff x="0" y="0"/>
                <a:chExt cx="1009650" cy="390525"/>
              </a:xfrm>
            </p:grpSpPr>
            <p:grpSp>
              <p:nvGrpSpPr>
                <p:cNvPr id="31" name="Группа 30"/>
                <p:cNvGrpSpPr/>
                <p:nvPr/>
              </p:nvGrpSpPr>
              <p:grpSpPr>
                <a:xfrm>
                  <a:off x="38100" y="57150"/>
                  <a:ext cx="914400" cy="276225"/>
                  <a:chOff x="0" y="0"/>
                  <a:chExt cx="914400" cy="276225"/>
                </a:xfrm>
              </p:grpSpPr>
              <p:sp>
                <p:nvSpPr>
                  <p:cNvPr id="33" name="Поле 38"/>
                  <p:cNvSpPr txBox="1"/>
                  <p:nvPr/>
                </p:nvSpPr>
                <p:spPr>
                  <a:xfrm>
                    <a:off x="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4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34" name="Поле 39"/>
                  <p:cNvSpPr txBox="1"/>
                  <p:nvPr/>
                </p:nvSpPr>
                <p:spPr>
                  <a:xfrm>
                    <a:off x="3048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5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  <p:sp>
                <p:nvSpPr>
                  <p:cNvPr id="35" name="Поле 40"/>
                  <p:cNvSpPr txBox="1"/>
                  <p:nvPr/>
                </p:nvSpPr>
                <p:spPr>
                  <a:xfrm>
                    <a:off x="609600" y="0"/>
                    <a:ext cx="304800" cy="2762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200" b="1">
                        <a:solidFill>
                          <a:srgbClr val="000000"/>
                        </a:solidFill>
                        <a:effectLst/>
                        <a:latin typeface="Courier New"/>
                        <a:ea typeface="Times New Roman"/>
                        <a:cs typeface="Times New Roman"/>
                      </a:rPr>
                      <a:t>6</a:t>
                    </a:r>
                    <a:endParaRPr lang="ru-RU" sz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32" name="Прямоугольник 31"/>
                <p:cNvSpPr/>
                <p:nvPr/>
              </p:nvSpPr>
              <p:spPr>
                <a:xfrm>
                  <a:off x="0" y="0"/>
                  <a:ext cx="1009650" cy="39052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13" name="Поле 48"/>
            <p:cNvSpPr txBox="1"/>
            <p:nvPr/>
          </p:nvSpPr>
          <p:spPr>
            <a:xfrm>
              <a:off x="438150" y="1057275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b[0]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4" name="Поле 49"/>
            <p:cNvSpPr txBox="1"/>
            <p:nvPr/>
          </p:nvSpPr>
          <p:spPr>
            <a:xfrm>
              <a:off x="1666875" y="104775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b[1]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5" name="Поле 50"/>
            <p:cNvSpPr txBox="1"/>
            <p:nvPr/>
          </p:nvSpPr>
          <p:spPr>
            <a:xfrm>
              <a:off x="0" y="295275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b[0][0]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6" name="Поле 51"/>
            <p:cNvSpPr txBox="1"/>
            <p:nvPr/>
          </p:nvSpPr>
          <p:spPr>
            <a:xfrm>
              <a:off x="542925" y="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b[0][1]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7" name="Поле 52"/>
            <p:cNvSpPr txBox="1"/>
            <p:nvPr/>
          </p:nvSpPr>
          <p:spPr>
            <a:xfrm>
              <a:off x="1047750" y="24765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b[0][2]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8" name="Поле 53"/>
            <p:cNvSpPr txBox="1"/>
            <p:nvPr/>
          </p:nvSpPr>
          <p:spPr>
            <a:xfrm>
              <a:off x="1771650" y="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b[1][0]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9" name="Поле 54"/>
            <p:cNvSpPr txBox="1"/>
            <p:nvPr/>
          </p:nvSpPr>
          <p:spPr>
            <a:xfrm>
              <a:off x="2181225" y="190500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b[1][1]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20" name="Поле 55"/>
            <p:cNvSpPr txBox="1"/>
            <p:nvPr/>
          </p:nvSpPr>
          <p:spPr>
            <a:xfrm>
              <a:off x="2962275" y="9525"/>
              <a:ext cx="1076325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ourier New"/>
                  <a:ea typeface="Times New Roman"/>
                  <a:cs typeface="Times New Roman"/>
                </a:rPr>
                <a:t>b[1][2]</a:t>
              </a:r>
              <a:endParaRPr lang="ru-RU" sz="1200">
                <a:solidFill>
                  <a:srgbClr val="000000"/>
                </a:solidFill>
                <a:effectLst/>
                <a:latin typeface="Times New Roman"/>
                <a:ea typeface="Times New Roman"/>
                <a:cs typeface="Times New Roman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771525" y="952500"/>
              <a:ext cx="0" cy="16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 flipV="1">
              <a:off x="1847850" y="952500"/>
              <a:ext cx="0" cy="16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23900" y="485775"/>
              <a:ext cx="142875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933450" y="219075"/>
              <a:ext cx="238125" cy="40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1457325" y="428625"/>
              <a:ext cx="104775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943100" y="200025"/>
              <a:ext cx="0" cy="419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2305050" y="361950"/>
              <a:ext cx="0" cy="257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H="1">
              <a:off x="2647950" y="247650"/>
              <a:ext cx="447676" cy="36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17901" y="26945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44" name="Нижний колонтитул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3902013" y="2431489"/>
            <a:ext cx="30553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 первой строке инициализирован только один элемент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двумерным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работы с двумерным массивом необходимо 2 цикла – один вложенный в другой</a:t>
            </a:r>
          </a:p>
          <a:p>
            <a:r>
              <a:rPr lang="ru-RU" dirty="0" smtClean="0"/>
              <a:t>Количество строк и столбцов в общем случае может не совпадать</a:t>
            </a:r>
          </a:p>
          <a:p>
            <a:r>
              <a:rPr lang="ru-RU" dirty="0" smtClean="0"/>
              <a:t>Если количество строк и столбцов совпадает, то массив представляет собой квадратную матрицу</a:t>
            </a:r>
          </a:p>
          <a:p>
            <a:r>
              <a:rPr lang="ru-RU" dirty="0" smtClean="0"/>
              <a:t>Обычно внешний цикл перебирает строки, а внутренний - столбцы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37809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работы с многомерным массивом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1014" y="1656005"/>
            <a:ext cx="6701302" cy="348631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ROW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COLUMN 4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[ROW][COLUMN] = { 0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(time ( 0 ) 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ROW;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COLUMN; j++)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rand() % 201 - 100;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%d\t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b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288888"/>
            <a:ext cx="321945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3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3528" y="2780928"/>
            <a:ext cx="7848872" cy="11430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6347713" cy="1320800"/>
          </a:xfrm>
        </p:spPr>
        <p:txBody>
          <a:bodyPr/>
          <a:lstStyle/>
          <a:p>
            <a:r>
              <a:rPr lang="ru-RU" dirty="0" smtClean="0"/>
              <a:t>Индекс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/>
          <a:lstStyle/>
          <a:p>
            <a:pPr marL="395478" indent="-285750"/>
            <a:r>
              <a:rPr lang="ru-RU" dirty="0"/>
              <a:t>На любой элемент массива можно сослаться, указав </a:t>
            </a:r>
            <a:r>
              <a:rPr lang="ru-RU" dirty="0">
                <a:solidFill>
                  <a:srgbClr val="00B0F0"/>
                </a:solidFill>
              </a:rPr>
              <a:t>имя массива</a:t>
            </a:r>
            <a:r>
              <a:rPr lang="ru-RU" dirty="0"/>
              <a:t> и </a:t>
            </a:r>
            <a:r>
              <a:rPr lang="ru-RU" dirty="0">
                <a:solidFill>
                  <a:srgbClr val="00B0F0"/>
                </a:solidFill>
              </a:rPr>
              <a:t>номер позиции элемента</a:t>
            </a:r>
            <a:r>
              <a:rPr lang="ru-RU" dirty="0"/>
              <a:t>, заключенный в квадратные скобки</a:t>
            </a:r>
          </a:p>
          <a:p>
            <a:pPr marL="395478" indent="-285750"/>
            <a:r>
              <a:rPr lang="ru-RU" dirty="0" smtClean="0"/>
              <a:t>Номер </a:t>
            </a:r>
            <a:r>
              <a:rPr lang="ru-RU" dirty="0"/>
              <a:t>позиции, указанный в квадратных скобках, называется </a:t>
            </a:r>
            <a:r>
              <a:rPr lang="ru-RU" b="1" dirty="0" smtClean="0">
                <a:solidFill>
                  <a:srgbClr val="00B0F0"/>
                </a:solidFill>
              </a:rPr>
              <a:t>индекс</a:t>
            </a:r>
          </a:p>
          <a:p>
            <a:pPr marL="395478" indent="-285750"/>
            <a:r>
              <a:rPr lang="ru-RU" b="1" dirty="0" smtClean="0">
                <a:solidFill>
                  <a:srgbClr val="00B0F0"/>
                </a:solidFill>
              </a:rPr>
              <a:t>Индекс – </a:t>
            </a:r>
            <a:r>
              <a:rPr lang="ru-RU" dirty="0" smtClean="0">
                <a:solidFill>
                  <a:srgbClr val="00B0F0"/>
                </a:solidFill>
              </a:rPr>
              <a:t>это расстояние между первым элементом массива и тем, на который указывает индекс</a:t>
            </a:r>
            <a:endParaRPr lang="ru-RU" b="1" dirty="0">
              <a:solidFill>
                <a:srgbClr val="00B0F0"/>
              </a:solidFill>
            </a:endParaRPr>
          </a:p>
          <a:p>
            <a:pPr marL="395478" indent="-285750"/>
            <a:r>
              <a:rPr lang="ru-RU" dirty="0">
                <a:solidFill>
                  <a:schemeClr val="tx1"/>
                </a:solidFill>
              </a:rPr>
              <a:t>Индекс – </a:t>
            </a:r>
            <a:r>
              <a:rPr lang="ru-RU" dirty="0">
                <a:solidFill>
                  <a:srgbClr val="00B0F0"/>
                </a:solidFill>
              </a:rPr>
              <a:t>целое число</a:t>
            </a:r>
            <a:r>
              <a:rPr lang="ru-RU" dirty="0">
                <a:solidFill>
                  <a:schemeClr val="tx1"/>
                </a:solidFill>
              </a:rPr>
              <a:t>. Индексом может быть</a:t>
            </a:r>
          </a:p>
          <a:p>
            <a:pPr marL="795528" lvl="1"/>
            <a:r>
              <a:rPr lang="ru-RU" dirty="0">
                <a:solidFill>
                  <a:srgbClr val="00B0F0"/>
                </a:solidFill>
              </a:rPr>
              <a:t>константа</a:t>
            </a:r>
          </a:p>
          <a:p>
            <a:pPr marL="795528" lvl="1"/>
            <a:r>
              <a:rPr lang="ru-RU" dirty="0">
                <a:solidFill>
                  <a:srgbClr val="00B0F0"/>
                </a:solidFill>
              </a:rPr>
              <a:t>переменная </a:t>
            </a:r>
          </a:p>
          <a:p>
            <a:pPr marL="795528" lvl="1"/>
            <a:r>
              <a:rPr lang="ru-RU" dirty="0">
                <a:solidFill>
                  <a:srgbClr val="00B0F0"/>
                </a:solidFill>
              </a:rPr>
              <a:t>выражение </a:t>
            </a:r>
            <a:endParaRPr lang="ru-RU" dirty="0" smtClean="0">
              <a:solidFill>
                <a:srgbClr val="00B0F0"/>
              </a:solidFill>
            </a:endParaRPr>
          </a:p>
          <a:p>
            <a:pPr marL="395478"/>
            <a:r>
              <a:rPr lang="ru-RU" dirty="0" smtClean="0">
                <a:solidFill>
                  <a:schemeClr val="tx1"/>
                </a:solidFill>
              </a:rPr>
              <a:t>Индексы элементов </a:t>
            </a:r>
            <a:r>
              <a:rPr lang="ru-RU" dirty="0" smtClean="0">
                <a:solidFill>
                  <a:srgbClr val="00B0F0"/>
                </a:solidFill>
              </a:rPr>
              <a:t>начинаются с нуля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5941" y="332656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Объявление и инициализация массивов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930400"/>
            <a:ext cx="6489769" cy="4110963"/>
          </a:xfrm>
        </p:spPr>
        <p:txBody>
          <a:bodyPr/>
          <a:lstStyle/>
          <a:p>
            <a:pPr marL="395478" indent="-285750"/>
            <a:r>
              <a:rPr lang="ru-RU" dirty="0" smtClean="0">
                <a:cs typeface="Courier New" pitchFamily="49" charset="0"/>
              </a:rPr>
              <a:t>Для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объявления</a:t>
            </a:r>
            <a:r>
              <a:rPr lang="ru-RU" dirty="0" smtClean="0">
                <a:cs typeface="Courier New" pitchFamily="49" charset="0"/>
              </a:rPr>
              <a:t> массива необходимо указать:</a:t>
            </a:r>
          </a:p>
          <a:p>
            <a:pPr marL="795528" lvl="1"/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тип</a:t>
            </a:r>
            <a:r>
              <a:rPr lang="ru-RU" dirty="0" smtClean="0">
                <a:cs typeface="Courier New" pitchFamily="49" charset="0"/>
              </a:rPr>
              <a:t> его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элементов</a:t>
            </a:r>
          </a:p>
          <a:p>
            <a:pPr marL="795528" lvl="1"/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имя массива</a:t>
            </a:r>
          </a:p>
          <a:p>
            <a:pPr marL="795528" lvl="1"/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количество элементов </a:t>
            </a:r>
            <a:r>
              <a:rPr lang="ru-RU" dirty="0" smtClean="0">
                <a:cs typeface="Courier New" pitchFamily="49" charset="0"/>
              </a:rPr>
              <a:t>массива в квадратных скобках (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целочисленная константа</a:t>
            </a:r>
            <a:r>
              <a:rPr lang="ru-RU" dirty="0" smtClean="0">
                <a:cs typeface="Courier New" pitchFamily="49" charset="0"/>
              </a:rPr>
              <a:t>)</a:t>
            </a:r>
          </a:p>
          <a:p>
            <a:pPr marL="395478"/>
            <a:r>
              <a:rPr lang="ru-RU" dirty="0" smtClean="0">
                <a:cs typeface="Courier New" pitchFamily="49" charset="0"/>
              </a:rPr>
              <a:t>Для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инициализации</a:t>
            </a:r>
            <a:r>
              <a:rPr lang="ru-RU" dirty="0" smtClean="0">
                <a:cs typeface="Courier New" pitchFamily="49" charset="0"/>
              </a:rPr>
              <a:t> массива в момент объявления необходимо </a:t>
            </a:r>
          </a:p>
          <a:p>
            <a:pPr marL="795528" lvl="1"/>
            <a:r>
              <a:rPr lang="ru-RU" dirty="0" smtClean="0">
                <a:cs typeface="Courier New" pitchFamily="49" charset="0"/>
              </a:rPr>
              <a:t>После объявления поставить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знак присваивания</a:t>
            </a:r>
          </a:p>
          <a:p>
            <a:pPr marL="795528" lvl="1"/>
            <a:r>
              <a:rPr lang="ru-RU" dirty="0" smtClean="0">
                <a:cs typeface="Courier New" pitchFamily="49" charset="0"/>
              </a:rPr>
              <a:t>В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фигурных скобках </a:t>
            </a:r>
            <a:r>
              <a:rPr lang="ru-RU" dirty="0" smtClean="0">
                <a:cs typeface="Courier New" pitchFamily="49" charset="0"/>
              </a:rPr>
              <a:t>через запятую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перечислить</a:t>
            </a:r>
            <a:r>
              <a:rPr lang="ru-RU" dirty="0" smtClean="0">
                <a:cs typeface="Courier New" pitchFamily="49" charset="0"/>
              </a:rPr>
              <a:t> все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элементы</a:t>
            </a:r>
            <a:r>
              <a:rPr lang="ru-RU" dirty="0" smtClean="0">
                <a:cs typeface="Courier New" pitchFamily="49" charset="0"/>
              </a:rPr>
              <a:t> массива</a:t>
            </a:r>
          </a:p>
          <a:p>
            <a:pPr marL="795528" lvl="1"/>
            <a:r>
              <a:rPr lang="ru-RU" dirty="0" smtClean="0">
                <a:cs typeface="Courier New" pitchFamily="49" charset="0"/>
              </a:rPr>
              <a:t>Если массив нужно инициализировать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нулями</a:t>
            </a:r>
            <a:r>
              <a:rPr lang="ru-RU" dirty="0" smtClean="0">
                <a:cs typeface="Courier New" pitchFamily="49" charset="0"/>
              </a:rPr>
              <a:t>, достаточно указать </a:t>
            </a: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один ноль в фигурных скобках</a:t>
            </a:r>
            <a:endParaRPr lang="en-US" dirty="0" smtClean="0">
              <a:solidFill>
                <a:srgbClr val="00B0F0"/>
              </a:solidFill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0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1" y="486371"/>
            <a:ext cx="6347713" cy="1320800"/>
          </a:xfrm>
        </p:spPr>
        <p:txBody>
          <a:bodyPr/>
          <a:lstStyle/>
          <a:p>
            <a:r>
              <a:rPr lang="ru-RU" dirty="0" smtClean="0"/>
              <a:t>Объявление и инициализация массивов</a:t>
            </a:r>
            <a:endParaRPr lang="ru-RU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5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86720" y="2497389"/>
            <a:ext cx="445827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{1,2,3,4,5,6,7,8}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886720" y="3630011"/>
            <a:ext cx="5774316" cy="433327"/>
            <a:chOff x="1677763" y="3532165"/>
            <a:chExt cx="5774316" cy="433327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1677763" y="3532165"/>
              <a:ext cx="5774316" cy="433327"/>
              <a:chOff x="1712609" y="3020825"/>
              <a:chExt cx="5774316" cy="433327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432689" y="3020825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3152769" y="3020825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872849" y="3022104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1712609" y="3020825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4606605" y="3022104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5326685" y="3022104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6046765" y="3022104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6766845" y="3020825"/>
                <a:ext cx="720080" cy="43204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677763" y="3533444"/>
              <a:ext cx="5774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1         2        3       4         5        6        </a:t>
              </a:r>
              <a:r>
                <a:rPr lang="ru-RU" dirty="0" smtClean="0"/>
                <a:t>  </a:t>
              </a:r>
              <a:r>
                <a:rPr lang="en-US" dirty="0" smtClean="0"/>
                <a:t>7        8</a:t>
              </a:r>
              <a:endParaRPr lang="ru-RU" dirty="0"/>
            </a:p>
          </p:txBody>
        </p:sp>
      </p:grp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6679" y="1978340"/>
            <a:ext cx="37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Объявление массива: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26679" y="3135407"/>
            <a:ext cx="44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памяти и ее заполнение: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88812" y="4371710"/>
            <a:ext cx="577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Условные адреса элементов массива: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887122" y="4837683"/>
            <a:ext cx="5813873" cy="833451"/>
            <a:chOff x="887122" y="4916979"/>
            <a:chExt cx="5813873" cy="833451"/>
          </a:xfrm>
        </p:grpSpPr>
        <p:sp>
          <p:nvSpPr>
            <p:cNvPr id="17" name="TextBox 16"/>
            <p:cNvSpPr txBox="1"/>
            <p:nvPr/>
          </p:nvSpPr>
          <p:spPr>
            <a:xfrm>
              <a:off x="887122" y="4916979"/>
              <a:ext cx="5774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A0      </a:t>
              </a:r>
              <a:r>
                <a:rPr lang="ru-RU" b="1" dirty="0" smtClean="0">
                  <a:solidFill>
                    <a:srgbClr val="00B0F0"/>
                  </a:solidFill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</a:rPr>
                <a:t>A1     </a:t>
              </a:r>
              <a:r>
                <a:rPr lang="ru-RU" b="1" dirty="0" smtClean="0">
                  <a:solidFill>
                    <a:srgbClr val="00B0F0"/>
                  </a:solidFill>
                </a:rPr>
                <a:t>  </a:t>
              </a:r>
              <a:r>
                <a:rPr lang="en-US" b="1" dirty="0" smtClean="0">
                  <a:solidFill>
                    <a:srgbClr val="00B0F0"/>
                  </a:solidFill>
                </a:rPr>
                <a:t>A2      </a:t>
              </a:r>
              <a:r>
                <a:rPr lang="ru-RU" b="1" dirty="0" smtClean="0">
                  <a:solidFill>
                    <a:srgbClr val="00B0F0"/>
                  </a:solidFill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</a:rPr>
                <a:t>A3      </a:t>
              </a:r>
              <a:r>
                <a:rPr lang="ru-RU" b="1" dirty="0" smtClean="0">
                  <a:solidFill>
                    <a:srgbClr val="00B0F0"/>
                  </a:solidFill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</a:rPr>
                <a:t>A4      </a:t>
              </a:r>
              <a:r>
                <a:rPr lang="ru-RU" b="1" dirty="0" smtClean="0">
                  <a:solidFill>
                    <a:srgbClr val="00B0F0"/>
                  </a:solidFill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</a:rPr>
                <a:t>A5     </a:t>
              </a:r>
              <a:r>
                <a:rPr lang="ru-RU" b="1" dirty="0" smtClean="0">
                  <a:solidFill>
                    <a:srgbClr val="00B0F0"/>
                  </a:solidFill>
                </a:rPr>
                <a:t> </a:t>
              </a:r>
              <a:r>
                <a:rPr lang="en-US" b="1" dirty="0" smtClean="0">
                  <a:solidFill>
                    <a:srgbClr val="00B0F0"/>
                  </a:solidFill>
                </a:rPr>
                <a:t>A6      A7</a:t>
              </a:r>
              <a:endParaRPr lang="ru-RU" b="1" dirty="0">
                <a:solidFill>
                  <a:srgbClr val="00B0F0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926679" y="5317103"/>
              <a:ext cx="5774316" cy="433327"/>
              <a:chOff x="1677763" y="3532165"/>
              <a:chExt cx="5774316" cy="433327"/>
            </a:xfrm>
          </p:grpSpPr>
          <p:grpSp>
            <p:nvGrpSpPr>
              <p:cNvPr id="29" name="Группа 28"/>
              <p:cNvGrpSpPr/>
              <p:nvPr/>
            </p:nvGrpSpPr>
            <p:grpSpPr>
              <a:xfrm>
                <a:off x="1677763" y="3532165"/>
                <a:ext cx="5774316" cy="433327"/>
                <a:chOff x="1712609" y="3020825"/>
                <a:chExt cx="5774316" cy="433327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2432689" y="3020825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3152769" y="3020825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872849" y="3022104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1712609" y="3020825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4606605" y="3022104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5326685" y="3022104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46765" y="3022104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766845" y="3020825"/>
                  <a:ext cx="720080" cy="43204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677763" y="3533444"/>
                <a:ext cx="5774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 1         2        3       4         5        6        </a:t>
                </a:r>
                <a:r>
                  <a:rPr lang="ru-RU" dirty="0" smtClean="0"/>
                  <a:t>  </a:t>
                </a:r>
                <a:r>
                  <a:rPr lang="en-US" dirty="0" smtClean="0"/>
                  <a:t>7        8</a:t>
                </a:r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7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3342612"/>
            <a:ext cx="219568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F0"/>
                </a:solidFill>
              </a:rPr>
              <a:t>Во втором случае количество элементов будет рассчитано автоматически</a:t>
            </a:r>
            <a:endParaRPr lang="ru-RU" sz="14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075369"/>
            <a:ext cx="221676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Плохо!!!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В элементах массивов лежит «мусор»!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1025" y="290099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Объявление и инициализация массивов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1" y="1610900"/>
            <a:ext cx="6264697" cy="44304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Объявление массива:</a:t>
            </a:r>
            <a:endParaRPr lang="en-US" dirty="0" smtClean="0">
              <a:solidFill>
                <a:srgbClr val="00B0F0"/>
              </a:solidFill>
              <a:cs typeface="Courier New" pitchFamily="49" charset="0"/>
            </a:endParaRPr>
          </a:p>
          <a:p>
            <a:pPr marL="109728" indent="0">
              <a:buNone/>
            </a:pP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10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800" dirty="0" smtClean="0">
              <a:solidFill>
                <a:srgbClr val="00B0F0"/>
              </a:solidFill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Объявление и инициализация:</a:t>
            </a:r>
          </a:p>
          <a:p>
            <a:pPr marL="109728" indent="0">
              <a:buNone/>
            </a:pPr>
            <a:endParaRPr lang="ru-RU" dirty="0">
              <a:cs typeface="Courier New" pitchFamily="49" charset="0"/>
            </a:endParaRPr>
          </a:p>
          <a:p>
            <a:pPr marL="109728" indent="0">
              <a:buNone/>
            </a:pPr>
            <a:endParaRPr lang="ru-RU" sz="1000" dirty="0" smtClean="0">
              <a:cs typeface="Courier New" pitchFamily="49" charset="0"/>
            </a:endParaRPr>
          </a:p>
          <a:p>
            <a:pPr marL="109728" indent="0">
              <a:buNone/>
            </a:pPr>
            <a:endParaRPr lang="ru-RU" sz="1000" dirty="0" smtClean="0">
              <a:cs typeface="Courier New" pitchFamily="49" charset="0"/>
            </a:endParaRPr>
          </a:p>
          <a:p>
            <a:pPr marL="109728" indent="0">
              <a:buNone/>
            </a:pPr>
            <a:endParaRPr lang="ru-RU" sz="1000" dirty="0" smtClean="0"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dirty="0" smtClean="0">
                <a:solidFill>
                  <a:srgbClr val="00B0F0"/>
                </a:solidFill>
                <a:cs typeface="Courier New" pitchFamily="49" charset="0"/>
              </a:rPr>
              <a:t>Инициализация нулями:</a:t>
            </a:r>
            <a:endParaRPr lang="en-US" dirty="0">
              <a:solidFill>
                <a:srgbClr val="00B0F0"/>
              </a:solidFill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27898" y="2103694"/>
            <a:ext cx="38164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c[12];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b[100], x[27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6444" y="3491009"/>
            <a:ext cx="38168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n[5] = {5,4,3,2};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n[ ] = {5,4,3,2,1};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114" y="5038428"/>
            <a:ext cx="222077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Хорошо!!!</a:t>
            </a:r>
          </a:p>
          <a:p>
            <a:r>
              <a:rPr lang="ru-RU" sz="1400" dirty="0" smtClean="0">
                <a:solidFill>
                  <a:srgbClr val="00B050"/>
                </a:solidFill>
              </a:rPr>
              <a:t>Все элементы массив</a:t>
            </a:r>
            <a:r>
              <a:rPr lang="ru-RU" sz="1400" dirty="0">
                <a:solidFill>
                  <a:srgbClr val="00B050"/>
                </a:solidFill>
              </a:rPr>
              <a:t>а</a:t>
            </a:r>
            <a:r>
              <a:rPr lang="ru-RU" sz="1400" dirty="0" smtClean="0">
                <a:solidFill>
                  <a:srgbClr val="00B050"/>
                </a:solidFill>
              </a:rPr>
              <a:t> будут заполнены нулями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6183" y="5153167"/>
            <a:ext cx="38168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#define SIZE 10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={0}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0306" y="2079789"/>
            <a:ext cx="234501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Плохо!!!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Размер массива указан как число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970" y="5038427"/>
            <a:ext cx="234501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Хорошо!!!</a:t>
            </a:r>
          </a:p>
          <a:p>
            <a:r>
              <a:rPr lang="ru-RU" sz="1400" dirty="0" smtClean="0">
                <a:solidFill>
                  <a:srgbClr val="00B050"/>
                </a:solidFill>
              </a:rPr>
              <a:t>Размер массива указан как макрос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8970" y="3426005"/>
            <a:ext cx="234501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Плохо!!!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Размер массива указан как число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599" y="452344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Инициализация символьного массива (строки)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2032011"/>
            <a:ext cx="6986737" cy="640049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dirty="0" smtClean="0">
                <a:cs typeface="Courier New" pitchFamily="49" charset="0"/>
              </a:rPr>
              <a:t>Два одинаковых варианта объявления и инициализации (строки):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84307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myString1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 ] =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383077"/>
            <a:ext cx="6552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myString2 [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{‘f’, ‘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’, ‘r’, ‘s’, ‘t’, ‘\0’}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4" y="406388"/>
            <a:ext cx="7058743" cy="1320800"/>
          </a:xfrm>
        </p:spPr>
        <p:txBody>
          <a:bodyPr/>
          <a:lstStyle/>
          <a:p>
            <a:r>
              <a:rPr lang="ru-RU" dirty="0" smtClean="0"/>
              <a:t>Обращение к элементу массива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02985" y="1871006"/>
            <a:ext cx="47329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{1,2,3,4,5,6,7,8}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12776"/>
            <a:ext cx="37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Объявление массива: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01945" y="2900057"/>
            <a:ext cx="47339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%d\n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[4]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904" y="2381008"/>
            <a:ext cx="37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 на экран </a:t>
            </a:r>
            <a:r>
              <a:rPr lang="ru-RU" dirty="0" smtClean="0">
                <a:solidFill>
                  <a:srgbClr val="00B0F0"/>
                </a:solidFill>
              </a:rPr>
              <a:t>пятого</a:t>
            </a:r>
            <a:r>
              <a:rPr lang="ru-RU" dirty="0" smtClean="0"/>
              <a:t> элемента: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01945" y="4102717"/>
            <a:ext cx="47339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ru-RU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[5] = 21;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%d\n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[5]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7677" y="3410059"/>
            <a:ext cx="514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Изменение значения элемента </a:t>
            </a:r>
            <a:r>
              <a:rPr lang="ru-RU" dirty="0" smtClean="0">
                <a:solidFill>
                  <a:srgbClr val="00B0F0"/>
                </a:solidFill>
              </a:rPr>
              <a:t>с индексом 5 </a:t>
            </a:r>
            <a:r>
              <a:rPr lang="ru-RU" dirty="0" smtClean="0"/>
              <a:t>и последующий вывод на экран: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510739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Пятый</a:t>
            </a:r>
            <a:r>
              <a:rPr lang="ru-RU" dirty="0" smtClean="0"/>
              <a:t> элемент массива имеет </a:t>
            </a:r>
            <a:r>
              <a:rPr lang="ru-RU" dirty="0" smtClean="0">
                <a:solidFill>
                  <a:srgbClr val="00B0F0"/>
                </a:solidFill>
              </a:rPr>
              <a:t>индекс 4</a:t>
            </a:r>
          </a:p>
          <a:p>
            <a:r>
              <a:rPr lang="ru-RU" dirty="0" smtClean="0"/>
              <a:t>Элемент с </a:t>
            </a:r>
            <a:r>
              <a:rPr lang="ru-RU" dirty="0" smtClean="0">
                <a:solidFill>
                  <a:srgbClr val="00B0F0"/>
                </a:solidFill>
              </a:rPr>
              <a:t>индексом 5</a:t>
            </a:r>
            <a:r>
              <a:rPr lang="ru-RU" dirty="0" smtClean="0"/>
              <a:t> на самом деле </a:t>
            </a:r>
            <a:r>
              <a:rPr lang="ru-RU" dirty="0" smtClean="0">
                <a:solidFill>
                  <a:srgbClr val="00B0F0"/>
                </a:solidFill>
              </a:rPr>
              <a:t>шестой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124744"/>
            <a:ext cx="6347714" cy="4916619"/>
          </a:xfrm>
        </p:spPr>
        <p:txBody>
          <a:bodyPr/>
          <a:lstStyle/>
          <a:p>
            <a:r>
              <a:rPr lang="ru-RU" dirty="0" smtClean="0"/>
              <a:t>В качестве </a:t>
            </a:r>
            <a:r>
              <a:rPr lang="ru-RU" dirty="0" smtClean="0">
                <a:solidFill>
                  <a:srgbClr val="00B0F0"/>
                </a:solidFill>
              </a:rPr>
              <a:t>индекса</a:t>
            </a:r>
            <a:r>
              <a:rPr lang="ru-RU" dirty="0" smtClean="0"/>
              <a:t> может выступать </a:t>
            </a:r>
            <a:r>
              <a:rPr lang="ru-RU" dirty="0" smtClean="0">
                <a:solidFill>
                  <a:srgbClr val="00B0F0"/>
                </a:solidFill>
              </a:rPr>
              <a:t>выражение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00B0F0"/>
                </a:solidFill>
              </a:rPr>
              <a:t>результатом</a:t>
            </a:r>
            <a:r>
              <a:rPr lang="ru-RU" dirty="0" smtClean="0"/>
              <a:t> которого является </a:t>
            </a:r>
            <a:r>
              <a:rPr lang="ru-RU" dirty="0" smtClean="0">
                <a:solidFill>
                  <a:srgbClr val="00B0F0"/>
                </a:solidFill>
              </a:rPr>
              <a:t>целое число</a:t>
            </a:r>
          </a:p>
          <a:p>
            <a:endParaRPr lang="ru-RU" dirty="0">
              <a:solidFill>
                <a:srgbClr val="00B0F0"/>
              </a:solidFill>
            </a:endParaRPr>
          </a:p>
          <a:p>
            <a:endParaRPr lang="ru-RU" dirty="0" smtClean="0">
              <a:solidFill>
                <a:srgbClr val="00B0F0"/>
              </a:solidFill>
            </a:endParaRPr>
          </a:p>
          <a:p>
            <a:endParaRPr lang="ru-RU" dirty="0">
              <a:solidFill>
                <a:srgbClr val="00B0F0"/>
              </a:solidFill>
            </a:endParaRPr>
          </a:p>
          <a:p>
            <a:endParaRPr lang="ru-RU" dirty="0" smtClean="0">
              <a:solidFill>
                <a:srgbClr val="00B0F0"/>
              </a:solidFill>
            </a:endParaRPr>
          </a:p>
          <a:p>
            <a:pPr>
              <a:spcBef>
                <a:spcPts val="2400"/>
              </a:spcBef>
            </a:pPr>
            <a:r>
              <a:rPr lang="ru-RU" dirty="0" smtClean="0">
                <a:solidFill>
                  <a:srgbClr val="00B0F0"/>
                </a:solidFill>
              </a:rPr>
              <a:t>Элемент одного массива </a:t>
            </a:r>
            <a:r>
              <a:rPr lang="ru-RU" dirty="0" smtClean="0">
                <a:solidFill>
                  <a:schemeClr val="tx1"/>
                </a:solidFill>
              </a:rPr>
              <a:t>может быть </a:t>
            </a:r>
            <a:r>
              <a:rPr lang="ru-RU" dirty="0" smtClean="0">
                <a:solidFill>
                  <a:srgbClr val="00B0F0"/>
                </a:solidFill>
              </a:rPr>
              <a:t>индексом для другого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4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795A-AC8D-4642-AC0F-AD76B4E5A909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7128791" cy="720080"/>
          </a:xfrm>
        </p:spPr>
        <p:txBody>
          <a:bodyPr/>
          <a:lstStyle/>
          <a:p>
            <a:r>
              <a:rPr lang="ru-RU" dirty="0" smtClean="0"/>
              <a:t>Обращение к элементу массива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81041" y="1844824"/>
            <a:ext cx="59766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5, b = 2;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[SIZE] = {0};</a:t>
            </a:r>
          </a:p>
          <a:p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 + b]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 + b]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555" y="4221088"/>
            <a:ext cx="59766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36000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N_STATISTIC 11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diceThrows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{0};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 [N_STATISTIC]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{0};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 [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diceThrows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] ++;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</TotalTime>
  <Words>1628</Words>
  <Application>Microsoft Office PowerPoint</Application>
  <PresentationFormat>Экран (4:3)</PresentationFormat>
  <Paragraphs>307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Trebuchet MS</vt:lpstr>
      <vt:lpstr>Wingdings 3</vt:lpstr>
      <vt:lpstr>Грань</vt:lpstr>
      <vt:lpstr>Массивы</vt:lpstr>
      <vt:lpstr>Массивы</vt:lpstr>
      <vt:lpstr>Индекс массива</vt:lpstr>
      <vt:lpstr>Объявление и инициализация массивов</vt:lpstr>
      <vt:lpstr>Объявление и инициализация массивов</vt:lpstr>
      <vt:lpstr>Объявление и инициализация массивов</vt:lpstr>
      <vt:lpstr>Инициализация символьного массива (строки)</vt:lpstr>
      <vt:lpstr>Обращение к элементу массива</vt:lpstr>
      <vt:lpstr>Обращение к элементу массива</vt:lpstr>
      <vt:lpstr>Печать массива</vt:lpstr>
      <vt:lpstr>Пузырьковая сортировка</vt:lpstr>
      <vt:lpstr>Презентация PowerPoint</vt:lpstr>
      <vt:lpstr>Пузырьковая сортировка</vt:lpstr>
      <vt:lpstr>Линейный поиск</vt:lpstr>
      <vt:lpstr>Линейный поиск</vt:lpstr>
      <vt:lpstr>Генератор псевдослучайных чисел</vt:lpstr>
      <vt:lpstr>Задание диапазона ГПСЧ</vt:lpstr>
      <vt:lpstr>Сдвиг генератора псевдослучайных чисел</vt:lpstr>
      <vt:lpstr>Пример работы с ГПСЧ</vt:lpstr>
      <vt:lpstr>Многомерные массивы</vt:lpstr>
      <vt:lpstr>Многомерные массивы</vt:lpstr>
      <vt:lpstr>Многомерные массивы</vt:lpstr>
      <vt:lpstr>Работа с двумерным массивом</vt:lpstr>
      <vt:lpstr>Пример работы с многомерным массивом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</dc:title>
  <dc:creator>елена</dc:creator>
  <cp:lastModifiedBy>ealupanova@yandex.ru</cp:lastModifiedBy>
  <cp:revision>78</cp:revision>
  <dcterms:created xsi:type="dcterms:W3CDTF">2013-02-20T16:22:18Z</dcterms:created>
  <dcterms:modified xsi:type="dcterms:W3CDTF">2019-06-26T10:48:00Z</dcterms:modified>
</cp:coreProperties>
</file>