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19"/>
  </p:notesMasterIdLst>
  <p:sldIdLst>
    <p:sldId id="256" r:id="rId2"/>
    <p:sldId id="260" r:id="rId3"/>
    <p:sldId id="261" r:id="rId4"/>
    <p:sldId id="262" r:id="rId5"/>
    <p:sldId id="276" r:id="rId6"/>
    <p:sldId id="257" r:id="rId7"/>
    <p:sldId id="265" r:id="rId8"/>
    <p:sldId id="275" r:id="rId9"/>
    <p:sldId id="266" r:id="rId10"/>
    <p:sldId id="269" r:id="rId11"/>
    <p:sldId id="268" r:id="rId12"/>
    <p:sldId id="258" r:id="rId13"/>
    <p:sldId id="271" r:id="rId14"/>
    <p:sldId id="272" r:id="rId15"/>
    <p:sldId id="273" r:id="rId16"/>
    <p:sldId id="274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0FE1A-DAB7-4231-809A-C7B6D4CE9A60}" type="datetimeFigureOut">
              <a:rPr lang="ru-RU" smtClean="0"/>
              <a:t>30.07.2018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7D97C-867E-4BA8-B306-48B783AEA5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765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9FA6-BB84-4D97-9A21-A33A5A361586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7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0880-992A-4D3C-ACAF-6A2CE08948F9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8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F6C78-D946-4822-81C4-4A504F8A1970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1741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0555-2A4B-4B24-823A-77EA28648B21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19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1E98D-6663-427C-8D73-5F53CAF03BAA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4375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E615-B1D5-4ED9-AF0B-FA321DD722B4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58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2D37-316E-47B4-A3F3-E6A66022E28E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465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7976-C1AA-4EBF-9893-3E94FB26AE7D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3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D8BB-DC83-4CE0-A171-BFAF3C55C5E5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9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DB47-7A40-4E65-918B-6B56F8E662E8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4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6E29-01AA-4F50-9842-C6F1AF460210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7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9626-BD07-4285-B0D2-0E1DDB6903EB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6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3725-C2C8-4139-81DD-5A58FF39097A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0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C44D-96AE-4FFD-87D3-4ED048066135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9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065D-30B6-4583-8B60-5A26833228D7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9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84D8-D595-44E4-9D04-F28CB832DEEF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25DE3-66CC-4A29-85A4-8906FD3CB95A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Язык Си. Тема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5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Классы хранения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Тема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140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Может применяться к:</a:t>
            </a:r>
          </a:p>
          <a:p>
            <a:pPr lvl="1"/>
            <a:r>
              <a:rPr lang="ru-RU" dirty="0"/>
              <a:t>л</a:t>
            </a:r>
            <a:r>
              <a:rPr lang="ru-RU" dirty="0" smtClean="0"/>
              <a:t>окальным переменным</a:t>
            </a:r>
          </a:p>
          <a:p>
            <a:pPr lvl="1"/>
            <a:r>
              <a:rPr lang="ru-RU" dirty="0"/>
              <a:t>в</a:t>
            </a:r>
            <a:r>
              <a:rPr lang="ru-RU" dirty="0" smtClean="0"/>
              <a:t>нешним переменным</a:t>
            </a:r>
          </a:p>
          <a:p>
            <a:pPr lvl="1"/>
            <a:r>
              <a:rPr lang="ru-RU" dirty="0" smtClean="0"/>
              <a:t>функциям</a:t>
            </a:r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7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6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cs typeface="Courier New" panose="02070309020205020404" pitchFamily="49" charset="0"/>
              </a:rPr>
              <a:t>с локальными переменными</a:t>
            </a:r>
            <a:endParaRPr lang="ru-RU" dirty="0"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2019273"/>
            <a:ext cx="6614161" cy="3791323"/>
          </a:xfrm>
        </p:spPr>
        <p:txBody>
          <a:bodyPr/>
          <a:lstStyle/>
          <a:p>
            <a:r>
              <a:rPr lang="ru-RU" dirty="0"/>
              <a:t>Блочная область видимости</a:t>
            </a:r>
          </a:p>
          <a:p>
            <a:r>
              <a:rPr lang="ru-RU" dirty="0" smtClean="0"/>
              <a:t>Внутренняя компоновка</a:t>
            </a:r>
            <a:endParaRPr lang="ru-RU" dirty="0"/>
          </a:p>
          <a:p>
            <a:r>
              <a:rPr lang="ru-RU" dirty="0" smtClean="0"/>
              <a:t>Статическая </a:t>
            </a:r>
            <a:r>
              <a:rPr lang="ru-RU" dirty="0"/>
              <a:t>длительность хранения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Локальная переменная, объявленная со словом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</a:p>
          <a:p>
            <a:r>
              <a:rPr lang="ru-RU" dirty="0" smtClean="0"/>
              <a:t>создается при первом входе в блок, где она объявлена </a:t>
            </a:r>
            <a:endParaRPr lang="ru-RU" dirty="0"/>
          </a:p>
          <a:p>
            <a:r>
              <a:rPr lang="ru-RU" dirty="0" smtClean="0"/>
              <a:t>«живет» до конца работы программы</a:t>
            </a:r>
          </a:p>
          <a:p>
            <a:r>
              <a:rPr lang="ru-RU" dirty="0" smtClean="0"/>
              <a:t>сохраняет свое последнее значение</a:t>
            </a: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7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8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dirty="0" smtClean="0"/>
              <a:t> </a:t>
            </a:r>
            <a:r>
              <a:rPr lang="ru-RU" dirty="0" smtClean="0"/>
              <a:t> с локальными переменными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09599" y="3463517"/>
            <a:ext cx="6347714" cy="2186248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main()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&lt;10;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++)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counter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return 0;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7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12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09599" y="1837113"/>
            <a:ext cx="634771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counter()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sz="1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count; </a:t>
            </a:r>
            <a:r>
              <a:rPr lang="en-US" sz="1600" dirty="0">
                <a:solidFill>
                  <a:srgbClr val="00B050"/>
                </a:solidFill>
                <a:latin typeface="Comic Sans MS" pitchFamily="66" charset="0"/>
                <a:cs typeface="Courier New" pitchFamily="49" charset="0"/>
              </a:rPr>
              <a:t>//</a:t>
            </a:r>
            <a:r>
              <a:rPr lang="ru-RU" sz="1600" dirty="0">
                <a:solidFill>
                  <a:srgbClr val="00B050"/>
                </a:solidFill>
                <a:latin typeface="Comic Sans MS" pitchFamily="66" charset="0"/>
                <a:cs typeface="Courier New" pitchFamily="49" charset="0"/>
              </a:rPr>
              <a:t>по умолчанию</a:t>
            </a:r>
            <a:r>
              <a:rPr lang="en-US" sz="1600" dirty="0">
                <a:solidFill>
                  <a:srgbClr val="00B050"/>
                </a:solidFill>
                <a:latin typeface="Comic Sans MS" pitchFamily="66" charset="0"/>
                <a:cs typeface="Courier New" pitchFamily="49" charset="0"/>
              </a:rPr>
              <a:t> count = 0</a:t>
            </a:r>
            <a:endParaRPr lang="ru-RU" sz="1600" dirty="0">
              <a:solidFill>
                <a:srgbClr val="00B050"/>
              </a:solidFill>
              <a:latin typeface="Comic Sans MS" pitchFamily="66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return ++count;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2186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cs typeface="Courier New" panose="02070309020205020404" pitchFamily="49" charset="0"/>
              </a:rPr>
              <a:t>с внешними переменными</a:t>
            </a:r>
            <a:endParaRPr lang="ru-RU" dirty="0"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2019273"/>
            <a:ext cx="6614161" cy="3791323"/>
          </a:xfrm>
        </p:spPr>
        <p:txBody>
          <a:bodyPr/>
          <a:lstStyle/>
          <a:p>
            <a:r>
              <a:rPr lang="ru-RU" dirty="0" smtClean="0"/>
              <a:t>Файловая </a:t>
            </a:r>
            <a:r>
              <a:rPr lang="ru-RU" dirty="0"/>
              <a:t>область видимости</a:t>
            </a:r>
          </a:p>
          <a:p>
            <a:r>
              <a:rPr lang="ru-RU" dirty="0"/>
              <a:t>Внутренняя компоновка</a:t>
            </a:r>
          </a:p>
          <a:p>
            <a:r>
              <a:rPr lang="ru-RU" dirty="0"/>
              <a:t>Статическая длительность хранения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Внешняя переменная, объявленная со словом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dirty="0" smtClean="0"/>
              <a:t>, видна только в том файле, где объявлена</a:t>
            </a:r>
          </a:p>
          <a:p>
            <a:pPr marL="0" indent="0">
              <a:buNone/>
            </a:pPr>
            <a:r>
              <a:rPr lang="ru-RU" dirty="0" smtClean="0"/>
              <a:t>Использование слова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 smtClean="0"/>
              <a:t> </a:t>
            </a:r>
            <a:r>
              <a:rPr lang="ru-RU" dirty="0" smtClean="0"/>
              <a:t> с внешними переменными позволяет скрывать данные внутри модуля в </a:t>
            </a:r>
            <a:r>
              <a:rPr lang="ru-RU" dirty="0" err="1" smtClean="0"/>
              <a:t>многофайловых</a:t>
            </a:r>
            <a:r>
              <a:rPr lang="ru-RU" dirty="0" smtClean="0"/>
              <a:t> программах</a:t>
            </a:r>
          </a:p>
          <a:p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7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cs typeface="Courier New" panose="02070309020205020404" pitchFamily="49" charset="0"/>
              </a:rPr>
              <a:t>с функциями</a:t>
            </a:r>
            <a:endParaRPr lang="ru-RU" dirty="0"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2019273"/>
            <a:ext cx="6614161" cy="11395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Функция, объявленная со словом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dirty="0" smtClean="0"/>
              <a:t>, видна только в том файле, где объявлена</a:t>
            </a:r>
          </a:p>
          <a:p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7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19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537136"/>
            <a:ext cx="6347714" cy="276885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Может применяться к:</a:t>
            </a:r>
          </a:p>
          <a:p>
            <a:pPr lvl="1"/>
            <a:r>
              <a:rPr lang="ru-RU" dirty="0" smtClean="0"/>
              <a:t>переменным</a:t>
            </a:r>
          </a:p>
          <a:p>
            <a:pPr lvl="1"/>
            <a:r>
              <a:rPr lang="ru-RU" dirty="0"/>
              <a:t>ф</a:t>
            </a:r>
            <a:r>
              <a:rPr lang="ru-RU" dirty="0" smtClean="0"/>
              <a:t>ункциям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 умолчанию все функции считаются объявленными со словом </a:t>
            </a:r>
            <a:r>
              <a:rPr lang="en-US" dirty="0" smtClean="0"/>
              <a:t>extern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7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39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6387" y="333583"/>
            <a:ext cx="6347713" cy="812602"/>
          </a:xfrm>
        </p:spPr>
        <p:txBody>
          <a:bodyPr/>
          <a:lstStyle/>
          <a:p>
            <a:r>
              <a:rPr lang="en-US" dirty="0" smtClean="0"/>
              <a:t>extern </a:t>
            </a:r>
            <a:r>
              <a:rPr lang="ru-RU" dirty="0" smtClean="0"/>
              <a:t>с переменными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594" y="2814966"/>
            <a:ext cx="6347714" cy="88360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>
                <a:solidFill>
                  <a:srgbClr val="00B0F0"/>
                </a:solidFill>
              </a:rPr>
              <a:t>Используется как «чистое объявление». Сообщение компоновщику, что переменная объявлена в другом файле, память под нее при этом не выделяется</a:t>
            </a:r>
            <a:endParaRPr lang="ru-RU" sz="1600" dirty="0">
              <a:solidFill>
                <a:srgbClr val="00B0F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7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5987" y="3929910"/>
            <a:ext cx="16098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file1.cpp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65987" y="4256593"/>
            <a:ext cx="19257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 10;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30933" y="3929910"/>
            <a:ext cx="18107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file2.cpp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030933" y="4273218"/>
            <a:ext cx="4425584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extern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35085" y="1255165"/>
            <a:ext cx="4572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ts val="1200"/>
              </a:spcBef>
              <a:buClr>
                <a:srgbClr val="00B0F0"/>
              </a:buClr>
              <a:buFont typeface="Wingdings 3" panose="05040102010807070707" pitchFamily="18" charset="2"/>
              <a:buChar char="u"/>
            </a:pPr>
            <a:r>
              <a:rPr lang="ru-RU" dirty="0" smtClean="0"/>
              <a:t>Глобальная </a:t>
            </a:r>
            <a:r>
              <a:rPr lang="ru-RU" dirty="0"/>
              <a:t>область видимости</a:t>
            </a:r>
          </a:p>
          <a:p>
            <a:pPr marL="285750" indent="-285750">
              <a:spcBef>
                <a:spcPts val="1200"/>
              </a:spcBef>
              <a:buClr>
                <a:srgbClr val="00B0F0"/>
              </a:buClr>
              <a:buFont typeface="Wingdings 3" panose="05040102010807070707" pitchFamily="18" charset="2"/>
              <a:buChar char="u"/>
            </a:pPr>
            <a:r>
              <a:rPr lang="ru-RU" dirty="0" smtClean="0"/>
              <a:t>Внешняя </a:t>
            </a:r>
            <a:r>
              <a:rPr lang="ru-RU" dirty="0"/>
              <a:t>компоновка</a:t>
            </a:r>
          </a:p>
          <a:p>
            <a:pPr marL="285750" indent="-285750">
              <a:spcBef>
                <a:spcPts val="1200"/>
              </a:spcBef>
              <a:buClr>
                <a:srgbClr val="00B0F0"/>
              </a:buClr>
              <a:buFont typeface="Wingdings 3" panose="05040102010807070707" pitchFamily="18" charset="2"/>
              <a:buChar char="u"/>
            </a:pPr>
            <a:r>
              <a:rPr lang="ru-RU" dirty="0"/>
              <a:t>Статическая длительность хранения</a:t>
            </a:r>
          </a:p>
        </p:txBody>
      </p:sp>
    </p:spTree>
    <p:extLst>
      <p:ext uri="{BB962C8B-B14F-4D97-AF65-F5344CB8AC3E}">
        <p14:creationId xmlns:p14="http://schemas.microsoft.com/office/powerpoint/2010/main" val="25983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679470"/>
            <a:ext cx="6347713" cy="1320800"/>
          </a:xfrm>
        </p:spPr>
        <p:txBody>
          <a:bodyPr/>
          <a:lstStyle/>
          <a:p>
            <a:pPr algn="ctr"/>
            <a:r>
              <a:rPr lang="ru-RU" dirty="0" smtClean="0"/>
              <a:t>Конец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7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0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хранения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1"/>
            <a:ext cx="6347714" cy="2162028"/>
          </a:xfrm>
        </p:spPr>
        <p:txBody>
          <a:bodyPr/>
          <a:lstStyle/>
          <a:p>
            <a:r>
              <a:rPr lang="ru-RU" dirty="0" smtClean="0">
                <a:solidFill>
                  <a:srgbClr val="00B0F0"/>
                </a:solidFill>
              </a:rPr>
              <a:t>Класс </a:t>
            </a:r>
            <a:r>
              <a:rPr lang="ru-RU" dirty="0">
                <a:solidFill>
                  <a:srgbClr val="00B0F0"/>
                </a:solidFill>
              </a:rPr>
              <a:t>хранения</a:t>
            </a:r>
            <a:r>
              <a:rPr lang="ru-RU" dirty="0"/>
              <a:t> в контексте объявления переменных </a:t>
            </a:r>
            <a:r>
              <a:rPr lang="ru-RU" dirty="0" err="1" smtClean="0"/>
              <a:t>Cи</a:t>
            </a:r>
            <a:r>
              <a:rPr lang="ru-RU" dirty="0" smtClean="0"/>
              <a:t> </a:t>
            </a:r>
            <a:r>
              <a:rPr lang="ru-RU" dirty="0"/>
              <a:t>— это описатель типа, который управляет временем существования, компоновкой и расположением объектов в памяти. </a:t>
            </a:r>
            <a:endParaRPr lang="ru-RU" dirty="0" smtClean="0"/>
          </a:p>
          <a:p>
            <a:r>
              <a:rPr lang="ru-RU" dirty="0" smtClean="0"/>
              <a:t>Каждый </a:t>
            </a:r>
            <a:r>
              <a:rPr lang="ru-RU" dirty="0"/>
              <a:t>объект может иметь только один класс хранения.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7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0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Область видимости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612670"/>
            <a:ext cx="6347714" cy="4281054"/>
          </a:xfrm>
        </p:spPr>
        <p:txBody>
          <a:bodyPr>
            <a:normAutofit/>
          </a:bodyPr>
          <a:lstStyle/>
          <a:p>
            <a:r>
              <a:rPr lang="ru-RU" dirty="0" smtClean="0"/>
              <a:t>Блок – переменная видна от момента объявления до конца блока. Все локальные переменные (в том числе параметры функции) имеют блочную область видимости</a:t>
            </a:r>
          </a:p>
          <a:p>
            <a:r>
              <a:rPr lang="ru-RU" dirty="0" smtClean="0"/>
              <a:t>Функция – эта область видимости относится только к меткам. Метки видны во всей функции, где объявлены (в том числе и выше объявления)</a:t>
            </a:r>
          </a:p>
          <a:p>
            <a:r>
              <a:rPr lang="ru-RU" dirty="0" smtClean="0"/>
              <a:t>Файл – эту область видимости имеют все переменные, объявленные вне функций и сами функции. Область видимости начинается в момент объявления и длится до конца файла</a:t>
            </a:r>
          </a:p>
          <a:p>
            <a:r>
              <a:rPr lang="ru-RU" dirty="0" smtClean="0"/>
              <a:t>Глобальная – вся программа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7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5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Компоновка (связывание)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1"/>
            <a:ext cx="6347714" cy="191264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Внешняя – переменная или функция видна вне файла, где объявлена</a:t>
            </a:r>
          </a:p>
          <a:p>
            <a:r>
              <a:rPr lang="ru-RU" dirty="0" smtClean="0"/>
              <a:t>Внутренняя – переменная или функция видна только внутри файла, где объявлена</a:t>
            </a:r>
          </a:p>
          <a:p>
            <a:r>
              <a:rPr lang="ru-RU" dirty="0" smtClean="0"/>
              <a:t>Без компоновки – блочные переменные не имеют компоновки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7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2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Длительность хранения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662546"/>
            <a:ext cx="6347714" cy="2543694"/>
          </a:xfrm>
        </p:spPr>
        <p:txBody>
          <a:bodyPr/>
          <a:lstStyle/>
          <a:p>
            <a:r>
              <a:rPr lang="ru-RU" dirty="0" smtClean="0">
                <a:solidFill>
                  <a:srgbClr val="00B0F0"/>
                </a:solidFill>
              </a:rPr>
              <a:t>Автоматическая</a:t>
            </a:r>
            <a:r>
              <a:rPr lang="ru-RU" dirty="0" smtClean="0"/>
              <a:t> –переменная начинает существовать с момента объявления и до конца блока, в котором объявлена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Статическая</a:t>
            </a:r>
            <a:r>
              <a:rPr lang="ru-RU" dirty="0" smtClean="0"/>
              <a:t> – переменная начинается существовать с момента запуска программы и заканчивает существование в момент завершения программы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7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4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09599" y="476596"/>
            <a:ext cx="6347713" cy="1320800"/>
          </a:xfrm>
        </p:spPr>
        <p:txBody>
          <a:bodyPr/>
          <a:lstStyle/>
          <a:p>
            <a:r>
              <a:rPr lang="ru-RU" dirty="0" smtClean="0"/>
              <a:t>Спецификаторы классов памяти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50668" y="2060837"/>
            <a:ext cx="6347714" cy="31761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uto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(</a:t>
            </a:r>
            <a:r>
              <a:rPr lang="ru-RU" dirty="0" smtClean="0">
                <a:cs typeface="Courier New" pitchFamily="49" charset="0"/>
              </a:rPr>
              <a:t>устарело)</a:t>
            </a:r>
            <a:endParaRPr lang="en-US" dirty="0" smtClean="0"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register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(</a:t>
            </a:r>
            <a:r>
              <a:rPr lang="ru-RU" dirty="0" smtClean="0">
                <a:cs typeface="Courier New" pitchFamily="49" charset="0"/>
              </a:rPr>
              <a:t>устарело</a:t>
            </a:r>
            <a:r>
              <a:rPr lang="en-US" dirty="0" smtClean="0">
                <a:cs typeface="Courier New" pitchFamily="49" charset="0"/>
              </a:rPr>
              <a:t>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static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extern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7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3337-4F27-4D12-B06E-191AA46D3A3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79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562073"/>
            <a:ext cx="6347714" cy="3533629"/>
          </a:xfrm>
        </p:spPr>
        <p:txBody>
          <a:bodyPr/>
          <a:lstStyle/>
          <a:p>
            <a:r>
              <a:rPr lang="ru-RU" dirty="0" smtClean="0"/>
              <a:t>Блочная область видимости</a:t>
            </a:r>
          </a:p>
          <a:p>
            <a:r>
              <a:rPr lang="ru-RU" dirty="0" smtClean="0"/>
              <a:t>Отсутствие компоновки</a:t>
            </a:r>
          </a:p>
          <a:p>
            <a:r>
              <a:rPr lang="ru-RU" dirty="0" smtClean="0"/>
              <a:t>Автоматическая длительность хранения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Все </a:t>
            </a:r>
            <a:r>
              <a:rPr lang="ru-RU" dirty="0" smtClean="0">
                <a:solidFill>
                  <a:srgbClr val="00B0F0"/>
                </a:solidFill>
              </a:rPr>
              <a:t>локальные переменные </a:t>
            </a:r>
            <a:r>
              <a:rPr lang="ru-RU" dirty="0" smtClean="0"/>
              <a:t>и </a:t>
            </a:r>
            <a:r>
              <a:rPr lang="ru-RU" dirty="0" smtClean="0">
                <a:solidFill>
                  <a:srgbClr val="00B0F0"/>
                </a:solidFill>
              </a:rPr>
              <a:t>параметры функций </a:t>
            </a:r>
            <a:r>
              <a:rPr lang="ru-RU" dirty="0" smtClean="0"/>
              <a:t>по умолчанию относятся к этому классу памяти</a:t>
            </a:r>
          </a:p>
          <a:p>
            <a:pPr marL="0" indent="0">
              <a:buNone/>
            </a:pPr>
            <a:r>
              <a:rPr lang="ru-RU" dirty="0" smtClean="0"/>
              <a:t>В стандарте С++11 слово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 smtClean="0"/>
              <a:t> </a:t>
            </a:r>
            <a:r>
              <a:rPr lang="ru-RU" dirty="0" smtClean="0"/>
              <a:t>не используется для обозначения класса памяти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7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3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1434782"/>
            <a:ext cx="6347714" cy="176301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Можно объявить </a:t>
            </a:r>
            <a:r>
              <a:rPr lang="ru-RU" dirty="0" smtClean="0">
                <a:solidFill>
                  <a:srgbClr val="00B0F0"/>
                </a:solidFill>
              </a:rPr>
              <a:t>несколько переменных с одинаковым именем в разных областях видимости</a:t>
            </a:r>
            <a:r>
              <a:rPr lang="ru-RU" dirty="0" smtClean="0"/>
              <a:t>. Если области видимости вложенные, то действует </a:t>
            </a:r>
            <a:r>
              <a:rPr lang="ru-RU" dirty="0" smtClean="0">
                <a:solidFill>
                  <a:srgbClr val="00B0F0"/>
                </a:solidFill>
              </a:rPr>
              <a:t>правило экранирования </a:t>
            </a:r>
            <a:r>
              <a:rPr lang="ru-RU" dirty="0" smtClean="0"/>
              <a:t>– внутренняя переменная перекрывает доступ к внешней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7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3331" y="3217025"/>
            <a:ext cx="6283981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10;</a:t>
            </a:r>
          </a:p>
          <a:p>
            <a:r>
              <a:rPr 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ru-RU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5;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3269" y="4494297"/>
            <a:ext cx="142978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</a:p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115900" y="4124965"/>
            <a:ext cx="14371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Результат: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121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562073"/>
            <a:ext cx="6347714" cy="4265149"/>
          </a:xfrm>
        </p:spPr>
        <p:txBody>
          <a:bodyPr/>
          <a:lstStyle/>
          <a:p>
            <a:r>
              <a:rPr lang="ru-RU" dirty="0"/>
              <a:t>Блочная область видимости</a:t>
            </a:r>
          </a:p>
          <a:p>
            <a:r>
              <a:rPr lang="ru-RU" dirty="0"/>
              <a:t>Отсутствие компоновки</a:t>
            </a:r>
          </a:p>
          <a:p>
            <a:r>
              <a:rPr lang="ru-RU" dirty="0"/>
              <a:t>Автоматическая длительность хранения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Является рекомендацией компилятору разместить переменную в регистрах процессора. </a:t>
            </a:r>
          </a:p>
          <a:p>
            <a:pPr marL="0" indent="0">
              <a:buNone/>
            </a:pPr>
            <a:r>
              <a:rPr lang="ru-RU" dirty="0" smtClean="0"/>
              <a:t>В настоящий момент признано устаревшим:</a:t>
            </a:r>
          </a:p>
          <a:p>
            <a:pPr lvl="1"/>
            <a:r>
              <a:rPr lang="ru-RU" dirty="0"/>
              <a:t>к</a:t>
            </a:r>
            <a:r>
              <a:rPr lang="ru-RU" dirty="0" smtClean="0"/>
              <a:t>омпиляторы хорошо оптимизируют код и сами помещают нужные переменные в регистры процессора</a:t>
            </a:r>
          </a:p>
          <a:p>
            <a:pPr lvl="1"/>
            <a:r>
              <a:rPr lang="ru-RU" dirty="0"/>
              <a:t>м</a:t>
            </a:r>
            <a:r>
              <a:rPr lang="ru-RU" dirty="0" smtClean="0"/>
              <a:t>ожет не оказаться свободных регистров процессора и рекомендация будет проигнорирована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7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0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4778</TotalTime>
  <Words>630</Words>
  <Application>Microsoft Office PowerPoint</Application>
  <PresentationFormat>Экран (4:3)</PresentationFormat>
  <Paragraphs>143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Comic Sans MS</vt:lpstr>
      <vt:lpstr>Courier New</vt:lpstr>
      <vt:lpstr>Trebuchet MS</vt:lpstr>
      <vt:lpstr>Wingdings 3</vt:lpstr>
      <vt:lpstr>Аспект</vt:lpstr>
      <vt:lpstr>Классы хранения</vt:lpstr>
      <vt:lpstr>Классы хранения</vt:lpstr>
      <vt:lpstr>Область видимости</vt:lpstr>
      <vt:lpstr>Компоновка (связывание)</vt:lpstr>
      <vt:lpstr>Длительность хранения</vt:lpstr>
      <vt:lpstr>Спецификаторы классов памяти</vt:lpstr>
      <vt:lpstr>auto</vt:lpstr>
      <vt:lpstr>auto</vt:lpstr>
      <vt:lpstr>register</vt:lpstr>
      <vt:lpstr>static</vt:lpstr>
      <vt:lpstr>static с локальными переменными</vt:lpstr>
      <vt:lpstr>static  с локальными переменными</vt:lpstr>
      <vt:lpstr>static с внешними переменными</vt:lpstr>
      <vt:lpstr>static с функциями</vt:lpstr>
      <vt:lpstr>extern</vt:lpstr>
      <vt:lpstr>extern с переменными </vt:lpstr>
      <vt:lpstr>Конец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33</cp:revision>
  <dcterms:created xsi:type="dcterms:W3CDTF">2018-07-03T06:54:59Z</dcterms:created>
  <dcterms:modified xsi:type="dcterms:W3CDTF">2018-07-30T15:45:20Z</dcterms:modified>
</cp:coreProperties>
</file>