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56CF7-BF63-4AC1-9EBF-783EF5B80524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96880-39E2-45DE-9A5B-93E236B6E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9437-1D92-42C3-81A8-A95A47C8B218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7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A93D-D2EF-400B-908B-B73213CD0B2F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E489-A46E-4005-8D4A-1EAD531D6FA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2ED2-78DD-4A61-A509-73CD401CCF0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DA4E-8199-41F2-B393-526DA216EFA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2BBD-3C90-4C24-92B2-B0D1F12A70D7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58E-DF02-4AC2-8BB6-9D9FA1A2A3E6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B91-B750-4A9B-A311-80046C1D4E6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91A-AA7C-4C10-9820-8A4DF9B42F6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B2D-B567-49EA-B0E6-33EEA395131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A57-914B-4594-9853-FB1DE3EE28C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31F9-9914-4EC3-9991-8F47C1D4F92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52E7-448D-4934-A6B2-ECB3C332767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E0AE-9665-4D16-934C-BDC3970BEF4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5CF-FA6D-4BAC-AB17-282A3480D50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922A-EEEE-40D4-8B90-CE0DE9421CF7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9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B837-0168-4A55-85EC-544B99A05D06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2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со строками и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7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39346" cy="7869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Копирование части строки в строку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248613"/>
            <a:ext cx="6347714" cy="18661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destination[25];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*blank = " ", *c = "C++", *vis = "Visual";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(destination, vis);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(destination, c, 1);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puts(destination);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7912" y="3670448"/>
            <a:ext cx="773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599" y="1578699"/>
            <a:ext cx="6347714" cy="37497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*buf1 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*buf2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buf1 == buf2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"buf2 ==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buf2 = buf1;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buf1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buf2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puts("buf2 ==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610" y="3075709"/>
            <a:ext cx="19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buf2 != buf1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033" y="759118"/>
            <a:ext cx="26706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программе </a:t>
            </a:r>
            <a:r>
              <a:rPr lang="ru-RU" dirty="0" smtClean="0">
                <a:solidFill>
                  <a:srgbClr val="00B0F0"/>
                </a:solidFill>
              </a:rPr>
              <a:t>сравниваются адреса первых элементов двух строк</a:t>
            </a:r>
            <a:r>
              <a:rPr lang="ru-RU" dirty="0" smtClean="0"/>
              <a:t>, а не их содержимое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2610" y="4124882"/>
            <a:ext cx="19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buf2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buf1</a:t>
            </a:r>
            <a:endParaRPr lang="ru-RU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4480"/>
            <a:ext cx="6347714" cy="3458095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 smtClean="0"/>
              <a:t> </a:t>
            </a:r>
            <a:r>
              <a:rPr lang="ru-RU" dirty="0" smtClean="0"/>
              <a:t>сравнивает строки посимвольно</a:t>
            </a:r>
          </a:p>
          <a:p>
            <a:r>
              <a:rPr lang="ru-RU" dirty="0" smtClean="0"/>
              <a:t>Символы хранятся в виде целых чисел. Одни их самых популярных кодировок – </a:t>
            </a:r>
            <a:r>
              <a:rPr lang="en-US" dirty="0" smtClean="0"/>
              <a:t>ASCII</a:t>
            </a:r>
            <a:r>
              <a:rPr lang="ru-RU" dirty="0" smtClean="0"/>
              <a:t> и </a:t>
            </a:r>
            <a:r>
              <a:rPr lang="ru-RU" dirty="0"/>
              <a:t>EBCDIC</a:t>
            </a:r>
            <a:endParaRPr lang="ru-RU" dirty="0" smtClean="0"/>
          </a:p>
          <a:p>
            <a:r>
              <a:rPr lang="ru-RU" dirty="0" smtClean="0"/>
              <a:t>Код каждого символа одной строки сравнивается с кодом каждого символа другой строки</a:t>
            </a:r>
          </a:p>
          <a:p>
            <a:r>
              <a:rPr lang="ru-RU" dirty="0" smtClean="0"/>
              <a:t>Латинские буквы упорядочены по алфавиту (к кириллице это не относится), поэтому имеет смысл сравнивать строки, состоящие их латинских букв</a:t>
            </a:r>
          </a:p>
          <a:p>
            <a:r>
              <a:rPr lang="ru-RU" dirty="0" smtClean="0"/>
              <a:t>Цифры также упорядочены по возрастанию, от 0 до 9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395459"/>
            <a:ext cx="6347713" cy="1320800"/>
          </a:xfrm>
        </p:spPr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7" y="1345943"/>
            <a:ext cx="7087987" cy="448127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*buf1 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*buf2 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*buf3 = "ccc";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(buf2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buf1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puts("buf2 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(buf2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buf3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puts("buf2 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buf3");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buf3");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106" y="1930400"/>
            <a:ext cx="257694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strcmp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возвращает 1, если первая строка больше второй,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-</a:t>
            </a:r>
            <a:r>
              <a:rPr lang="ru-RU" dirty="0">
                <a:solidFill>
                  <a:srgbClr val="00B0F0"/>
                </a:solidFill>
              </a:rPr>
              <a:t>1, если первая строка меньше второй,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и </a:t>
            </a:r>
            <a:r>
              <a:rPr lang="ru-RU" dirty="0">
                <a:solidFill>
                  <a:srgbClr val="00B0F0"/>
                </a:solidFill>
              </a:rPr>
              <a:t>0, если строки эквивалентны</a:t>
            </a:r>
          </a:p>
        </p:txBody>
      </p:sp>
    </p:spTree>
    <p:extLst>
      <p:ext uri="{BB962C8B-B14F-4D97-AF65-F5344CB8AC3E}">
        <p14:creationId xmlns:p14="http://schemas.microsoft.com/office/powerpoint/2010/main" val="20367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395459"/>
            <a:ext cx="7187737" cy="1320800"/>
          </a:xfrm>
        </p:spPr>
        <p:txBody>
          <a:bodyPr/>
          <a:lstStyle/>
          <a:p>
            <a:r>
              <a:rPr lang="ru-RU" dirty="0" smtClean="0"/>
              <a:t>Сравнение первых </a:t>
            </a:r>
            <a:r>
              <a:rPr lang="en-US" dirty="0" smtClean="0"/>
              <a:t>n </a:t>
            </a:r>
            <a:r>
              <a:rPr lang="ru-RU" dirty="0" smtClean="0"/>
              <a:t>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5943"/>
            <a:ext cx="6514410" cy="448127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*buf1 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*buf2 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*buf3 = "ccc";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(buf2, buf1, 2);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("buf2 &gt;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buf1");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(buf2, buf3, 2);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("buf2 &gt;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buf3");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("buf2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buf3");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7" y="420259"/>
            <a:ext cx="6347713" cy="919942"/>
          </a:xfrm>
        </p:spPr>
        <p:txBody>
          <a:bodyPr/>
          <a:lstStyle/>
          <a:p>
            <a:r>
              <a:rPr lang="ru-RU" dirty="0" smtClean="0"/>
              <a:t>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7" y="1471353"/>
            <a:ext cx="7004861" cy="24605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[]=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Visual C++";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"C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*res = 0;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c);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f(res)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found at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 position\n" ,                  		   (res-myString+1) 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289" y="4320766"/>
            <a:ext cx="6772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ea typeface="Times New Roman" panose="02020603050405020304" pitchFamily="18" charset="0"/>
              </a:rPr>
              <a:t>Функция</a:t>
            </a:r>
            <a:r>
              <a:rPr lang="ru-RU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strstr</a:t>
            </a:r>
            <a:r>
              <a:rPr lang="ru-RU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1600" dirty="0" smtClean="0">
                <a:ea typeface="Times New Roman" panose="02020603050405020304" pitchFamily="18" charset="0"/>
              </a:rPr>
              <a:t> </a:t>
            </a:r>
            <a:r>
              <a:rPr lang="ru-RU" sz="1600" dirty="0">
                <a:ea typeface="Times New Roman" panose="02020603050405020304" pitchFamily="18" charset="0"/>
              </a:rPr>
              <a:t>ищет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первое вхождение </a:t>
            </a:r>
            <a:r>
              <a:rPr lang="ru-RU" sz="1600" dirty="0">
                <a:ea typeface="Times New Roman" panose="02020603050405020304" pitchFamily="18" charset="0"/>
              </a:rPr>
              <a:t>указанной подстроки в строке. Если вхождение найдено, то она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возвращает указатель на первый символ найденной подстроки</a:t>
            </a:r>
            <a:r>
              <a:rPr lang="ru-RU" sz="1600" dirty="0">
                <a:ea typeface="Times New Roman" panose="02020603050405020304" pitchFamily="18" charset="0"/>
              </a:rPr>
              <a:t>. Если вхождение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найдено не было</a:t>
            </a:r>
            <a:r>
              <a:rPr lang="ru-RU" sz="1600" dirty="0">
                <a:ea typeface="Times New Roman" panose="02020603050405020304" pitchFamily="18" charset="0"/>
              </a:rPr>
              <a:t>, то возвращается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нулевой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6974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2153"/>
            <a:ext cx="6347713" cy="1320800"/>
          </a:xfrm>
        </p:spPr>
        <p:txBody>
          <a:bodyPr/>
          <a:lstStyle/>
          <a:p>
            <a:r>
              <a:rPr lang="ru-RU" dirty="0" smtClean="0"/>
              <a:t>Работа с файлами в Си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06699"/>
            <a:ext cx="6347714" cy="4753032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B0F0"/>
                </a:solidFill>
              </a:rPr>
              <a:t>Открытие/закрытие файла</a:t>
            </a:r>
          </a:p>
          <a:p>
            <a:endParaRPr lang="ru-RU" sz="800" dirty="0"/>
          </a:p>
          <a:p>
            <a:endParaRPr lang="ru-RU" sz="800" dirty="0" smtClean="0"/>
          </a:p>
          <a:p>
            <a:r>
              <a:rPr lang="ru-RU" sz="1600" dirty="0" smtClean="0">
                <a:solidFill>
                  <a:srgbClr val="00B0F0"/>
                </a:solidFill>
              </a:rPr>
              <a:t>Чтение из файла </a:t>
            </a:r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>
                <a:solidFill>
                  <a:srgbClr val="00B0F0"/>
                </a:solidFill>
              </a:rPr>
              <a:t>Запись в файл</a:t>
            </a:r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>
                <a:solidFill>
                  <a:srgbClr val="00B0F0"/>
                </a:solidFill>
              </a:rPr>
              <a:t>Смещение внутри файла</a:t>
            </a:r>
          </a:p>
          <a:p>
            <a:endParaRPr lang="ru-RU" sz="1600" dirty="0">
              <a:solidFill>
                <a:srgbClr val="00B0F0"/>
              </a:solidFill>
            </a:endParaRPr>
          </a:p>
          <a:p>
            <a:r>
              <a:rPr lang="ru-RU" sz="1600" dirty="0" smtClean="0">
                <a:solidFill>
                  <a:srgbClr val="00B0F0"/>
                </a:solidFill>
              </a:rPr>
              <a:t>Расстояние от начала файла до текущей позиции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608" y="1761333"/>
            <a:ext cx="63477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filename, char 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type);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(FILE* 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608" y="2639187"/>
            <a:ext cx="634771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(поток, шаблон, адреса)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(поток)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(адрес, размер, поток)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607" y="3705255"/>
            <a:ext cx="634771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(поток, шаблон, данные)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символ, поток)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(строка, поток)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606" y="4847489"/>
            <a:ext cx="63477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 stream, long offset,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606" y="5605780"/>
            <a:ext cx="63477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FILE* stream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79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045495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Строка </a:t>
            </a:r>
            <a:r>
              <a:rPr lang="ru-RU" sz="1600" b="1" dirty="0" err="1" smtClean="0">
                <a:solidFill>
                  <a:srgbClr val="00B0F0"/>
                </a:solidFill>
              </a:rPr>
              <a:t>type</a:t>
            </a:r>
            <a:r>
              <a:rPr lang="ru-RU" sz="1600" dirty="0" smtClean="0"/>
              <a:t> </a:t>
            </a:r>
            <a:r>
              <a:rPr lang="ru-RU" sz="1600" dirty="0"/>
              <a:t>может принимать следующие значения: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r</a:t>
            </a:r>
            <a:r>
              <a:rPr lang="ru-RU" sz="1600" dirty="0"/>
              <a:t> - открытие файла только для чтения;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w</a:t>
            </a:r>
            <a:r>
              <a:rPr lang="ru-RU" sz="1600" dirty="0"/>
              <a:t> - создание файла для записи;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а</a:t>
            </a:r>
            <a:r>
              <a:rPr lang="ru-RU" sz="1600" dirty="0"/>
              <a:t> - присоединение; открытие для записи в конец файла или создание для записи, если файл не   существует;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r+</a:t>
            </a:r>
            <a:r>
              <a:rPr lang="ru-RU" sz="1600" dirty="0"/>
              <a:t> - открытие существующего файла для обновления (чтения и записи);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w+</a:t>
            </a:r>
            <a:r>
              <a:rPr lang="ru-RU" sz="1600" dirty="0"/>
              <a:t> - создание нового файла для изменения;</a:t>
            </a:r>
          </a:p>
          <a:p>
            <a:r>
              <a:rPr lang="ru-RU" sz="1600" dirty="0"/>
              <a:t>  </a:t>
            </a:r>
            <a:r>
              <a:rPr lang="ru-RU" sz="1600" b="1" dirty="0">
                <a:solidFill>
                  <a:srgbClr val="00B0F0"/>
                </a:solidFill>
              </a:rPr>
              <a:t>a+</a:t>
            </a:r>
            <a:r>
              <a:rPr lang="ru-RU" sz="1600" dirty="0"/>
              <a:t> - открытие для присоединения; открытие (или создание, если файл не существует) для обновления в конец файла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1487688"/>
            <a:ext cx="63477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filename, char 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type);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3440"/>
          </a:xfrm>
        </p:spPr>
        <p:txBody>
          <a:bodyPr/>
          <a:lstStyle/>
          <a:p>
            <a:r>
              <a:rPr lang="ru-RU" dirty="0" smtClean="0"/>
              <a:t>Режим открытия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54234"/>
            <a:ext cx="6347714" cy="3483031"/>
          </a:xfrm>
        </p:spPr>
        <p:txBody>
          <a:bodyPr>
            <a:normAutofit/>
          </a:bodyPr>
          <a:lstStyle/>
          <a:p>
            <a:r>
              <a:rPr lang="ru-RU" sz="1600" dirty="0"/>
              <a:t>Если данный файл открывается или создается </a:t>
            </a:r>
            <a:r>
              <a:rPr lang="ru-RU" sz="1600" dirty="0">
                <a:solidFill>
                  <a:srgbClr val="00B0F0"/>
                </a:solidFill>
              </a:rPr>
              <a:t>в текстовом режиме</a:t>
            </a:r>
            <a:r>
              <a:rPr lang="ru-RU" sz="1600" dirty="0"/>
              <a:t>, то можно приписать символ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1600" dirty="0"/>
              <a:t> к значению параметра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600" dirty="0"/>
              <a:t> (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ru-RU" sz="1600" dirty="0"/>
              <a:t>,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w+t</a:t>
            </a:r>
            <a:r>
              <a:rPr lang="ru-RU" sz="1600" dirty="0"/>
              <a:t>, и т.д</a:t>
            </a:r>
            <a:r>
              <a:rPr lang="ru-RU" sz="1600" dirty="0" smtClean="0"/>
              <a:t>.)</a:t>
            </a:r>
          </a:p>
          <a:p>
            <a:r>
              <a:rPr lang="ru-RU" sz="1600" dirty="0" smtClean="0"/>
              <a:t>Для открытия </a:t>
            </a:r>
            <a:r>
              <a:rPr lang="ru-RU" sz="1600" dirty="0" smtClean="0">
                <a:solidFill>
                  <a:srgbClr val="00B0F0"/>
                </a:solidFill>
              </a:rPr>
              <a:t>в бинарном режиме </a:t>
            </a:r>
            <a:r>
              <a:rPr lang="ru-RU" sz="1600" dirty="0"/>
              <a:t>можно к значению параметра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600" dirty="0"/>
              <a:t> добавить символ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600" dirty="0"/>
              <a:t> (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ru-RU" sz="1600" dirty="0"/>
              <a:t>,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ru-RU" sz="1600" dirty="0"/>
              <a:t>, и т.д</a:t>
            </a:r>
            <a:r>
              <a:rPr lang="ru-RU" sz="1600" dirty="0" smtClean="0"/>
              <a:t>.)</a:t>
            </a:r>
          </a:p>
          <a:p>
            <a:r>
              <a:rPr lang="ru-RU" sz="1600" dirty="0" smtClean="0"/>
              <a:t> </a:t>
            </a:r>
            <a:r>
              <a:rPr lang="ru-RU" sz="1600" dirty="0"/>
              <a:t>Если в параметре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B0F0"/>
                </a:solidFill>
              </a:rPr>
              <a:t>отсутствуют</a:t>
            </a:r>
            <a:r>
              <a:rPr lang="ru-RU" sz="1600" dirty="0"/>
              <a:t> символы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1600" dirty="0"/>
              <a:t> или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600" dirty="0"/>
              <a:t>, </a:t>
            </a:r>
            <a:r>
              <a:rPr lang="ru-RU" sz="1600" dirty="0">
                <a:solidFill>
                  <a:srgbClr val="00B0F0"/>
                </a:solidFill>
              </a:rPr>
              <a:t>режим</a:t>
            </a:r>
            <a:r>
              <a:rPr lang="ru-RU" sz="1600" dirty="0"/>
              <a:t> будет определяться </a:t>
            </a:r>
            <a:r>
              <a:rPr lang="ru-RU" sz="1600" dirty="0">
                <a:solidFill>
                  <a:srgbClr val="00B0F0"/>
                </a:solidFill>
              </a:rPr>
              <a:t>глобальной переменной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fmode</a:t>
            </a:r>
            <a:r>
              <a:rPr lang="ru-RU" sz="1600" dirty="0"/>
              <a:t>. Если переменная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имеет значение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O_BINARY</a:t>
            </a:r>
            <a:r>
              <a:rPr lang="ru-RU" sz="1600" dirty="0"/>
              <a:t>, файлы будут открываться в бинарном режиме, иначе, если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имеет значение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O_TEXT</a:t>
            </a:r>
            <a:r>
              <a:rPr lang="ru-RU" sz="1600" dirty="0"/>
              <a:t>, файлы открываются в текстовом режиме. Данные константы </a:t>
            </a:r>
            <a:r>
              <a:rPr lang="ru-RU" sz="1600" dirty="0" smtClean="0"/>
              <a:t>определены </a:t>
            </a:r>
            <a:r>
              <a:rPr lang="ru-RU" sz="1600" dirty="0"/>
              <a:t>в файле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Смещение внутри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045495"/>
            <a:ext cx="6347714" cy="2210621"/>
          </a:xfrm>
        </p:spPr>
        <p:txBody>
          <a:bodyPr>
            <a:noAutofit/>
          </a:bodyPr>
          <a:lstStyle/>
          <a:p>
            <a:r>
              <a:rPr lang="ru-RU" sz="1600" dirty="0"/>
              <a:t>Функция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 устанавливает адресный указатель файла, соответствующий потоку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sz="1600" dirty="0"/>
              <a:t>, в новую позицию, которая расположена по смещению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ru-RU" sz="1600" dirty="0"/>
              <a:t> относительно места в файле, определяемого параметром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fromwhere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/>
              <a:t>Параметр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fromwhere</a:t>
            </a:r>
            <a:r>
              <a:rPr lang="ru-RU" sz="1600" dirty="0"/>
              <a:t> может иметь одно из трех значений 0, 1 или 2, которые представлены тремя символическими константами (определенными в файле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ru-RU" sz="1600" dirty="0"/>
              <a:t>), следующим </a:t>
            </a:r>
            <a:r>
              <a:rPr lang="ru-RU" sz="1600" dirty="0" smtClean="0"/>
              <a:t>образом: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8" y="1487688"/>
            <a:ext cx="63477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 stream, long offset,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fromwhere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62679"/>
              </p:ext>
            </p:extLst>
          </p:nvPr>
        </p:nvGraphicFramePr>
        <p:xfrm>
          <a:off x="819387" y="4472104"/>
          <a:ext cx="6137924" cy="12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957">
                  <a:extLst>
                    <a:ext uri="{9D8B030D-6E8A-4147-A177-3AD203B41FA5}">
                      <a16:colId xmlns:a16="http://schemas.microsoft.com/office/drawing/2014/main" val="336142586"/>
                    </a:ext>
                  </a:extLst>
                </a:gridCol>
                <a:gridCol w="3759967">
                  <a:extLst>
                    <a:ext uri="{9D8B030D-6E8A-4147-A177-3AD203B41FA5}">
                      <a16:colId xmlns:a16="http://schemas.microsoft.com/office/drawing/2014/main" val="3326728045"/>
                    </a:ext>
                  </a:extLst>
                </a:gridCol>
              </a:tblGrid>
              <a:tr h="3142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Параметр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Размещение в файле </a:t>
                      </a:r>
                      <a:r>
                        <a:rPr lang="en-US" sz="1200" dirty="0" err="1">
                          <a:effectLst/>
                        </a:rPr>
                        <a:t>frowmwhere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139809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SEEK_SET (0)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начало файла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112537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SEEK_CUR (1)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позиция текущего указателя файла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679291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SEEK_END (2)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конец файла  (</a:t>
                      </a:r>
                      <a:r>
                        <a:rPr lang="en-US" sz="1200" dirty="0">
                          <a:effectLst/>
                        </a:rPr>
                        <a:t>EOF)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41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в 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86764"/>
            <a:ext cx="6347714" cy="940057"/>
          </a:xfrm>
        </p:spPr>
        <p:txBody>
          <a:bodyPr/>
          <a:lstStyle/>
          <a:p>
            <a:r>
              <a:rPr lang="ru-RU" dirty="0" smtClean="0"/>
              <a:t>Строка – это массив символов, заканчивающийся символом конца строки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‘\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5" y="2816407"/>
            <a:ext cx="6827520" cy="177515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700995" y="3798916"/>
            <a:ext cx="705645" cy="1047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файлом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135"/>
            <a:ext cx="6347714" cy="41986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*stream;</a:t>
            </a:r>
            <a:endParaRPr lang="ru-RU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"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Тестовый пример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создать файл для его изменения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("proba.txt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w+");</a:t>
            </a:r>
            <a:endParaRPr lang="ru-RU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записать в файл данные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</a:t>
            </a: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перейти в начало </a:t>
            </a: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файла</a:t>
            </a:r>
            <a:endParaRPr lang="ru-RU" sz="1400" dirty="0">
              <a:solidFill>
                <a:srgbClr val="00B05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(stream,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вывести строку из </a:t>
            </a: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файла</a:t>
            </a:r>
            <a:endParaRPr lang="ru-RU" sz="1400" dirty="0">
              <a:solidFill>
                <a:srgbClr val="00B05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</a:t>
            </a: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напечатать </a:t>
            </a:r>
            <a:r>
              <a:rPr lang="ru-RU" sz="14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строку</a:t>
            </a:r>
            <a:endParaRPr lang="ru-RU" sz="1400" dirty="0">
              <a:solidFill>
                <a:srgbClr val="00B05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(stream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229" y="2970415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74665"/>
            <a:ext cx="6347713" cy="722368"/>
          </a:xfrm>
        </p:spPr>
        <p:txBody>
          <a:bodyPr/>
          <a:lstStyle/>
          <a:p>
            <a:r>
              <a:rPr lang="ru-RU" dirty="0" smtClean="0"/>
              <a:t>Разница в объявлении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856"/>
            <a:ext cx="6347714" cy="515388"/>
          </a:xfrm>
        </p:spPr>
        <p:txBody>
          <a:bodyPr/>
          <a:lstStyle/>
          <a:p>
            <a:r>
              <a:rPr lang="ru-RU" dirty="0" smtClean="0"/>
              <a:t>Объявляем символьный массив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2161309"/>
            <a:ext cx="63477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test[] = "Hello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09599" y="3610496"/>
            <a:ext cx="6347714" cy="5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Объявляем указатель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599" y="4233949"/>
            <a:ext cx="63477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"Hello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66580"/>
              </p:ext>
            </p:extLst>
          </p:nvPr>
        </p:nvGraphicFramePr>
        <p:xfrm>
          <a:off x="1931105" y="2690646"/>
          <a:ext cx="41535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3370">
                  <a:extLst>
                    <a:ext uri="{9D8B030D-6E8A-4147-A177-3AD203B41FA5}">
                      <a16:colId xmlns:a16="http://schemas.microsoft.com/office/drawing/2014/main" val="177728122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3659965601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3176259643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039513204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14142739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658946333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23987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34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36865" y="3048873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7667"/>
              </p:ext>
            </p:extLst>
          </p:nvPr>
        </p:nvGraphicFramePr>
        <p:xfrm>
          <a:off x="2803723" y="5038484"/>
          <a:ext cx="41535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3370">
                  <a:extLst>
                    <a:ext uri="{9D8B030D-6E8A-4147-A177-3AD203B41FA5}">
                      <a16:colId xmlns:a16="http://schemas.microsoft.com/office/drawing/2014/main" val="177728122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3659965601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3176259643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039513204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14142739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658946333"/>
                    </a:ext>
                  </a:extLst>
                </a:gridCol>
                <a:gridCol w="593370">
                  <a:extLst>
                    <a:ext uri="{9D8B030D-6E8A-4147-A177-3AD203B41FA5}">
                      <a16:colId xmlns:a16="http://schemas.microsoft.com/office/drawing/2014/main" val="423987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ru-RU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345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39871" y="5444056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17" idx="1"/>
          </p:cNvCxnSpPr>
          <p:nvPr/>
        </p:nvCxnSpPr>
        <p:spPr>
          <a:xfrm>
            <a:off x="1931105" y="5223904"/>
            <a:ext cx="872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9871" y="5038484"/>
            <a:ext cx="665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793167" y="4740585"/>
            <a:ext cx="6650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74665"/>
            <a:ext cx="6347713" cy="722368"/>
          </a:xfrm>
        </p:spPr>
        <p:txBody>
          <a:bodyPr/>
          <a:lstStyle/>
          <a:p>
            <a:r>
              <a:rPr lang="ru-RU" dirty="0" smtClean="0"/>
              <a:t>Разница в объявлении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856"/>
            <a:ext cx="6347714" cy="515388"/>
          </a:xfrm>
        </p:spPr>
        <p:txBody>
          <a:bodyPr/>
          <a:lstStyle/>
          <a:p>
            <a:r>
              <a:rPr lang="ru-RU" dirty="0" smtClean="0"/>
              <a:t>Объявляем символьный массив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2161309"/>
            <a:ext cx="634771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test[] = "Hello!";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test[0] = 'h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ru-RU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 = "world";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uts(test);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467" y="2361364"/>
            <a:ext cx="148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Можно!!!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2467" y="2630668"/>
            <a:ext cx="148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Нельзя!!!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0012" y="2869195"/>
            <a:ext cx="7168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</a:t>
            </a:r>
            <a:r>
              <a:rPr lang="en-US" sz="1600" dirty="0" smtClean="0">
                <a:solidFill>
                  <a:srgbClr val="00B0F0"/>
                </a:solidFill>
              </a:rPr>
              <a:t>ello!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09599" y="3610496"/>
            <a:ext cx="6347714" cy="5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Объявляем указатель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599" y="4233949"/>
            <a:ext cx="634771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"Hello!";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"world";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test[0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ru-RU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puts(test);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262" y="4471331"/>
            <a:ext cx="148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Можно!!!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0012" y="4941835"/>
            <a:ext cx="7024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world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262" y="4721972"/>
            <a:ext cx="148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Нельзя!!!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719" y="208024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для работы со строками в Си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566" y="1410457"/>
            <a:ext cx="7423265" cy="4630906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Возвращает длину строки без учета символа конца строки</a:t>
            </a:r>
          </a:p>
          <a:p>
            <a:pPr marL="457200" lvl="1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char* s);</a:t>
            </a:r>
          </a:p>
          <a:p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Добавляет строку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в конец строки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всю или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 символов)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source);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source,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Копирует строку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в строку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 (всю или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символов)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source);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source,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Сравнивает строки (целиком или первые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 символов)</a:t>
            </a:r>
            <a:endParaRPr lang="en-US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s2);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Ищет подстроку в строк</a:t>
            </a:r>
            <a:r>
              <a:rPr lang="ru-RU" sz="1600" dirty="0">
                <a:solidFill>
                  <a:srgbClr val="00B0F0"/>
                </a:solidFill>
                <a:cs typeface="Courier New" panose="02070309020205020404" pitchFamily="49" charset="0"/>
              </a:rPr>
              <a:t>е</a:t>
            </a:r>
            <a:endParaRPr lang="en-US" sz="1600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s2);</a:t>
            </a:r>
          </a:p>
          <a:p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9" y="1778924"/>
            <a:ext cx="6406343" cy="3158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9599" y="2463274"/>
            <a:ext cx="6406343" cy="6789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9599" y="3531100"/>
            <a:ext cx="6406343" cy="6789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9599" y="4598926"/>
            <a:ext cx="6406343" cy="6789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09599" y="5675064"/>
            <a:ext cx="6406343" cy="3158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длины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027587"/>
            <a:ext cx="6347714" cy="88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"Hello, world!";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9484" y="2372854"/>
            <a:ext cx="581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13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Сложение двух строк (конкатенация)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2451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destination[25]={0};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*blank = " ", *c = "C++", *vis = "Visual";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(destination, vis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(destination, blank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(destination, c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uts(destination);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6277" y="3981796"/>
            <a:ext cx="1346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Visual C++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" y="4721629"/>
            <a:ext cx="648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Ответственность</a:t>
            </a:r>
            <a:r>
              <a:rPr lang="ru-RU" dirty="0" smtClean="0"/>
              <a:t> за то, что в массиве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en-US" dirty="0" smtClean="0"/>
              <a:t> </a:t>
            </a:r>
            <a:r>
              <a:rPr lang="ru-RU" dirty="0" smtClean="0"/>
              <a:t>хватит памяти, лежит на </a:t>
            </a:r>
            <a:r>
              <a:rPr lang="ru-RU" dirty="0" smtClean="0">
                <a:solidFill>
                  <a:srgbClr val="00B0F0"/>
                </a:solidFill>
              </a:rPr>
              <a:t>программисте, вызывающем функцию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76844"/>
            <a:ext cx="6755477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Добавление к строке указанного количества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4074" y="1863753"/>
            <a:ext cx="6991002" cy="200408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"This is the initial string!";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suffix[] = " extra text to add to the 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...";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("Before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%s\n",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suffix, 19 );</a:t>
            </a:r>
            <a:endParaRPr lang="ru-RU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("After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s\n",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718" y="4200203"/>
            <a:ext cx="63477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Before: This is the initial string!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en-US" i="1" dirty="0">
                <a:solidFill>
                  <a:srgbClr val="00B0F0"/>
                </a:solidFill>
              </a:rPr>
              <a:t>After:  </a:t>
            </a:r>
            <a:r>
              <a:rPr lang="en-US" i="1" dirty="0" smtClean="0">
                <a:solidFill>
                  <a:srgbClr val="00B0F0"/>
                </a:solidFill>
              </a:rPr>
              <a:t> This </a:t>
            </a:r>
            <a:r>
              <a:rPr lang="en-US" i="1" dirty="0">
                <a:solidFill>
                  <a:srgbClr val="00B0F0"/>
                </a:solidFill>
              </a:rPr>
              <a:t>is the initial string! extra text to add 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39346" cy="786938"/>
          </a:xfrm>
        </p:spPr>
        <p:txBody>
          <a:bodyPr/>
          <a:lstStyle/>
          <a:p>
            <a:r>
              <a:rPr lang="ru-RU" dirty="0" smtClean="0"/>
              <a:t>Копирование строки в строку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87013"/>
            <a:ext cx="6347714" cy="227840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destination[25];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*blank = " ", *c = "C++", *vis = "Visual";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destination,vis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destination,blank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destination,c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puts(destination);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7912" y="3387816"/>
            <a:ext cx="773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C++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4347556"/>
            <a:ext cx="648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Ответственность</a:t>
            </a:r>
            <a:r>
              <a:rPr lang="ru-RU" dirty="0" smtClean="0"/>
              <a:t> за то, что в массиве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en-US" dirty="0" smtClean="0"/>
              <a:t> </a:t>
            </a:r>
            <a:r>
              <a:rPr lang="ru-RU" dirty="0" smtClean="0"/>
              <a:t>хватит памяти, лежит на </a:t>
            </a:r>
            <a:r>
              <a:rPr lang="ru-RU" dirty="0" smtClean="0">
                <a:solidFill>
                  <a:srgbClr val="00B0F0"/>
                </a:solidFill>
              </a:rPr>
              <a:t>программисте, вызывающем функцию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2780</TotalTime>
  <Words>1523</Words>
  <Application>Microsoft Office PowerPoint</Application>
  <PresentationFormat>Экран (4:3)</PresentationFormat>
  <Paragraphs>256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Comic Sans MS</vt:lpstr>
      <vt:lpstr>Courier New</vt:lpstr>
      <vt:lpstr>Times New Roman</vt:lpstr>
      <vt:lpstr>Trebuchet MS</vt:lpstr>
      <vt:lpstr>Wingdings 3</vt:lpstr>
      <vt:lpstr>Аспект</vt:lpstr>
      <vt:lpstr>Работа со строками и файлами</vt:lpstr>
      <vt:lpstr>Строки в Си</vt:lpstr>
      <vt:lpstr>Разница в объявлении</vt:lpstr>
      <vt:lpstr>Разница в объявлении</vt:lpstr>
      <vt:lpstr>Функции для работы со строками в Си (&lt;string.h&gt;)</vt:lpstr>
      <vt:lpstr>Определение длины строки</vt:lpstr>
      <vt:lpstr>Сложение двух строк (конкатенация)</vt:lpstr>
      <vt:lpstr>Добавление к строке указанного количества символов</vt:lpstr>
      <vt:lpstr>Копирование строки в строку</vt:lpstr>
      <vt:lpstr>Копирование части строки в строку</vt:lpstr>
      <vt:lpstr>Сравнение строк</vt:lpstr>
      <vt:lpstr>Сравнение строк</vt:lpstr>
      <vt:lpstr>Сравнение строк</vt:lpstr>
      <vt:lpstr>Сравнение первых n символов</vt:lpstr>
      <vt:lpstr>Поиск подстроки в строке</vt:lpstr>
      <vt:lpstr>Работа с файлами в Си (&lt;stdio.h&gt;)</vt:lpstr>
      <vt:lpstr>Открытие файла</vt:lpstr>
      <vt:lpstr>Режим открытия файла</vt:lpstr>
      <vt:lpstr>Смещение внутри файла</vt:lpstr>
      <vt:lpstr>Пример работы с файлом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строками и файлами</dc:title>
  <dc:creator>Пользователь</dc:creator>
  <cp:lastModifiedBy>Пользователь</cp:lastModifiedBy>
  <cp:revision>56</cp:revision>
  <dcterms:created xsi:type="dcterms:W3CDTF">2018-07-13T14:53:23Z</dcterms:created>
  <dcterms:modified xsi:type="dcterms:W3CDTF">2018-07-17T20:04:06Z</dcterms:modified>
</cp:coreProperties>
</file>