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2785B-6953-4518-97CB-95566F68D05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D557-4BFB-4196-9D2C-80C0B1A0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7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009-2B9D-4590-8511-9005158353F1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9CED-01E9-47B1-887D-F01DDA2E9AC9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0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D38D-9556-4E48-AD13-9328480BC53B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66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B3D6-4293-44A5-9C3D-12AB002BF3AB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8C7A-7794-4A93-8C9D-9ECE779B52D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554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C6-0615-4E9D-95F5-E2EC6B4709A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4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81CD-E30F-4766-A7B6-A33C5B463272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79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297-27A6-4C34-B53A-88C419794D3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653-CD37-49E2-AD5B-02FF74807DFE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3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0AB4-DDFB-4549-9CEA-EF6B9BA07B65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0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1F97-4A42-43A2-A55D-D88845E90BC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4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2D7-21C8-473D-B185-4FB6140B5FB2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5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C4F0-FA27-4291-8216-191FFEA356C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4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1B4D-E9FC-4519-813C-511E2DD1A2BE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5013-18DA-43B2-864D-9882D3AD073A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95A-D094-49C4-85D6-762E38348C2C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6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B0E6-31A4-45CB-97F1-3B1CEE95CDA1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0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Препроцессор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9</a:t>
            </a:r>
          </a:p>
        </p:txBody>
      </p:sp>
    </p:spTree>
    <p:extLst>
      <p:ext uri="{BB962C8B-B14F-4D97-AF65-F5344CB8AC3E}">
        <p14:creationId xmlns:p14="http://schemas.microsoft.com/office/powerpoint/2010/main" val="45383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Макросы с параметрами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37664"/>
            <a:ext cx="6347714" cy="3757543"/>
          </a:xfrm>
        </p:spPr>
        <p:txBody>
          <a:bodyPr/>
          <a:lstStyle/>
          <a:p>
            <a:r>
              <a:rPr lang="ru-RU" dirty="0"/>
              <a:t>Фактически являются макро-функциями</a:t>
            </a:r>
          </a:p>
          <a:p>
            <a:r>
              <a:rPr lang="ru-RU" dirty="0"/>
              <a:t>Определяются макросы с параметрами с помощью той же директивы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dirty="0"/>
              <a:t>, после которой (сразу без пробелов) в круглых скобках идёт список разделённых запятыми аргументов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Все аргументы макросов, используемые в математических и не только выражениях, надо обязательно заключать в скобки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18" y="3416435"/>
            <a:ext cx="70962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 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Идентификатор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(аргумент1, …, аргумент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Замена</a:t>
            </a:r>
          </a:p>
        </p:txBody>
      </p:sp>
    </p:spTree>
    <p:extLst>
      <p:ext uri="{BB962C8B-B14F-4D97-AF65-F5344CB8AC3E}">
        <p14:creationId xmlns:p14="http://schemas.microsoft.com/office/powerpoint/2010/main" val="94509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Макросы с параметрами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43123" y="1703390"/>
            <a:ext cx="7038332" cy="15801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MULT(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x*y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MULT(6+3, 8-2)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15195" y="2422297"/>
            <a:ext cx="13716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6+3*8-2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4631" y="1690736"/>
            <a:ext cx="119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Плохо!!!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43123" y="3680074"/>
            <a:ext cx="7038332" cy="15801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MULT(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MULT(6+3, 8-2)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spcBef>
                <a:spcPts val="0"/>
              </a:spcBef>
              <a:buFont typeface="Wingdings 3" charset="2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15195" y="4398981"/>
            <a:ext cx="16990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ru-RU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6+3</a:t>
            </a:r>
            <a:r>
              <a:rPr lang="ru-RU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8-2</a:t>
            </a:r>
            <a:r>
              <a:rPr lang="ru-RU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31" y="3667420"/>
            <a:ext cx="132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Хорошо!!!</a:t>
            </a:r>
          </a:p>
        </p:txBody>
      </p:sp>
    </p:spTree>
    <p:extLst>
      <p:ext uri="{BB962C8B-B14F-4D97-AF65-F5344CB8AC3E}">
        <p14:creationId xmlns:p14="http://schemas.microsoft.com/office/powerpoint/2010/main" val="231540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480973"/>
            <a:ext cx="6347713" cy="643165"/>
          </a:xfrm>
        </p:spPr>
        <p:txBody>
          <a:bodyPr/>
          <a:lstStyle/>
          <a:p>
            <a:r>
              <a:rPr lang="ru-RU" dirty="0"/>
              <a:t>«Стражи включения»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027" y="1338393"/>
            <a:ext cx="6347714" cy="14970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Позволяют избежать повторного включения заголовочных файлов</a:t>
            </a:r>
          </a:p>
          <a:p>
            <a:r>
              <a:rPr lang="ru-RU" dirty="0"/>
              <a:t>Прописываются в заголовочных файлах</a:t>
            </a:r>
          </a:p>
          <a:p>
            <a:r>
              <a:rPr lang="ru-RU" dirty="0"/>
              <a:t>Используются при организации </a:t>
            </a:r>
            <a:r>
              <a:rPr lang="ru-RU" dirty="0" err="1"/>
              <a:t>многофайловых</a:t>
            </a:r>
            <a:r>
              <a:rPr lang="ru-RU" dirty="0"/>
              <a:t> программ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81145" y="2921031"/>
            <a:ext cx="597685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FUNCTION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f2(char*, char*);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3685" y="3037063"/>
            <a:ext cx="2643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Файл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function.h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9459" y="4927996"/>
            <a:ext cx="597685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once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f2(char*, char*);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5021070"/>
            <a:ext cx="2643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Файл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function.h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459" y="4558664"/>
            <a:ext cx="2643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Второй вариант: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3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239491"/>
          </a:xfrm>
        </p:spPr>
        <p:txBody>
          <a:bodyPr/>
          <a:lstStyle/>
          <a:p>
            <a:r>
              <a:rPr lang="ru-RU" dirty="0"/>
              <a:t>Применяется, когда в зависимости от значения различных макросов, нужно компилировать, или нет, тот или иной кусок кода, или установить другие макросы</a:t>
            </a:r>
          </a:p>
          <a:p>
            <a:r>
              <a:rPr lang="ru-RU" dirty="0"/>
              <a:t>Условие — это выражение препроцессора. Это может быть любая комбинация макросов, условий и целочисленных литералов, которая в результате макроподстановки превратится в выражение состоящее только из целочисленных литералов, арифметических операций и логических операторов. </a:t>
            </a:r>
          </a:p>
          <a:p>
            <a:r>
              <a:rPr lang="ru-RU" dirty="0"/>
              <a:t>Так же здесь ещё можно использовать единственный «</a:t>
            </a:r>
            <a:r>
              <a:rPr lang="ru-RU" dirty="0" err="1"/>
              <a:t>макрооператор</a:t>
            </a:r>
            <a:r>
              <a:rPr lang="ru-RU" dirty="0"/>
              <a:t>» —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ru-RU" dirty="0"/>
              <a:t> — он превращается в 1, если его операнд определён, и 0 — если нет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4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1753"/>
          </a:xfrm>
        </p:spPr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8271" y="1637610"/>
            <a:ext cx="6022724" cy="222781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 &gt; 3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//текст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 &gt; 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//текст2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//текст3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ru-RU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69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62075"/>
            <a:ext cx="6589223" cy="144713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// попытка проверить определена, ли переменная </a:t>
            </a:r>
            <a:r>
              <a:rPr lang="ru-RU" sz="1600" dirty="0" err="1"/>
              <a:t>foo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1302" y="2269375"/>
            <a:ext cx="28346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B0F0"/>
                </a:solidFill>
              </a:rPr>
              <a:t>Условие </a:t>
            </a:r>
            <a:r>
              <a:rPr lang="en-US" sz="1600" dirty="0">
                <a:solidFill>
                  <a:srgbClr val="00B0F0"/>
                </a:solidFill>
              </a:rPr>
              <a:t>if</a:t>
            </a:r>
            <a:r>
              <a:rPr lang="ru-RU" sz="1600" dirty="0">
                <a:solidFill>
                  <a:srgbClr val="00B0F0"/>
                </a:solidFill>
              </a:rPr>
              <a:t> будет ложным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599" y="3549238"/>
            <a:ext cx="6589223" cy="14471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foo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1302" y="4054622"/>
            <a:ext cx="28346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B0F0"/>
                </a:solidFill>
              </a:rPr>
              <a:t>Теперь условие </a:t>
            </a:r>
            <a:r>
              <a:rPr lang="en-US" sz="1600" dirty="0">
                <a:solidFill>
                  <a:srgbClr val="00B0F0"/>
                </a:solidFill>
              </a:rPr>
              <a:t>if</a:t>
            </a:r>
            <a:r>
              <a:rPr lang="ru-RU" sz="1600" dirty="0">
                <a:solidFill>
                  <a:srgbClr val="00B0F0"/>
                </a:solidFill>
              </a:rPr>
              <a:t> сработает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146774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513215"/>
            <a:ext cx="6347713" cy="1320800"/>
          </a:xfrm>
        </p:spPr>
        <p:txBody>
          <a:bodyPr/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7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70858"/>
            <a:ext cx="6347714" cy="2685011"/>
          </a:xfrm>
        </p:spPr>
        <p:txBody>
          <a:bodyPr/>
          <a:lstStyle/>
          <a:p>
            <a:r>
              <a:rPr lang="ru-RU" dirty="0"/>
              <a:t>Специальная программа, являющаяся частью компилятора языка Си. Она предназначена для предварительной обработки текста программы</a:t>
            </a:r>
          </a:p>
          <a:p>
            <a:r>
              <a:rPr lang="ru-RU" dirty="0"/>
              <a:t>Работа препроцессора осуществляется с помощью специальных директив (указаний). Они отмечаются знаком решетка # (диез).</a:t>
            </a:r>
          </a:p>
          <a:p>
            <a:r>
              <a:rPr lang="ru-RU" dirty="0"/>
              <a:t>Результатом работы препроцессора является обработанный текстовый файл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0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97" y="225225"/>
            <a:ext cx="7489360" cy="728749"/>
          </a:xfrm>
        </p:spPr>
        <p:txBody>
          <a:bodyPr>
            <a:noAutofit/>
          </a:bodyPr>
          <a:lstStyle/>
          <a:p>
            <a:r>
              <a:rPr lang="ru-RU" sz="3200" dirty="0"/>
              <a:t>Основные директивы препроцессора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432186"/>
              </p:ext>
            </p:extLst>
          </p:nvPr>
        </p:nvGraphicFramePr>
        <p:xfrm>
          <a:off x="208226" y="937349"/>
          <a:ext cx="8108380" cy="512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5591">
                  <a:extLst>
                    <a:ext uri="{9D8B030D-6E8A-4147-A177-3AD203B41FA5}">
                      <a16:colId xmlns:a16="http://schemas.microsoft.com/office/drawing/2014/main" val="1434646026"/>
                    </a:ext>
                  </a:extLst>
                </a:gridCol>
                <a:gridCol w="6062789">
                  <a:extLst>
                    <a:ext uri="{9D8B030D-6E8A-4147-A177-3AD203B41FA5}">
                      <a16:colId xmlns:a16="http://schemas.microsoft.com/office/drawing/2014/main" val="16684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ru-RU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include</a:t>
                      </a:r>
                      <a:r>
                        <a:rPr lang="ru-RU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вставляет текст из указанного файла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61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ru-RU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define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задаёт макроопределение (макрос) или символическую константу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4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ru-RU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undef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отменяет предыдущее определение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7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осуществляет условную компиляцию при истинности константного выражения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0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ifdef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осуществляет условную компиляцию при определённости символической константы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6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ifndef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осуществляет условную компиляцию при неопределённости символической константы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1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#else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ветка условной компиляции при ложности выражения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0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ветка условной компиляции, образуемая слиянием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8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endif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 ветки условной компиляции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6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#error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выдача диагностического сообщения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7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#pragma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действие, зависящее от конкретной реализации компилятора.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4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08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02029"/>
            <a:ext cx="6347713" cy="1320800"/>
          </a:xfrm>
        </p:spPr>
        <p:txBody>
          <a:bodyPr/>
          <a:lstStyle/>
          <a:p>
            <a:r>
              <a:rPr lang="ru-RU" dirty="0"/>
              <a:t>Включение заголовочных файлов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53986"/>
            <a:ext cx="6347714" cy="4073236"/>
          </a:xfrm>
        </p:spPr>
        <p:txBody>
          <a:bodyPr>
            <a:normAutofit/>
          </a:bodyPr>
          <a:lstStyle/>
          <a:p>
            <a:r>
              <a:rPr lang="ru-RU" dirty="0"/>
              <a:t>Директива 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ru-RU" dirty="0"/>
              <a:t> позволяет включать в текст программы указанный файл. </a:t>
            </a:r>
          </a:p>
          <a:p>
            <a:r>
              <a:rPr lang="ru-RU" dirty="0"/>
              <a:t>Если файл является стандартной библиотекой и находится в папке компилятора, он заключается в угловые скобки 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Если файл находится в текущем каталоге проекта, он указывается в кавычках 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Для файла, находящегося в другом каталоге необходимо в кавычках указать полный путь.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658" y="3340038"/>
            <a:ext cx="61544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657" y="4498278"/>
            <a:ext cx="61544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ru-RU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myfile.h</a:t>
            </a:r>
            <a:r>
              <a:rPr lang="ru-RU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657" y="5619825"/>
            <a:ext cx="61544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ru-RU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C:/SFML-2.2/include/SFML/Graphics.hpp</a:t>
            </a:r>
            <a:r>
              <a:rPr lang="ru-RU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7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11876"/>
          </a:xfrm>
        </p:spPr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96292"/>
            <a:ext cx="6347714" cy="3649286"/>
          </a:xfrm>
        </p:spPr>
        <p:txBody>
          <a:bodyPr/>
          <a:lstStyle/>
          <a:p>
            <a:r>
              <a:rPr lang="ru-RU" dirty="0"/>
              <a:t>Директива 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dirty="0"/>
              <a:t> позволяет вводить в текст программы константы и макроопределения.</a:t>
            </a:r>
          </a:p>
          <a:p>
            <a:endParaRPr lang="ru-RU" dirty="0"/>
          </a:p>
          <a:p>
            <a:r>
              <a:rPr lang="ru-RU" dirty="0"/>
              <a:t>Нужно подставить строку «</a:t>
            </a:r>
            <a:r>
              <a:rPr lang="ru-RU" b="1" dirty="0"/>
              <a:t>Замена»</a:t>
            </a:r>
            <a:r>
              <a:rPr lang="ru-RU" dirty="0"/>
              <a:t> вместо каждого аргумента </a:t>
            </a:r>
            <a:r>
              <a:rPr lang="ru-RU" b="1" dirty="0"/>
              <a:t>Идентификатор</a:t>
            </a:r>
            <a:r>
              <a:rPr lang="ru-RU" dirty="0"/>
              <a:t> в исходном файле. </a:t>
            </a:r>
          </a:p>
          <a:p>
            <a:r>
              <a:rPr lang="ru-RU" dirty="0"/>
              <a:t>Идентификатор не заменяется, если он находится </a:t>
            </a:r>
          </a:p>
          <a:p>
            <a:pPr lvl="1"/>
            <a:r>
              <a:rPr lang="ru-RU" dirty="0"/>
              <a:t>в комментарии</a:t>
            </a:r>
          </a:p>
          <a:p>
            <a:pPr lvl="1"/>
            <a:r>
              <a:rPr lang="ru-RU" dirty="0"/>
              <a:t>в строке </a:t>
            </a:r>
          </a:p>
          <a:p>
            <a:pPr lvl="1"/>
            <a:r>
              <a:rPr lang="ru-RU" dirty="0"/>
              <a:t>как часть более длинного идентификатора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397" y="2219499"/>
            <a:ext cx="53372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 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Идентификатор Замена</a:t>
            </a:r>
          </a:p>
        </p:txBody>
      </p:sp>
    </p:spTree>
    <p:extLst>
      <p:ext uri="{BB962C8B-B14F-4D97-AF65-F5344CB8AC3E}">
        <p14:creationId xmlns:p14="http://schemas.microsoft.com/office/powerpoint/2010/main" val="92034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Развертывание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820488"/>
            <a:ext cx="6347714" cy="3848792"/>
          </a:xfrm>
        </p:spPr>
        <p:txBody>
          <a:bodyPr>
            <a:normAutofit/>
          </a:bodyPr>
          <a:lstStyle/>
          <a:p>
            <a:r>
              <a:rPr lang="ru-RU" dirty="0"/>
              <a:t>Если препроцессор находит имя макроса, он заменяет его на соответствующий замещающий текст — это называется </a:t>
            </a:r>
            <a:r>
              <a:rPr lang="ru-RU" dirty="0">
                <a:solidFill>
                  <a:srgbClr val="00B0F0"/>
                </a:solidFill>
              </a:rPr>
              <a:t>макроподстановка</a:t>
            </a:r>
            <a:r>
              <a:rPr lang="ru-RU" dirty="0"/>
              <a:t>. </a:t>
            </a:r>
          </a:p>
          <a:p>
            <a:r>
              <a:rPr lang="ru-RU" dirty="0"/>
              <a:t>Если в замещающем тексте макроса встречаются </a:t>
            </a:r>
            <a:r>
              <a:rPr lang="ru-RU" dirty="0">
                <a:solidFill>
                  <a:srgbClr val="00B0F0"/>
                </a:solidFill>
              </a:rPr>
              <a:t>имена других макросов</a:t>
            </a:r>
            <a:r>
              <a:rPr lang="ru-RU" dirty="0"/>
              <a:t>, препроцессор выполнит </a:t>
            </a:r>
            <a:r>
              <a:rPr lang="ru-RU" dirty="0">
                <a:solidFill>
                  <a:srgbClr val="00B0F0"/>
                </a:solidFill>
              </a:rPr>
              <a:t>макроподстановку для каждого из них</a:t>
            </a:r>
            <a:r>
              <a:rPr lang="ru-RU" dirty="0"/>
              <a:t>, и так далее, пока не будут развёрнуты все известные на данный момент макросы</a:t>
            </a:r>
          </a:p>
          <a:p>
            <a:r>
              <a:rPr lang="ru-RU" dirty="0">
                <a:solidFill>
                  <a:srgbClr val="00B0F0"/>
                </a:solidFill>
              </a:rPr>
              <a:t>Если макрос содержит какое-то выражение, то оно обязательно должно быть заключено в скобки, иначе могут происходить всякие неочевидные вещи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3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Развертывание макросов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9" y="1461005"/>
            <a:ext cx="59657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32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EXTRA_BUFFER     (BUFFER_SIZE + 10)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 DOUBLE_BUFFER (EXTRA_BUFFER * 2)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6173" y="3246566"/>
            <a:ext cx="589919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buffer[(EXTRA_BUFFER * 2)];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6173" y="2689126"/>
            <a:ext cx="589919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buffer[DOUBLE_BUFFER];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6173" y="3823851"/>
            <a:ext cx="589919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buffer[((BUFFER_SIZE + 10) * 2)];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6173" y="4413974"/>
            <a:ext cx="589919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buffer[((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+ 10) * 2)];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9571" y="2626822"/>
            <a:ext cx="252706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B0F0"/>
                </a:solidFill>
              </a:rPr>
              <a:t>В исходном файле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9571" y="4325566"/>
            <a:ext cx="252706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B0F0"/>
                </a:solidFill>
              </a:rPr>
              <a:t>После работы препроцессора</a:t>
            </a:r>
          </a:p>
        </p:txBody>
      </p:sp>
      <p:sp>
        <p:nvSpPr>
          <p:cNvPr id="14" name="Стрелка вниз 13"/>
          <p:cNvSpPr/>
          <p:nvPr/>
        </p:nvSpPr>
        <p:spPr>
          <a:xfrm>
            <a:off x="2402379" y="2987725"/>
            <a:ext cx="157942" cy="33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2402379" y="3555509"/>
            <a:ext cx="157942" cy="33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2402379" y="4122450"/>
            <a:ext cx="157942" cy="33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247804" y="1276339"/>
            <a:ext cx="31588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Здесь пробел обязателен</a:t>
            </a:r>
          </a:p>
        </p:txBody>
      </p:sp>
      <p:cxnSp>
        <p:nvCxnSpPr>
          <p:cNvPr id="20" name="Прямая со стрелкой 19"/>
          <p:cNvCxnSpPr>
            <a:stCxn id="18" idx="1"/>
          </p:cNvCxnSpPr>
          <p:nvPr/>
        </p:nvCxnSpPr>
        <p:spPr>
          <a:xfrm flipH="1">
            <a:off x="3507971" y="1461005"/>
            <a:ext cx="739833" cy="40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6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Развертывание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718019"/>
            <a:ext cx="6347714" cy="549359"/>
          </a:xfrm>
        </p:spPr>
        <p:txBody>
          <a:bodyPr/>
          <a:lstStyle/>
          <a:p>
            <a:r>
              <a:rPr lang="ru-RU" dirty="0"/>
              <a:t>Макросы не допускают рекурсии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" y="2784763"/>
            <a:ext cx="67305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flags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4677" y="2685010"/>
            <a:ext cx="346640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B0F0"/>
                </a:solidFill>
              </a:rPr>
              <a:t>Будет определена и переменная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ru-RU" sz="1600" dirty="0">
                <a:solidFill>
                  <a:srgbClr val="00B0F0"/>
                </a:solidFill>
              </a:rPr>
              <a:t>, и символ препроцессора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0559" y="4166841"/>
            <a:ext cx="6486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333333"/>
                </a:solidFill>
              </a:rPr>
              <a:t>Такую особенность часто используют для того, чтобы иметь возможность проверить наличие переменной (или любого другого идентификатора) с помощью директив условной компиляции </a:t>
            </a:r>
            <a:r>
              <a:rPr lang="ru-RU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6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ru-RU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/#</a:t>
            </a:r>
            <a:r>
              <a:rPr lang="ru-RU" sz="16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/#</a:t>
            </a:r>
            <a:r>
              <a:rPr lang="ru-RU" sz="16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9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 описании макросов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81890" y="2405303"/>
            <a:ext cx="6411445" cy="584775"/>
            <a:chOff x="581890" y="2405303"/>
            <a:chExt cx="6411445" cy="58477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81890" y="2405303"/>
              <a:ext cx="6411445" cy="584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define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NAME "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database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onnect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(NAME);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onnect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database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7" name="Стрелка вправо 6"/>
            <p:cNvSpPr/>
            <p:nvPr/>
          </p:nvSpPr>
          <p:spPr>
            <a:xfrm>
              <a:off x="2525317" y="2697690"/>
              <a:ext cx="1082407" cy="247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9599" y="1930400"/>
            <a:ext cx="25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Правильно: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599" y="3369949"/>
            <a:ext cx="25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Неправильно: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581890" y="3832373"/>
            <a:ext cx="6377714" cy="584775"/>
            <a:chOff x="581890" y="3767204"/>
            <a:chExt cx="6377714" cy="584775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81890" y="3767204"/>
              <a:ext cx="6377714" cy="584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define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NAME "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database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ru-RU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onnect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(NAME);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onnect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database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ru-RU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2525317" y="4059591"/>
              <a:ext cx="1082407" cy="247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</p:spTree>
    <p:extLst>
      <p:ext uri="{BB962C8B-B14F-4D97-AF65-F5344CB8AC3E}">
        <p14:creationId xmlns:p14="http://schemas.microsoft.com/office/powerpoint/2010/main" val="40911518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1495</TotalTime>
  <Words>989</Words>
  <Application>Microsoft Office PowerPoint</Application>
  <PresentationFormat>Экран (4:3)</PresentationFormat>
  <Paragraphs>173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Trebuchet MS</vt:lpstr>
      <vt:lpstr>Wingdings 3</vt:lpstr>
      <vt:lpstr>Аспект</vt:lpstr>
      <vt:lpstr>Препроцессор</vt:lpstr>
      <vt:lpstr>Препроцессор</vt:lpstr>
      <vt:lpstr>Основные директивы препроцессора</vt:lpstr>
      <vt:lpstr>Включение заголовочных файлов</vt:lpstr>
      <vt:lpstr>Определение макросов</vt:lpstr>
      <vt:lpstr>Развертывание макросов</vt:lpstr>
      <vt:lpstr>Развертывание макросов</vt:lpstr>
      <vt:lpstr>Развертывание макросов</vt:lpstr>
      <vt:lpstr>Ошибки в описании макросов</vt:lpstr>
      <vt:lpstr>Макросы с параметрами</vt:lpstr>
      <vt:lpstr>Макросы с параметрами</vt:lpstr>
      <vt:lpstr>«Стражи включения»</vt:lpstr>
      <vt:lpstr>Условная компиляция</vt:lpstr>
      <vt:lpstr>Условная компиляция</vt:lpstr>
      <vt:lpstr>Условная компиляция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Препроцессор</dc:title>
  <dc:creator>Пользователь</dc:creator>
  <cp:lastModifiedBy>Лупанова Елена Александровна</cp:lastModifiedBy>
  <cp:revision>21</cp:revision>
  <dcterms:created xsi:type="dcterms:W3CDTF">2018-07-12T14:36:35Z</dcterms:created>
  <dcterms:modified xsi:type="dcterms:W3CDTF">2021-05-17T05:45:10Z</dcterms:modified>
</cp:coreProperties>
</file>