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41"/>
  </p:notesMasterIdLst>
  <p:sldIdLst>
    <p:sldId id="256" r:id="rId2"/>
    <p:sldId id="257" r:id="rId3"/>
    <p:sldId id="277" r:id="rId4"/>
    <p:sldId id="276" r:id="rId5"/>
    <p:sldId id="278" r:id="rId6"/>
    <p:sldId id="279" r:id="rId7"/>
    <p:sldId id="289" r:id="rId8"/>
    <p:sldId id="290" r:id="rId9"/>
    <p:sldId id="280" r:id="rId10"/>
    <p:sldId id="281" r:id="rId11"/>
    <p:sldId id="293" r:id="rId12"/>
    <p:sldId id="295" r:id="rId13"/>
    <p:sldId id="296" r:id="rId14"/>
    <p:sldId id="282" r:id="rId15"/>
    <p:sldId id="283" r:id="rId16"/>
    <p:sldId id="284" r:id="rId17"/>
    <p:sldId id="288" r:id="rId18"/>
    <p:sldId id="260" r:id="rId19"/>
    <p:sldId id="262" r:id="rId20"/>
    <p:sldId id="263" r:id="rId21"/>
    <p:sldId id="261" r:id="rId22"/>
    <p:sldId id="287" r:id="rId23"/>
    <p:sldId id="291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94" r:id="rId32"/>
    <p:sldId id="292" r:id="rId33"/>
    <p:sldId id="273" r:id="rId34"/>
    <p:sldId id="298" r:id="rId35"/>
    <p:sldId id="274" r:id="rId36"/>
    <p:sldId id="297" r:id="rId37"/>
    <p:sldId id="299" r:id="rId38"/>
    <p:sldId id="300" r:id="rId39"/>
    <p:sldId id="27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8980F-09AA-492C-BE24-ED98BD7D45C5}" type="datetimeFigureOut">
              <a:rPr lang="ru-RU" smtClean="0"/>
              <a:t>30.07.2018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A251B-287C-4757-8D62-7B4584B9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A251B-287C-4757-8D62-7B4584B9BB9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4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A251B-287C-4757-8D62-7B4584B9BB97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01FC-C529-4387-8DE9-68DE0F848577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8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34A5-DE13-4216-BE6C-EE93F1B85F3A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0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FC48-276A-4F8F-B262-9B11B8FB77E3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67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0C0-0967-40D2-9EDE-269E3CC2D0F1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61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437-3B88-408E-8E77-87260574AE66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655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55D-F618-452B-BB11-EDD804539DEC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490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1B-ABFD-40C2-8279-7C2029BFF239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5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5801-E74D-4482-8FB2-9C50ED03EE12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41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3BD-C46D-475D-BF07-DFE74F11D363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1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2CBD-1A25-4758-AD7E-EFE05001D3E6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62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D1-3F6F-4326-BB06-8696C17D1B0E}" type="datetime1">
              <a:rPr lang="ru-RU" smtClean="0"/>
              <a:t>30.07.2018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998C-45D8-4916-8B24-4BCEBC8195A1}" type="datetime1">
              <a:rPr lang="ru-RU" smtClean="0"/>
              <a:t>30.07.2018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4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BFCD-671B-4977-AC26-97082CAEB9B9}" type="datetime1">
              <a:rPr lang="ru-RU" smtClean="0"/>
              <a:t>30.07.2018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85D7-C6C5-4D1E-86CD-989F40156BA3}" type="datetime1">
              <a:rPr lang="ru-RU" smtClean="0"/>
              <a:t>30.07.2018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13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952-4FDE-47B2-ADDA-244C880C18B5}" type="datetime1">
              <a:rPr lang="ru-RU" smtClean="0"/>
              <a:t>30.07.2018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3DA-1106-4670-B9C2-216BEF40E70C}" type="datetime1">
              <a:rPr lang="ru-RU" smtClean="0"/>
              <a:t>30.07.2018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5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5393-A4C3-4BFE-A27E-8971F8E30027}" type="datetime1">
              <a:rPr lang="ru-RU" smtClean="0"/>
              <a:t>30.07.2018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F3DD76-A053-4AF2-A63B-6B0772452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9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105701" cy="1646302"/>
          </a:xfrm>
        </p:spPr>
        <p:txBody>
          <a:bodyPr/>
          <a:lstStyle/>
          <a:p>
            <a:r>
              <a:rPr lang="ru-RU" dirty="0" smtClean="0"/>
              <a:t>Пользовательские типы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0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341369"/>
            <a:ext cx="6347713" cy="1320800"/>
          </a:xfrm>
        </p:spPr>
        <p:txBody>
          <a:bodyPr/>
          <a:lstStyle/>
          <a:p>
            <a:r>
              <a:rPr lang="ru-RU" dirty="0" smtClean="0"/>
              <a:t>Размер экземпляра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72817"/>
            <a:ext cx="6626698" cy="1368152"/>
          </a:xfrm>
        </p:spPr>
        <p:txBody>
          <a:bodyPr>
            <a:normAutofit/>
          </a:bodyPr>
          <a:lstStyle/>
          <a:p>
            <a:r>
              <a:rPr lang="ru-RU" dirty="0"/>
              <a:t>Размер экземпляра структуры </a:t>
            </a:r>
            <a:r>
              <a:rPr lang="ru-RU" dirty="0" smtClean="0"/>
              <a:t>выравнивается по размеру ее самого большого поля (кратен самому большому полю)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99592" y="3252397"/>
            <a:ext cx="625548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0838" y="3296520"/>
            <a:ext cx="104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//12</a:t>
            </a:r>
            <a:endParaRPr lang="ru-RU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449883"/>
            <a:ext cx="6347713" cy="1320800"/>
          </a:xfrm>
        </p:spPr>
        <p:txBody>
          <a:bodyPr/>
          <a:lstStyle/>
          <a:p>
            <a:r>
              <a:rPr lang="ru-RU" dirty="0" smtClean="0"/>
              <a:t>Размер экземпляра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882" y="2001223"/>
            <a:ext cx="6347714" cy="836361"/>
          </a:xfrm>
        </p:spPr>
        <p:txBody>
          <a:bodyPr/>
          <a:lstStyle/>
          <a:p>
            <a:r>
              <a:rPr lang="ru-RU" dirty="0" smtClean="0"/>
              <a:t>Размер структуры зависит от порядка следования полей структуры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1" y="2996952"/>
            <a:ext cx="391372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minute;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9" y="4797152"/>
            <a:ext cx="38199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7503" y="5381927"/>
            <a:ext cx="50405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16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2947" y="2996952"/>
            <a:ext cx="381996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minute;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3256" y="5381927"/>
            <a:ext cx="50405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24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2947" y="4798147"/>
            <a:ext cx="381996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959" y="270670"/>
            <a:ext cx="6347713" cy="1320800"/>
          </a:xfrm>
        </p:spPr>
        <p:txBody>
          <a:bodyPr/>
          <a:lstStyle/>
          <a:p>
            <a:r>
              <a:rPr lang="ru-RU" dirty="0" smtClean="0"/>
              <a:t>Размер экземпляра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958" y="1452178"/>
            <a:ext cx="6347714" cy="1052386"/>
          </a:xfrm>
        </p:spPr>
        <p:txBody>
          <a:bodyPr/>
          <a:lstStyle/>
          <a:p>
            <a:r>
              <a:rPr lang="ru-RU" dirty="0" smtClean="0"/>
              <a:t>Для внешней структуры выравнивание определяется по размеру самого большого поля (и внутренней, и внешней структуры)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Язык Си. Тема 10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19652" y="2461984"/>
            <a:ext cx="25882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iiii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Test1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4396" y="2461984"/>
            <a:ext cx="240578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c8[4];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Test2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652" y="5007700"/>
            <a:ext cx="541052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652" y="5578836"/>
            <a:ext cx="54105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120" y="5007700"/>
            <a:ext cx="6480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//6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5583003"/>
            <a:ext cx="6480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//5</a:t>
            </a:r>
            <a:endParaRPr lang="ru-RU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9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959" y="270670"/>
            <a:ext cx="6347713" cy="1320800"/>
          </a:xfrm>
        </p:spPr>
        <p:txBody>
          <a:bodyPr/>
          <a:lstStyle/>
          <a:p>
            <a:r>
              <a:rPr lang="ru-RU" dirty="0" smtClean="0"/>
              <a:t>Размер экземпляра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958" y="1452178"/>
            <a:ext cx="6347714" cy="1052386"/>
          </a:xfrm>
        </p:spPr>
        <p:txBody>
          <a:bodyPr/>
          <a:lstStyle/>
          <a:p>
            <a:r>
              <a:rPr lang="ru-RU" dirty="0" smtClean="0"/>
              <a:t>Для внешней структуры выравнивание определяется по размеру самого большого поля (и внутренней, и внешней структуры)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19652" y="2461984"/>
            <a:ext cx="25882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iiii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Test1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4396" y="2461984"/>
            <a:ext cx="240578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c8[4];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Test2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652" y="5007700"/>
            <a:ext cx="541052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6888" y="5578836"/>
            <a:ext cx="53732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120" y="5007700"/>
            <a:ext cx="6480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//</a:t>
            </a:r>
            <a:r>
              <a:rPr lang="en-US" sz="1600" dirty="0" smtClean="0">
                <a:solidFill>
                  <a:srgbClr val="00B0F0"/>
                </a:solidFill>
              </a:rPr>
              <a:t>16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5583003"/>
            <a:ext cx="6480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//5</a:t>
            </a:r>
            <a:endParaRPr lang="ru-RU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476672"/>
            <a:ext cx="6347713" cy="1320800"/>
          </a:xfrm>
        </p:spPr>
        <p:txBody>
          <a:bodyPr/>
          <a:lstStyle/>
          <a:p>
            <a:r>
              <a:rPr lang="ru-RU" dirty="0" smtClean="0"/>
              <a:t>Доступ к полям структуры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8" y="1427527"/>
            <a:ext cx="6347714" cy="2001473"/>
          </a:xfrm>
        </p:spPr>
        <p:txBody>
          <a:bodyPr>
            <a:normAutofit/>
          </a:bodyPr>
          <a:lstStyle/>
          <a:p>
            <a:pPr marL="395478" indent="-285750"/>
            <a:r>
              <a:rPr lang="ru-RU" dirty="0" smtClean="0">
                <a:cs typeface="Courier New" pitchFamily="49" charset="0"/>
              </a:rPr>
              <a:t>Для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доступа к полям </a:t>
            </a:r>
            <a:r>
              <a:rPr lang="ru-RU" dirty="0" smtClean="0">
                <a:cs typeface="Courier New" pitchFamily="49" charset="0"/>
              </a:rPr>
              <a:t>структуры используются операции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точка (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B0F0"/>
                </a:solidFill>
                <a:cs typeface="Courier New" pitchFamily="49" charset="0"/>
              </a:rPr>
              <a:t>)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 и стрелка </a:t>
            </a:r>
            <a:r>
              <a:rPr lang="ru-RU" dirty="0">
                <a:solidFill>
                  <a:srgbClr val="00B0F0"/>
                </a:solidFill>
                <a:cs typeface="Courier New" panose="02070309020205020404" pitchFamily="49" charset="0"/>
              </a:rPr>
              <a:t>(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B0F0"/>
                </a:solidFill>
                <a:cs typeface="Courier New" pitchFamily="49" charset="0"/>
              </a:rPr>
              <a:t>)</a:t>
            </a:r>
          </a:p>
          <a:p>
            <a:pPr marL="395478" indent="-285750"/>
            <a:r>
              <a:rPr lang="ru-RU" dirty="0" smtClean="0">
                <a:cs typeface="Courier New" pitchFamily="49" charset="0"/>
              </a:rPr>
              <a:t>Операция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точка</a:t>
            </a:r>
            <a:r>
              <a:rPr lang="ru-RU" dirty="0" smtClean="0">
                <a:cs typeface="Courier New" pitchFamily="49" charset="0"/>
              </a:rPr>
              <a:t> используется для доступа через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экземпляр</a:t>
            </a:r>
            <a:r>
              <a:rPr lang="ru-RU" dirty="0" smtClean="0">
                <a:cs typeface="Courier New" pitchFamily="49" charset="0"/>
              </a:rPr>
              <a:t> и через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ссылку</a:t>
            </a:r>
          </a:p>
          <a:p>
            <a:pPr marL="395478" indent="-285750"/>
            <a:r>
              <a:rPr lang="ru-RU" dirty="0" smtClean="0">
                <a:cs typeface="Courier New" pitchFamily="49" charset="0"/>
              </a:rPr>
              <a:t>Операция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стрелка</a:t>
            </a:r>
            <a:r>
              <a:rPr lang="ru-RU" dirty="0" smtClean="0">
                <a:cs typeface="Courier New" pitchFamily="49" charset="0"/>
              </a:rPr>
              <a:t> используется для доступа через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указатель</a:t>
            </a:r>
            <a:endParaRPr lang="ru-RU" dirty="0">
              <a:solidFill>
                <a:srgbClr val="00B0F0"/>
              </a:solidFill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598" y="3581019"/>
            <a:ext cx="648976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Time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timeObject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,	*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timePtr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timePtr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timeObject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d:%d:%d\n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timePtr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-&gt;hour,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						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timePtr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-&gt;minute, </a:t>
            </a: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timePtr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-&gt;second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("%d:%d:%d\n",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timeObject.hour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						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timeObject.minute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timeObject.second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46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84222" y="476672"/>
            <a:ext cx="6347713" cy="1320800"/>
          </a:xfrm>
        </p:spPr>
        <p:txBody>
          <a:bodyPr/>
          <a:lstStyle/>
          <a:p>
            <a:r>
              <a:rPr lang="ru-RU" dirty="0" smtClean="0"/>
              <a:t>Доступ к полям структуры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26511" y="1484784"/>
            <a:ext cx="6347714" cy="2001473"/>
          </a:xfrm>
        </p:spPr>
        <p:txBody>
          <a:bodyPr>
            <a:normAutofit/>
          </a:bodyPr>
          <a:lstStyle/>
          <a:p>
            <a:pPr marL="395478" indent="-285750"/>
            <a:r>
              <a:rPr lang="ru-RU" dirty="0" smtClean="0">
                <a:cs typeface="Courier New" pitchFamily="49" charset="0"/>
              </a:rPr>
              <a:t>Операции точка и стрелка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взаимозаменяемы</a:t>
            </a:r>
          </a:p>
          <a:p>
            <a:pPr marL="395478" indent="-285750"/>
            <a:r>
              <a:rPr lang="ru-RU" dirty="0" smtClean="0">
                <a:cs typeface="Courier New" pitchFamily="49" charset="0"/>
              </a:rPr>
              <a:t>Для использования стрелки с экземплярами и ссылками нужно предварительно взять адрес объекта</a:t>
            </a:r>
          </a:p>
          <a:p>
            <a:pPr marL="395478" indent="-285750"/>
            <a:r>
              <a:rPr lang="ru-RU" dirty="0" smtClean="0">
                <a:cs typeface="Courier New" pitchFamily="49" charset="0"/>
              </a:rPr>
              <a:t>Для использования точки с указателями нужно предварительно </a:t>
            </a:r>
            <a:r>
              <a:rPr lang="ru-RU" dirty="0" err="1" smtClean="0">
                <a:cs typeface="Courier New" pitchFamily="49" charset="0"/>
              </a:rPr>
              <a:t>разыменовать</a:t>
            </a:r>
            <a:r>
              <a:rPr lang="ru-RU" dirty="0" smtClean="0">
                <a:cs typeface="Courier New" pitchFamily="49" charset="0"/>
              </a:rPr>
              <a:t> указатель</a:t>
            </a:r>
            <a:endParaRPr lang="ru-RU" dirty="0"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599" y="3732758"/>
            <a:ext cx="648976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Time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timeObject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,	*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timePtr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timePtr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timeObject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("%d:%d:%d\n",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timePtr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).hour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						  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timePtr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).minute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  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timePtr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).second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("%d:%d:%d\n",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timeObject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)-&gt;hour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		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timeObject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)-&gt;minute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  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timeObject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)-&gt;second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717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22467"/>
            <a:ext cx="6698706" cy="1368151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может быть объявлена внутри другой структуры</a:t>
            </a:r>
            <a:endParaRPr lang="en-US" dirty="0" smtClean="0"/>
          </a:p>
          <a:p>
            <a:r>
              <a:rPr lang="ru-RU" dirty="0"/>
              <a:t>Для работы с экземплярами внутренней структуры также используются операции доступа точка и стрелка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2690618"/>
            <a:ext cx="2889368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b1;</a:t>
            </a: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b2;</a:t>
            </a: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a1;</a:t>
            </a:r>
          </a:p>
          <a:p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2690617"/>
            <a:ext cx="281932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b1;</a:t>
            </a: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b2;</a:t>
            </a: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a1;</a:t>
            </a:r>
          </a:p>
          <a:p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5266718"/>
            <a:ext cx="45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Два разных варианта объявления экземпляра внутренней структуры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332656"/>
            <a:ext cx="6347713" cy="1320800"/>
          </a:xfrm>
        </p:spPr>
        <p:txBody>
          <a:bodyPr/>
          <a:lstStyle/>
          <a:p>
            <a:r>
              <a:rPr lang="ru-RU" dirty="0" smtClean="0"/>
              <a:t>Функции и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268760"/>
            <a:ext cx="6347714" cy="4772603"/>
          </a:xfrm>
        </p:spPr>
        <p:txBody>
          <a:bodyPr/>
          <a:lstStyle/>
          <a:p>
            <a:r>
              <a:rPr lang="ru-RU" dirty="0" smtClean="0"/>
              <a:t>Структуры в функцию можно передавать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 значению</a:t>
            </a:r>
          </a:p>
          <a:p>
            <a:pPr lvl="1"/>
            <a:r>
              <a:rPr lang="ru-RU" dirty="0" smtClean="0"/>
              <a:t>по ссылке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 указателю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По умолчанию структуры передаются вызовом по значению</a:t>
            </a:r>
            <a:r>
              <a:rPr lang="ru-RU" dirty="0" smtClean="0"/>
              <a:t>, такой способ приводит к большим накладным расходам на вызов функции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Предпочтительнее использовать вызов по ссылке или по указателю</a:t>
            </a:r>
          </a:p>
          <a:p>
            <a:r>
              <a:rPr lang="ru-RU" dirty="0" smtClean="0"/>
              <a:t>Если </a:t>
            </a:r>
            <a:r>
              <a:rPr lang="ru-RU" dirty="0" smtClean="0">
                <a:solidFill>
                  <a:srgbClr val="00B0F0"/>
                </a:solidFill>
              </a:rPr>
              <a:t>функция не должна изменять поля </a:t>
            </a:r>
            <a:r>
              <a:rPr lang="ru-RU" dirty="0" smtClean="0"/>
              <a:t>передаваемой структуры, то нужно передать </a:t>
            </a:r>
            <a:r>
              <a:rPr lang="ru-RU" dirty="0" smtClean="0">
                <a:solidFill>
                  <a:srgbClr val="00B0F0"/>
                </a:solidFill>
              </a:rPr>
              <a:t>константную ссылку </a:t>
            </a:r>
            <a:r>
              <a:rPr lang="ru-RU" dirty="0" smtClean="0"/>
              <a:t>или </a:t>
            </a:r>
            <a:r>
              <a:rPr lang="ru-RU" dirty="0" smtClean="0">
                <a:solidFill>
                  <a:srgbClr val="00B0F0"/>
                </a:solidFill>
              </a:rPr>
              <a:t>константный указатель</a:t>
            </a:r>
          </a:p>
          <a:p>
            <a:r>
              <a:rPr lang="ru-RU" dirty="0" smtClean="0"/>
              <a:t>Если функция возвращает экземпляр структуры, создается его копия</a:t>
            </a:r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8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93459" y="188640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- структура Рациональная дробь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93459" y="1535059"/>
            <a:ext cx="6840760" cy="443984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RATIONAL_H</a:t>
            </a:r>
          </a:p>
          <a:p>
            <a:pPr marL="109728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RATIONAL_H</a:t>
            </a:r>
          </a:p>
          <a:p>
            <a:pPr marL="109728" indent="0"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rat</a:t>
            </a: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denum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Rational;</a:t>
            </a:r>
          </a:p>
          <a:p>
            <a:pPr marL="109728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Rational add  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Rational 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 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Rational *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Rational 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Rational 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Rational 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div  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Rational 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Rational 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oid     print(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Rational </a:t>
            </a:r>
            <a:r>
              <a:rPr lang="ru-RU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355976" y="2066603"/>
            <a:ext cx="324036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Объявление структуры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Rational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B0F0"/>
                </a:solidFill>
              </a:rPr>
              <a:t>и прототипы функций для работы с этой структурой. 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1456209"/>
            <a:ext cx="32403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Заголовочный файл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rational.h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280" y="3660875"/>
            <a:ext cx="1962119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Структуры передаются как константные указатели, то есть функции не изменяют поля структур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188640"/>
            <a:ext cx="6554689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Внутренние функции модуля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2107539"/>
            <a:ext cx="6347714" cy="16561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NOD(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(! ( a % b ))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b;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NOD(b,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 % 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19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9599" y="4005064"/>
            <a:ext cx="634771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decr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(Rational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r)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NOD(r-&gt;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/= 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/= 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09599" y="1481058"/>
            <a:ext cx="6347714" cy="40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rational.h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5976" y="1343168"/>
            <a:ext cx="32403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Файл исходного кода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rational.cpp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2045411"/>
            <a:ext cx="324036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Рекурсивная функция нахождения наибольшего общего делителя (для сокращения дроби)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3928970"/>
            <a:ext cx="32403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Функция сокращения дроби</a:t>
            </a:r>
            <a:endParaRPr lang="ru-RU" sz="1600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- это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3399" y="1772816"/>
            <a:ext cx="6500112" cy="36004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ru-RU" dirty="0"/>
              <a:t>пользовательские типы данных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составные </a:t>
            </a:r>
            <a:r>
              <a:rPr lang="ru-RU" dirty="0"/>
              <a:t>типы данных, построенные с использованием других </a:t>
            </a:r>
            <a:r>
              <a:rPr lang="ru-RU" dirty="0" smtClean="0"/>
              <a:t>типов, встроенных или пользовательских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6482681" cy="1320800"/>
          </a:xfrm>
        </p:spPr>
        <p:txBody>
          <a:bodyPr>
            <a:normAutofit/>
          </a:bodyPr>
          <a:lstStyle/>
          <a:p>
            <a:r>
              <a:rPr lang="ru-RU" dirty="0"/>
              <a:t>Внутренние функции модуля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Rational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1325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ign(Rational *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if(r-&gt;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0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0)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denum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355976" y="1404065"/>
            <a:ext cx="32403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Файл исходного кода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rational.cpp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1988840"/>
            <a:ext cx="32403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Функция определения знака дроби (для печати на экране)</a:t>
            </a:r>
            <a:endParaRPr lang="ru-RU" sz="1600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1" y="369972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сложения рациональных дробей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8" y="2132857"/>
            <a:ext cx="6626697" cy="302433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dd(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*left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*right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Rational res;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res.num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left-&gt;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* right-&gt;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	            	          left-&gt;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* right-&gt;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res.denum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left-&gt;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right-&gt;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(&amp;res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sign(&amp;res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res;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Язык Си. Тема 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824496" y="1619427"/>
            <a:ext cx="32403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Файл исходного кода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rational.cpp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4496" y="3933056"/>
            <a:ext cx="324036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Функция сложения двух дробей.</a:t>
            </a:r>
          </a:p>
          <a:p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После сложения вызываются функции сокращения дроби и определения знака дроби.</a:t>
            </a:r>
          </a:p>
          <a:p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Другие арифметические функции выглядят аналогично</a:t>
            </a:r>
            <a:endParaRPr lang="ru-RU" sz="1600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914456"/>
            <a:ext cx="324036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Функция создает новый экземпляр структуры и возвращает его копию, а не ссылку на него</a:t>
            </a:r>
            <a:endParaRPr lang="ru-RU" sz="1600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139692"/>
            <a:ext cx="669870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печати рациональной дроби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58846"/>
            <a:ext cx="7560840" cy="480645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spcBef>
                <a:spcPts val="3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rint(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Rational copy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ecr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&amp;copy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ign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&amp;copy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);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copy.num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copy.denum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", 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copy.num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copy.denum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%=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copy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denum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copy.num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copy.denum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==0)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d/%d\n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copy.num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copy.denum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18402" y="1227441"/>
            <a:ext cx="32403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Файл исходного кода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rational.cpp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8122" y="2265586"/>
            <a:ext cx="576064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B0F0"/>
                </a:solidFill>
                <a:cs typeface="Courier New" pitchFamily="49" charset="0"/>
              </a:rPr>
              <a:t>Ф</a:t>
            </a:r>
            <a:r>
              <a:rPr lang="ru-RU" sz="1400" dirty="0" smtClean="0">
                <a:solidFill>
                  <a:srgbClr val="00B0F0"/>
                </a:solidFill>
                <a:cs typeface="Courier New" pitchFamily="49" charset="0"/>
              </a:rPr>
              <a:t>ункции </a:t>
            </a:r>
            <a:r>
              <a:rPr lang="en-US" sz="1400" dirty="0" err="1" smtClean="0">
                <a:solidFill>
                  <a:srgbClr val="00B0F0"/>
                </a:solidFill>
                <a:cs typeface="Courier New" pitchFamily="49" charset="0"/>
              </a:rPr>
              <a:t>decr</a:t>
            </a:r>
            <a:r>
              <a:rPr lang="ru-RU" sz="1400" dirty="0">
                <a:solidFill>
                  <a:srgbClr val="00B0F0"/>
                </a:solidFill>
                <a:cs typeface="Courier New" pitchFamily="49" charset="0"/>
              </a:rPr>
              <a:t>() и </a:t>
            </a:r>
            <a:r>
              <a:rPr lang="en-US" sz="1400" dirty="0" smtClean="0">
                <a:solidFill>
                  <a:srgbClr val="00B0F0"/>
                </a:solidFill>
                <a:cs typeface="Courier New" pitchFamily="49" charset="0"/>
              </a:rPr>
              <a:t>sign</a:t>
            </a:r>
            <a:r>
              <a:rPr lang="ru-RU" sz="1400" dirty="0">
                <a:solidFill>
                  <a:srgbClr val="00B0F0"/>
                </a:solidFill>
                <a:cs typeface="Courier New" pitchFamily="49" charset="0"/>
              </a:rPr>
              <a:t>() изменяют значение своих аргументов</a:t>
            </a:r>
            <a:r>
              <a:rPr lang="ru-RU" sz="1400" dirty="0" smtClean="0">
                <a:solidFill>
                  <a:srgbClr val="00B0F0"/>
                </a:solidFill>
                <a:cs typeface="Courier New" pitchFamily="49" charset="0"/>
              </a:rPr>
              <a:t>, поэтому нужно создать </a:t>
            </a:r>
            <a:r>
              <a:rPr lang="ru-RU" sz="1400" dirty="0">
                <a:solidFill>
                  <a:srgbClr val="00B0F0"/>
                </a:solidFill>
                <a:cs typeface="Courier New" pitchFamily="49" charset="0"/>
              </a:rPr>
              <a:t>копию </a:t>
            </a:r>
            <a:r>
              <a:rPr lang="ru-RU" sz="1400" dirty="0" smtClean="0">
                <a:solidFill>
                  <a:srgbClr val="00B0F0"/>
                </a:solidFill>
                <a:cs typeface="Courier New" pitchFamily="49" charset="0"/>
              </a:rPr>
              <a:t>параметра </a:t>
            </a:r>
            <a:r>
              <a:rPr lang="en-US" sz="1400" dirty="0">
                <a:solidFill>
                  <a:srgbClr val="00B0F0"/>
                </a:solidFill>
                <a:cs typeface="Courier New" pitchFamily="49" charset="0"/>
              </a:rPr>
              <a:t>r</a:t>
            </a:r>
            <a:endParaRPr lang="ru-RU" sz="1400" dirty="0">
              <a:solidFill>
                <a:srgbClr val="00B0F0"/>
              </a:solidFill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9970" y="3047100"/>
            <a:ext cx="71287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ru-RU" sz="1400" dirty="0" smtClean="0">
                <a:solidFill>
                  <a:srgbClr val="00B0F0"/>
                </a:solidFill>
                <a:cs typeface="Courier New" pitchFamily="49" charset="0"/>
              </a:rPr>
              <a:t>Если </a:t>
            </a:r>
            <a:r>
              <a:rPr lang="ru-RU" sz="1400" dirty="0">
                <a:solidFill>
                  <a:srgbClr val="00B0F0"/>
                </a:solidFill>
                <a:cs typeface="Courier New" pitchFamily="49" charset="0"/>
              </a:rPr>
              <a:t>дробь неправильная, печатаем ее целую часть и уменьшаем знаменатель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3808" y="4490763"/>
            <a:ext cx="56149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ru-RU" sz="1400" dirty="0" smtClean="0">
                <a:solidFill>
                  <a:srgbClr val="00B0F0"/>
                </a:solidFill>
                <a:cs typeface="Courier New" pitchFamily="49" charset="0"/>
              </a:rPr>
              <a:t>Если </a:t>
            </a:r>
            <a:r>
              <a:rPr lang="ru-RU" sz="1400" dirty="0">
                <a:solidFill>
                  <a:srgbClr val="00B0F0"/>
                </a:solidFill>
                <a:cs typeface="Courier New" pitchFamily="49" charset="0"/>
              </a:rPr>
              <a:t>числитель кратен знаменателю – выходим из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5840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51944" y="188640"/>
            <a:ext cx="7113548" cy="833480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рациональной дробью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32908"/>
            <a:ext cx="6768752" cy="40324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r1, r2, r3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r1.num = 45;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r1.denum = 15;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print(&amp;r1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r2.num = 2;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r2.denum = 3;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r3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a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dd(&amp;r1, &amp;r2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print(&amp;r3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r3 =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sub(&amp;r1, &amp;r2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r3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ult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(&amp;r1, &amp;r2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r3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d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iv(&amp;r1, &amp;r2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r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2; </a:t>
            </a:r>
            <a:endParaRPr lang="en-US" sz="16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1159122"/>
            <a:ext cx="66337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#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rational.h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815" y="1022120"/>
            <a:ext cx="32403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Файл исходного кода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test.cpp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0815" y="1634678"/>
            <a:ext cx="324036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Функция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 содержит код, демонстрирующий работу со структурой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Rational</a:t>
            </a:r>
            <a:r>
              <a:rPr lang="en-US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и функциями, объявленными в заголовочном файле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rational.h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0815" y="4725144"/>
            <a:ext cx="324036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B0F0"/>
                </a:solidFill>
                <a:cs typeface="Courier New" pitchFamily="49" charset="0"/>
              </a:rPr>
              <a:t>Одному экземпляру структуры можно присвоить другой экземпляр этой же структуры</a:t>
            </a:r>
            <a:endParaRPr lang="ru-RU" sz="1600" dirty="0">
              <a:solidFill>
                <a:srgbClr val="00B0F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 структура «Цветной мяч»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8" y="2160591"/>
            <a:ext cx="6482681" cy="18444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CB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char* color;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double radius;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824495" y="1930400"/>
            <a:ext cx="324036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B0F0"/>
                </a:solidFill>
                <a:cs typeface="Courier New" pitchFamily="49" charset="0"/>
              </a:rPr>
              <a:t>В качестве одного из полей структура содержит указатель на тип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1320800"/>
          </a:xfrm>
        </p:spPr>
        <p:txBody>
          <a:bodyPr/>
          <a:lstStyle/>
          <a:p>
            <a:r>
              <a:rPr lang="ru-RU" dirty="0" smtClean="0"/>
              <a:t>Функции для работы с мячом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7090" y="3933056"/>
            <a:ext cx="6552729" cy="15366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estroy(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-&gt;color)</a:t>
            </a:r>
            <a:endParaRPr lang="ru-RU" sz="1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color);</a:t>
            </a:r>
            <a:endParaRPr lang="ru-RU" sz="1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07091" y="1831339"/>
            <a:ext cx="655272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char* s, double r)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-&gt;color =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(char*)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(s) + 1) * 									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(char) );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-&gt;color, s);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-&gt;radius = r;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3163384"/>
            <a:ext cx="324036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Структура содержит указатель, поэтому необходимы функции для выделения памяти при инициализации структуры и освобождения памяти при уничтожении экземпляра структуры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1320800"/>
          </a:xfrm>
        </p:spPr>
        <p:txBody>
          <a:bodyPr/>
          <a:lstStyle/>
          <a:p>
            <a:r>
              <a:rPr lang="ru-RU" dirty="0" smtClean="0"/>
              <a:t>Функции для работы с мячом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210739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etColor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char* s)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-&gt;color)</a:t>
            </a:r>
            <a:endParaRPr lang="en-US" sz="1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&gt;color); </a:t>
            </a:r>
            <a:endParaRPr lang="en-US" sz="16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&gt;color =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char*)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(s) + 1) * 									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(char) );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-&gt;color, s);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spcBef>
                <a:spcPts val="0"/>
              </a:spcBef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1521" y="4422176"/>
            <a:ext cx="634771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setRadius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double r)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-&gt;radius = r;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3344958"/>
            <a:ext cx="439248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Функции со словом </a:t>
            </a:r>
            <a:r>
              <a:rPr lang="en-US" sz="1600" dirty="0">
                <a:solidFill>
                  <a:srgbClr val="00B0F0"/>
                </a:solidFill>
              </a:rPr>
              <a:t>s</a:t>
            </a:r>
            <a:r>
              <a:rPr lang="en-US" sz="1600" dirty="0" smtClean="0">
                <a:solidFill>
                  <a:srgbClr val="00B0F0"/>
                </a:solidFill>
              </a:rPr>
              <a:t>et</a:t>
            </a:r>
            <a:r>
              <a:rPr lang="ru-RU" sz="1600" dirty="0" smtClean="0">
                <a:solidFill>
                  <a:srgbClr val="00B0F0"/>
                </a:solidFill>
              </a:rPr>
              <a:t> традиционно изменяют значения полей.</a:t>
            </a:r>
            <a:br>
              <a:rPr lang="ru-RU" sz="1600" dirty="0" smtClean="0">
                <a:solidFill>
                  <a:srgbClr val="00B0F0"/>
                </a:solidFill>
              </a:rPr>
            </a:br>
            <a:r>
              <a:rPr lang="ru-RU" sz="1600" dirty="0" smtClean="0">
                <a:solidFill>
                  <a:srgbClr val="00B0F0"/>
                </a:solidFill>
              </a:rPr>
              <a:t>Изменение цвета требует </a:t>
            </a:r>
            <a:r>
              <a:rPr lang="ru-RU" sz="1600" dirty="0" err="1" smtClean="0">
                <a:solidFill>
                  <a:srgbClr val="00B0F0"/>
                </a:solidFill>
              </a:rPr>
              <a:t>бОльших</a:t>
            </a:r>
            <a:r>
              <a:rPr lang="ru-RU" sz="1600" dirty="0" smtClean="0">
                <a:solidFill>
                  <a:srgbClr val="00B0F0"/>
                </a:solidFill>
              </a:rPr>
              <a:t> усилий, чем изменение радиуса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404664"/>
            <a:ext cx="6347713" cy="1320800"/>
          </a:xfrm>
        </p:spPr>
        <p:txBody>
          <a:bodyPr/>
          <a:lstStyle/>
          <a:p>
            <a:r>
              <a:rPr lang="ru-RU" dirty="0" smtClean="0"/>
              <a:t>Функции для работы с мячом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19640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etColor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-&gt;color;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spcBef>
                <a:spcPts val="0"/>
              </a:spcBef>
              <a:buNone/>
            </a:pP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599" y="3645024"/>
            <a:ext cx="634771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getRadius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-&gt;radius;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841189" y="1844824"/>
            <a:ext cx="2232248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Функции со словом </a:t>
            </a:r>
            <a:r>
              <a:rPr lang="en-US" sz="1600" dirty="0">
                <a:solidFill>
                  <a:srgbClr val="00B0F0"/>
                </a:solidFill>
              </a:rPr>
              <a:t>g</a:t>
            </a:r>
            <a:r>
              <a:rPr lang="en-US" sz="1600" dirty="0" smtClean="0">
                <a:solidFill>
                  <a:srgbClr val="00B0F0"/>
                </a:solidFill>
              </a:rPr>
              <a:t>et</a:t>
            </a:r>
            <a:r>
              <a:rPr lang="ru-RU" sz="1600" dirty="0" smtClean="0">
                <a:solidFill>
                  <a:srgbClr val="00B0F0"/>
                </a:solidFill>
              </a:rPr>
              <a:t> традиционно возвращают значения полей.</a:t>
            </a:r>
            <a:br>
              <a:rPr lang="ru-RU" sz="1600" dirty="0" smtClean="0">
                <a:solidFill>
                  <a:srgbClr val="00B0F0"/>
                </a:solidFill>
              </a:rPr>
            </a:br>
            <a:r>
              <a:rPr lang="ru-RU" sz="1600" dirty="0" smtClean="0">
                <a:solidFill>
                  <a:srgbClr val="00B0F0"/>
                </a:solidFill>
              </a:rPr>
              <a:t>Структура передается как указатель на константу, потому что поля не изменяются.</a:t>
            </a:r>
          </a:p>
          <a:p>
            <a:r>
              <a:rPr lang="ru-RU" sz="1600" dirty="0" smtClean="0">
                <a:solidFill>
                  <a:srgbClr val="00B0F0"/>
                </a:solidFill>
              </a:rPr>
              <a:t>Тип функции соответствует типу возвращаемого ею поля.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для работы с мячом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2357432"/>
            <a:ext cx="7130754" cy="162844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puts("Color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:");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color);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("radius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%.2lf\n",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pcb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radius);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97471" y="3717032"/>
            <a:ext cx="489654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Функци</a:t>
            </a:r>
            <a:r>
              <a:rPr lang="ru-RU" sz="1600" dirty="0">
                <a:solidFill>
                  <a:srgbClr val="00B0F0"/>
                </a:solidFill>
              </a:rPr>
              <a:t>я</a:t>
            </a:r>
            <a:r>
              <a:rPr lang="ru-RU" sz="1600" dirty="0" smtClean="0">
                <a:solidFill>
                  <a:srgbClr val="00B0F0"/>
                </a:solidFill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1600" dirty="0" smtClean="0">
                <a:solidFill>
                  <a:srgbClr val="00B0F0"/>
                </a:solidFill>
              </a:rPr>
              <a:t> необходима для вывода на экран полей экземпляра структуры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ColorBall</a:t>
            </a:r>
            <a:endParaRPr lang="ru-RU" sz="16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00B0F0"/>
                </a:solidFill>
              </a:rPr>
              <a:t>Структуру сразу целиком вывести на экран невозможно, только поэлементно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1019200"/>
          </a:xfrm>
        </p:spPr>
        <p:txBody>
          <a:bodyPr/>
          <a:lstStyle/>
          <a:p>
            <a:r>
              <a:rPr lang="ru-RU" dirty="0" smtClean="0"/>
              <a:t>Работа со структурой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329263"/>
            <a:ext cx="6561776" cy="38164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cb1;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(&amp;cb1, "red", 40);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(&amp;cb1);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cb2;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1; 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(&amp;cb2);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etColor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(&amp;cb1, "violet");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etRadius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(&amp;cb1, 24.2);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(&amp;cb1);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(&amp;cb2);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estroy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(&amp;cb1);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destroy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(&amp;cb2);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0;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29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491880" y="2650123"/>
            <a:ext cx="489654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Присваивание структур, содержащих указатели, может привести к краху программы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404664"/>
            <a:ext cx="6347713" cy="1320800"/>
          </a:xfrm>
        </p:spPr>
        <p:txBody>
          <a:bodyPr/>
          <a:lstStyle/>
          <a:p>
            <a:r>
              <a:rPr lang="ru-RU" dirty="0" smtClean="0"/>
              <a:t>Объявление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361841"/>
            <a:ext cx="6347714" cy="429940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Объявление структуры начинается с ключевого слова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После него идет </a:t>
            </a:r>
            <a:r>
              <a:rPr lang="ru-RU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тег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или </a:t>
            </a:r>
            <a:r>
              <a:rPr lang="ru-RU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имя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 структуры. Это называется </a:t>
            </a:r>
            <a:r>
              <a:rPr lang="ru-RU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заголовок структуры</a:t>
            </a:r>
          </a:p>
          <a:p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После заголовка идет </a:t>
            </a:r>
            <a:r>
              <a:rPr lang="ru-RU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тело структуры. 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Тело структуры заключается в </a:t>
            </a:r>
            <a:r>
              <a:rPr lang="ru-RU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фигурные скобки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после которых ставится </a:t>
            </a:r>
            <a:r>
              <a:rPr lang="ru-RU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точка с запятой</a:t>
            </a:r>
          </a:p>
          <a:p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 теле структуры прописываются поля структуры. Для каждого поля указывается тип и имя поля, уникальное в пределах структуры</a:t>
            </a:r>
          </a:p>
          <a:p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Если поля имеют один и тот же тип, их можно перечислить через запятую, указав </a:t>
            </a:r>
            <a:r>
              <a:rPr lang="ru-RU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тип один раз</a:t>
            </a:r>
          </a:p>
          <a:p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 качестве поля структуры может выступать переменная, массив или указатель</a:t>
            </a:r>
          </a:p>
          <a:p>
            <a:endParaRPr lang="ru-RU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2694" y="430272"/>
            <a:ext cx="6347713" cy="1320800"/>
          </a:xfrm>
        </p:spPr>
        <p:txBody>
          <a:bodyPr/>
          <a:lstStyle/>
          <a:p>
            <a:r>
              <a:rPr lang="ru-RU" dirty="0" smtClean="0"/>
              <a:t>«Глубокое" копирование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5680" y="1484784"/>
            <a:ext cx="6488607" cy="424847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cb1;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(&amp;cb1, "red", 40);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(&amp;cb1);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ColorBall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cb2;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cb2.color = 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(char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4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(cb1.color)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+ 1) * 									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(char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); 	</a:t>
            </a:r>
            <a:r>
              <a:rPr lang="en-US" sz="14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(cb2.color, cb1.color);</a:t>
            </a:r>
            <a:endParaRPr lang="ru-RU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cb2.radius = cb1.radius;</a:t>
            </a:r>
            <a:endParaRPr lang="ru-RU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(&amp;cb2);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etColor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(&amp;cb1, "violet");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etRadius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(&amp;cb1, 24.2);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(&amp;cb1);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(&amp;cb2);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destroy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(&amp;cb1);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destroy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(&amp;cb2);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355976" y="3573016"/>
            <a:ext cx="3744416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Присваивание структур, содержащих указатели, должно быть «глубоким».  </a:t>
            </a:r>
          </a:p>
          <a:p>
            <a:r>
              <a:rPr lang="ru-RU" sz="1600" dirty="0" smtClean="0">
                <a:solidFill>
                  <a:srgbClr val="00B0F0"/>
                </a:solidFill>
              </a:rPr>
              <a:t>Оно должно включать: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B0F0"/>
                </a:solidFill>
              </a:rPr>
              <a:t>   освобождение ранее выделенной памяти,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B0F0"/>
                </a:solidFill>
              </a:rPr>
              <a:t> </a:t>
            </a:r>
            <a:r>
              <a:rPr lang="ru-RU" sz="1600" dirty="0" smtClean="0">
                <a:solidFill>
                  <a:srgbClr val="00B0F0"/>
                </a:solidFill>
              </a:rPr>
              <a:t>  выделении новой памяти </a:t>
            </a:r>
            <a:endParaRPr lang="ru-RU" sz="16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B0F0"/>
                </a:solidFill>
              </a:rPr>
              <a:t>   поэлементного заполнения новой памяти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6347713" cy="1320800"/>
          </a:xfrm>
        </p:spPr>
        <p:txBody>
          <a:bodyPr/>
          <a:lstStyle/>
          <a:p>
            <a:r>
              <a:rPr lang="ru-RU" dirty="0" smtClean="0"/>
              <a:t>Структуры с </a:t>
            </a:r>
            <a:r>
              <a:rPr lang="ru-RU" dirty="0" err="1" smtClean="0"/>
              <a:t>самоадресацией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844824"/>
            <a:ext cx="6347714" cy="2060498"/>
          </a:xfrm>
        </p:spPr>
        <p:txBody>
          <a:bodyPr/>
          <a:lstStyle/>
          <a:p>
            <a:r>
              <a:rPr lang="ru-RU" dirty="0" smtClean="0"/>
              <a:t>Структура в качестве поля может содержать адрес самой себя. Такие структуры называются структурами с </a:t>
            </a:r>
            <a:r>
              <a:rPr lang="ru-RU" dirty="0" err="1" smtClean="0"/>
              <a:t>самоадресацией</a:t>
            </a:r>
            <a:endParaRPr lang="ru-RU" dirty="0" smtClean="0"/>
          </a:p>
          <a:p>
            <a:r>
              <a:rPr lang="ru-RU" dirty="0" smtClean="0"/>
              <a:t>Структуры с </a:t>
            </a:r>
            <a:r>
              <a:rPr lang="ru-RU" dirty="0" err="1" smtClean="0"/>
              <a:t>самоадресацией</a:t>
            </a:r>
            <a:r>
              <a:rPr lang="ru-RU" dirty="0" smtClean="0"/>
              <a:t> позволяют организовывать связные списки, деревья, графы и т.д.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59632" y="4020862"/>
            <a:ext cx="46805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битов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5"/>
            <a:ext cx="6347714" cy="3672409"/>
          </a:xfrm>
        </p:spPr>
        <p:txBody>
          <a:bodyPr/>
          <a:lstStyle/>
          <a:p>
            <a:r>
              <a:rPr lang="ru-RU" dirty="0" smtClean="0"/>
              <a:t>Для поля структуры можно указать </a:t>
            </a:r>
            <a:r>
              <a:rPr lang="ru-RU" dirty="0" smtClean="0">
                <a:solidFill>
                  <a:srgbClr val="00B0F0"/>
                </a:solidFill>
              </a:rPr>
              <a:t>точное количество бит</a:t>
            </a:r>
            <a:r>
              <a:rPr lang="ru-RU" dirty="0" smtClean="0"/>
              <a:t>, которое оно будет занимать в памяти. Такие поля называются </a:t>
            </a:r>
            <a:r>
              <a:rPr lang="ru-RU" dirty="0" smtClean="0">
                <a:solidFill>
                  <a:srgbClr val="00B0F0"/>
                </a:solidFill>
              </a:rPr>
              <a:t>полями бит</a:t>
            </a:r>
          </a:p>
          <a:p>
            <a:r>
              <a:rPr lang="ru-RU" dirty="0" smtClean="0"/>
              <a:t>Полями бит могут быть только </a:t>
            </a:r>
            <a:r>
              <a:rPr lang="ru-RU" dirty="0" smtClean="0">
                <a:solidFill>
                  <a:srgbClr val="00B0F0"/>
                </a:solidFill>
              </a:rPr>
              <a:t>целочисленные типы</a:t>
            </a:r>
          </a:p>
          <a:p>
            <a:r>
              <a:rPr lang="ru-RU" dirty="0"/>
              <a:t>Поля бит упаковываются в </a:t>
            </a:r>
            <a:r>
              <a:rPr lang="ru-RU" dirty="0">
                <a:solidFill>
                  <a:srgbClr val="00B0F0"/>
                </a:solidFill>
              </a:rPr>
              <a:t>машинное слово</a:t>
            </a:r>
          </a:p>
          <a:p>
            <a:r>
              <a:rPr lang="ru-RU" dirty="0" smtClean="0"/>
              <a:t>Поля бит </a:t>
            </a:r>
            <a:r>
              <a:rPr lang="ru-RU" dirty="0" smtClean="0">
                <a:solidFill>
                  <a:srgbClr val="00B0F0"/>
                </a:solidFill>
              </a:rPr>
              <a:t>не могут быть организованы в массив</a:t>
            </a:r>
          </a:p>
          <a:p>
            <a:r>
              <a:rPr lang="ru-RU" dirty="0" smtClean="0"/>
              <a:t>От поля бит </a:t>
            </a:r>
            <a:r>
              <a:rPr lang="ru-RU" dirty="0" smtClean="0">
                <a:solidFill>
                  <a:srgbClr val="00B0F0"/>
                </a:solidFill>
              </a:rPr>
              <a:t>нельзя взять адрес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битов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628801"/>
            <a:ext cx="6577516" cy="345638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TimeAndDate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hours   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:5;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часы от</a:t>
            </a:r>
            <a:r>
              <a:rPr lang="en-US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 0 </a:t>
            </a:r>
            <a:r>
              <a:rPr lang="ru-RU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до</a:t>
            </a:r>
            <a:r>
              <a:rPr lang="en-US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 24 </a:t>
            </a:r>
            <a:endParaRPr lang="ru-RU" sz="1600" dirty="0">
              <a:solidFill>
                <a:srgbClr val="00B05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mins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:6;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минуты от 0 до 60</a:t>
            </a: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secs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:6;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секунды от 0 до 60</a:t>
            </a: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weekDay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:3;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день недели</a:t>
            </a: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monthDay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:6;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день месяца от 1 до 31</a:t>
            </a: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month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:5;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месяц от 1 до 12</a:t>
            </a: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:8;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год от 0 до 100  </a:t>
            </a: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3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3600399"/>
          </a:xfrm>
        </p:spPr>
        <p:txBody>
          <a:bodyPr>
            <a:normAutofit/>
          </a:bodyPr>
          <a:lstStyle/>
          <a:p>
            <a:r>
              <a:rPr lang="ru-RU" dirty="0" smtClean="0"/>
              <a:t>Объявляются так же как структуры, вместо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</a:t>
            </a:r>
            <a:r>
              <a:rPr lang="ru-RU" dirty="0" smtClean="0"/>
              <a:t>используется слово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Все поля объединения располагаются по одному адресу</a:t>
            </a:r>
            <a:endParaRPr lang="en-US" dirty="0" smtClean="0"/>
          </a:p>
          <a:p>
            <a:r>
              <a:rPr lang="ru-RU" dirty="0" smtClean="0"/>
              <a:t>Изменение одного поля объединения может привести к изменению значений других полей</a:t>
            </a:r>
          </a:p>
          <a:p>
            <a:r>
              <a:rPr lang="ru-RU" dirty="0" smtClean="0"/>
              <a:t>Размер объединения определяется самым большим полем объединения</a:t>
            </a:r>
          </a:p>
          <a:p>
            <a:r>
              <a:rPr lang="ru-RU" dirty="0" smtClean="0"/>
              <a:t>Используются для экономии памяти и в исследовательских целях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Объединения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35</a:t>
            </a:fld>
            <a:endParaRPr lang="ru-RU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324724" y="1412776"/>
            <a:ext cx="7059036" cy="1894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type;  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// </a:t>
            </a:r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если </a:t>
            </a:r>
            <a:r>
              <a:rPr lang="en-US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type </a:t>
            </a:r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равен</a:t>
            </a:r>
            <a:r>
              <a:rPr lang="en-US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cs typeface="Courier New" panose="02070309020205020404" pitchFamily="49" charset="0"/>
              </a:rPr>
              <a:t>ShortType</a:t>
            </a:r>
            <a:endParaRPr lang="ru-RU" sz="1600" dirty="0" smtClean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lx;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//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если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type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равен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cs typeface="Courier New" panose="02070309020205020404" pitchFamily="49" charset="0"/>
              </a:rPr>
              <a:t>LongType</a:t>
            </a:r>
            <a:endParaRPr lang="ru-RU" sz="1600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dx;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//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если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type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равен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cs typeface="Courier New" panose="02070309020205020404" pitchFamily="49" charset="0"/>
              </a:rPr>
              <a:t>DoubleType</a:t>
            </a:r>
            <a:endParaRPr lang="ru-RU" sz="1600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324724" y="3645024"/>
            <a:ext cx="7059036" cy="23963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type; 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Number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ru-RU" sz="1600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short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// </a:t>
            </a:r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если </a:t>
            </a:r>
            <a:r>
              <a:rPr lang="en-US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type </a:t>
            </a:r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равен</a:t>
            </a:r>
            <a:r>
              <a:rPr lang="en-US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cs typeface="Courier New" panose="02070309020205020404" pitchFamily="49" charset="0"/>
              </a:rPr>
              <a:t>ShortType</a:t>
            </a:r>
            <a:endParaRPr lang="ru-RU" sz="1600" dirty="0" smtClean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lx;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//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если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type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равен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cs typeface="Courier New" panose="02070309020205020404" pitchFamily="49" charset="0"/>
              </a:rPr>
              <a:t>LongType</a:t>
            </a:r>
            <a:endParaRPr lang="ru-RU" sz="1600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dx;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//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если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type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равен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cs typeface="Courier New" panose="02070309020205020404" pitchFamily="49" charset="0"/>
              </a:rPr>
              <a:t>DoubleType</a:t>
            </a:r>
            <a:endParaRPr lang="ru-RU" sz="1600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36</a:t>
            </a:fld>
            <a:endParaRPr lang="ru-RU"/>
          </a:p>
        </p:txBody>
      </p:sp>
      <p:pic>
        <p:nvPicPr>
          <p:cNvPr id="6" name="Объект 5" descr="Использование памяти в объединениях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5337472" cy="4502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2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599" y="1484784"/>
            <a:ext cx="65546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View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float b;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" y="2901744"/>
            <a:ext cx="6554689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View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puts("Enter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number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%f" , &amp;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[33];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itoa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d\n",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("%f\n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1416054"/>
            <a:ext cx="340285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Объединение для изучения побитового представления числа с плавающей точкой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24271"/>
            <a:ext cx="6347713" cy="728465"/>
          </a:xfrm>
        </p:spPr>
        <p:txBody>
          <a:bodyPr/>
          <a:lstStyle/>
          <a:p>
            <a:r>
              <a:rPr lang="ru-RU" dirty="0" smtClean="0"/>
              <a:t>Безымянные объединения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052736"/>
            <a:ext cx="6347714" cy="404314"/>
          </a:xfrm>
        </p:spPr>
        <p:txBody>
          <a:bodyPr/>
          <a:lstStyle/>
          <a:p>
            <a:r>
              <a:rPr lang="ru-RU" dirty="0" smtClean="0"/>
              <a:t>Позволяют экономить память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72558" y="3871085"/>
            <a:ext cx="63477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5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("%lf\n",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("%x\n",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("%c\n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t.c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558" y="1700808"/>
            <a:ext cx="63477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char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c[8];</a:t>
            </a:r>
          </a:p>
          <a:p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double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a;</a:t>
            </a:r>
          </a:p>
          <a:p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298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2094" y="548680"/>
            <a:ext cx="6842721" cy="1320800"/>
          </a:xfrm>
        </p:spPr>
        <p:txBody>
          <a:bodyPr/>
          <a:lstStyle/>
          <a:p>
            <a:r>
              <a:rPr lang="ru-RU" dirty="0" smtClean="0"/>
              <a:t>Пример объявления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2564554"/>
          </a:xfrm>
          <a:ln>
            <a:solidFill>
              <a:schemeClr val="tx1"/>
            </a:solidFill>
          </a:ln>
        </p:spPr>
        <p:txBody>
          <a:bodyPr/>
          <a:lstStyle/>
          <a:p>
            <a:pPr marL="109728" indent="0">
              <a:buNone/>
            </a:pP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None/>
            </a:pP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minute;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second;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4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598" y="4253262"/>
            <a:ext cx="6347714" cy="1656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Wingdings 3" charset="2"/>
              <a:buNone/>
            </a:pPr>
            <a:r>
              <a:rPr lang="ru-RU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</a:t>
            </a:r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Font typeface="Wingdings 3" charset="2"/>
              <a:buNone/>
            </a:pP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Font typeface="Wingdings 3" charset="2"/>
              <a:buNone/>
            </a:pP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minute, second;</a:t>
            </a:r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Font typeface="Wingdings 3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3725639"/>
            <a:ext cx="23757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Два варианта объявления одной  и той же структуры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Имя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84447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 </a:t>
            </a:r>
            <a:r>
              <a:rPr lang="ru-RU" dirty="0">
                <a:solidFill>
                  <a:schemeClr val="tx1"/>
                </a:solidFill>
                <a:cs typeface="Courier New" panose="02070309020205020404" pitchFamily="49" charset="0"/>
              </a:rPr>
              <a:t>классическом Си именем нового типа 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будут </a:t>
            </a:r>
            <a:r>
              <a:rPr lang="ru-RU" dirty="0">
                <a:solidFill>
                  <a:schemeClr val="tx1"/>
                </a:solidFill>
                <a:cs typeface="Courier New" panose="02070309020205020404" pitchFamily="49" charset="0"/>
              </a:rPr>
              <a:t>два слова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 </a:t>
            </a:r>
            <a:r>
              <a:rPr lang="ru-RU" dirty="0">
                <a:solidFill>
                  <a:schemeClr val="tx1"/>
                </a:solidFill>
                <a:cs typeface="Courier New" panose="02070309020205020404" pitchFamily="49" charset="0"/>
              </a:rPr>
              <a:t>классическом Си имена структур 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принято писать </a:t>
            </a:r>
            <a:r>
              <a:rPr lang="ru-RU" dirty="0">
                <a:solidFill>
                  <a:schemeClr val="tx1"/>
                </a:solidFill>
                <a:cs typeface="Courier New" panose="02070309020205020404" pitchFamily="49" charset="0"/>
              </a:rPr>
              <a:t>заглавными 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буквами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41093"/>
            <a:ext cx="6347713" cy="1320800"/>
          </a:xfrm>
        </p:spPr>
        <p:txBody>
          <a:bodyPr/>
          <a:lstStyle/>
          <a:p>
            <a:r>
              <a:rPr lang="ru-RU" dirty="0" smtClean="0"/>
              <a:t>Объявление экземпляров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27459"/>
            <a:ext cx="6347714" cy="2176724"/>
          </a:xfrm>
        </p:spPr>
        <p:txBody>
          <a:bodyPr/>
          <a:lstStyle/>
          <a:p>
            <a:r>
              <a:rPr lang="ru-RU" dirty="0" smtClean="0"/>
              <a:t>После объявления структуры можно объявлять переменные типа структуры</a:t>
            </a:r>
          </a:p>
          <a:p>
            <a:r>
              <a:rPr lang="ru-RU" dirty="0" smtClean="0"/>
              <a:t>Переменные типа структуры называются экземпляры структуры</a:t>
            </a:r>
          </a:p>
          <a:p>
            <a:r>
              <a:rPr lang="ru-RU" dirty="0" smtClean="0"/>
              <a:t>Можно создать экземпляры структуры, массивы экземпляров структуры, указатели на структуру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6</a:t>
            </a:fld>
            <a:endParaRPr lang="ru-RU"/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2051720" y="4253023"/>
            <a:ext cx="3888432" cy="1374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Wingdings 3" charset="2"/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truct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timeObject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Font typeface="Wingdings 3" charset="2"/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truct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timeArray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Font typeface="Wingdings 3" charset="2"/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truct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timePtr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2972" y="4291172"/>
            <a:ext cx="115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Экземпляр</a:t>
            </a:r>
            <a:endParaRPr lang="ru-RU" sz="14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988" y="4664515"/>
            <a:ext cx="1014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Массив</a:t>
            </a:r>
            <a:endParaRPr lang="ru-RU" sz="14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980" y="5080851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Указатель</a:t>
            </a:r>
            <a:endParaRPr lang="ru-RU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41093"/>
            <a:ext cx="6347713" cy="1320800"/>
          </a:xfrm>
        </p:spPr>
        <p:txBody>
          <a:bodyPr/>
          <a:lstStyle/>
          <a:p>
            <a:r>
              <a:rPr lang="ru-RU" dirty="0" smtClean="0"/>
              <a:t>Объявление экземпляров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00349"/>
            <a:ext cx="6347714" cy="10981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структура объявлена со словом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ru-RU" dirty="0" smtClean="0"/>
              <a:t>, то слово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</a:t>
            </a:r>
            <a:r>
              <a:rPr lang="ru-RU" dirty="0" smtClean="0"/>
              <a:t>в объявлении экземпляра структуры </a:t>
            </a:r>
            <a:r>
              <a:rPr lang="ru-RU" dirty="0" smtClean="0">
                <a:solidFill>
                  <a:srgbClr val="00B0F0"/>
                </a:solidFill>
              </a:rPr>
              <a:t>не нужно использовать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7</a:t>
            </a:fld>
            <a:endParaRPr lang="ru-RU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621059" y="3068961"/>
            <a:ext cx="6336253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hour, minute, second;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Time;</a:t>
            </a:r>
            <a:endParaRPr lang="ru-RU" sz="16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Объект 1"/>
          <p:cNvSpPr txBox="1">
            <a:spLocks/>
          </p:cNvSpPr>
          <p:nvPr/>
        </p:nvSpPr>
        <p:spPr>
          <a:xfrm>
            <a:off x="621059" y="4365104"/>
            <a:ext cx="6336253" cy="3396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 = { 3, 4, 5 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41093"/>
            <a:ext cx="6347713" cy="1320800"/>
          </a:xfrm>
        </p:spPr>
        <p:txBody>
          <a:bodyPr/>
          <a:lstStyle/>
          <a:p>
            <a:r>
              <a:rPr lang="ru-RU" dirty="0" smtClean="0"/>
              <a:t>Создание единственного экземпляра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242" y="1583831"/>
            <a:ext cx="6568045" cy="2277217"/>
          </a:xfrm>
        </p:spPr>
        <p:txBody>
          <a:bodyPr>
            <a:normAutofit/>
          </a:bodyPr>
          <a:lstStyle/>
          <a:p>
            <a:r>
              <a:rPr lang="ru-RU" dirty="0" smtClean="0"/>
              <a:t>Если структура не имеет тега, то можно создать единственный экземпляр такой структуры в момент ее объявления. Это аналог </a:t>
            </a:r>
            <a:r>
              <a:rPr lang="ru-RU" dirty="0" err="1" smtClean="0">
                <a:solidFill>
                  <a:srgbClr val="00B0F0"/>
                </a:solidFill>
              </a:rPr>
              <a:t>синглтона</a:t>
            </a:r>
            <a:r>
              <a:rPr lang="ru-RU" dirty="0" smtClean="0"/>
              <a:t> в языке Си.</a:t>
            </a:r>
          </a:p>
          <a:p>
            <a:r>
              <a:rPr lang="ru-RU" dirty="0" smtClean="0"/>
              <a:t>Если такая структура объявлена </a:t>
            </a:r>
            <a:r>
              <a:rPr lang="ru-RU" dirty="0" smtClean="0">
                <a:solidFill>
                  <a:srgbClr val="00B0F0"/>
                </a:solidFill>
              </a:rPr>
              <a:t>вне функций</a:t>
            </a:r>
            <a:r>
              <a:rPr lang="ru-RU" dirty="0" smtClean="0"/>
              <a:t>, то </a:t>
            </a:r>
            <a:r>
              <a:rPr lang="ru-RU" dirty="0" smtClean="0">
                <a:solidFill>
                  <a:srgbClr val="00B0F0"/>
                </a:solidFill>
              </a:rPr>
              <a:t>все ее поля </a:t>
            </a:r>
            <a:r>
              <a:rPr lang="ru-RU" dirty="0" smtClean="0"/>
              <a:t>по умолчанию </a:t>
            </a:r>
            <a:r>
              <a:rPr lang="ru-RU" dirty="0" smtClean="0">
                <a:solidFill>
                  <a:srgbClr val="00B0F0"/>
                </a:solidFill>
              </a:rPr>
              <a:t>равны 0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</a:t>
            </a:r>
            <a:r>
              <a:rPr lang="ru-RU" dirty="0" smtClean="0">
                <a:solidFill>
                  <a:srgbClr val="00B0F0"/>
                </a:solidFill>
              </a:rPr>
              <a:t>внутри функции</a:t>
            </a:r>
            <a:r>
              <a:rPr lang="ru-RU" dirty="0" smtClean="0"/>
              <a:t>, то </a:t>
            </a:r>
            <a:r>
              <a:rPr lang="ru-RU" dirty="0" smtClean="0">
                <a:solidFill>
                  <a:srgbClr val="00B0F0"/>
                </a:solidFill>
              </a:rPr>
              <a:t>перед использованием </a:t>
            </a:r>
            <a:r>
              <a:rPr lang="ru-RU" dirty="0" smtClean="0"/>
              <a:t>поля структуры необходимо </a:t>
            </a:r>
            <a:r>
              <a:rPr lang="ru-RU" dirty="0" smtClean="0">
                <a:solidFill>
                  <a:srgbClr val="00B0F0"/>
                </a:solidFill>
              </a:rPr>
              <a:t>проинициализировать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8</a:t>
            </a:fld>
            <a:endParaRPr lang="ru-RU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683568" y="4077073"/>
            <a:ext cx="6336253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hour, minute, second;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Time;</a:t>
            </a:r>
            <a:endParaRPr lang="ru-RU" sz="16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Объект 1"/>
          <p:cNvSpPr txBox="1">
            <a:spLocks/>
          </p:cNvSpPr>
          <p:nvPr/>
        </p:nvSpPr>
        <p:spPr>
          <a:xfrm>
            <a:off x="683568" y="5373216"/>
            <a:ext cx="6336253" cy="3396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Time.minute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308000"/>
            <a:ext cx="6554689" cy="1320800"/>
          </a:xfrm>
        </p:spPr>
        <p:txBody>
          <a:bodyPr/>
          <a:lstStyle/>
          <a:p>
            <a:r>
              <a:rPr lang="ru-RU" dirty="0" smtClean="0"/>
              <a:t>Основы работы со структурой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196752"/>
            <a:ext cx="6347714" cy="4844611"/>
          </a:xfrm>
        </p:spPr>
        <p:txBody>
          <a:bodyPr/>
          <a:lstStyle/>
          <a:p>
            <a:r>
              <a:rPr lang="ru-RU" dirty="0" smtClean="0"/>
              <a:t>При </a:t>
            </a:r>
            <a:r>
              <a:rPr lang="ru-RU" dirty="0" smtClean="0">
                <a:solidFill>
                  <a:srgbClr val="00B0F0"/>
                </a:solidFill>
              </a:rPr>
              <a:t>объявлении</a:t>
            </a:r>
            <a:r>
              <a:rPr lang="ru-RU" dirty="0" smtClean="0"/>
              <a:t> структуры память </a:t>
            </a:r>
            <a:r>
              <a:rPr lang="ru-RU" dirty="0" smtClean="0">
                <a:solidFill>
                  <a:srgbClr val="00B0F0"/>
                </a:solidFill>
              </a:rPr>
              <a:t>не выделяется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Память выделяется </a:t>
            </a:r>
            <a:r>
              <a:rPr lang="ru-RU" dirty="0" smtClean="0"/>
              <a:t>только </a:t>
            </a:r>
            <a:r>
              <a:rPr lang="ru-RU" dirty="0" smtClean="0">
                <a:solidFill>
                  <a:srgbClr val="00B0F0"/>
                </a:solidFill>
              </a:rPr>
              <a:t>при создании экземпляров </a:t>
            </a:r>
            <a:r>
              <a:rPr lang="ru-RU" dirty="0" smtClean="0"/>
              <a:t>структуры</a:t>
            </a:r>
          </a:p>
          <a:p>
            <a:r>
              <a:rPr lang="ru-RU" dirty="0" smtClean="0"/>
              <a:t>Все поля экземпляра структуры располагаются в памяти </a:t>
            </a:r>
            <a:r>
              <a:rPr lang="ru-RU" dirty="0" smtClean="0">
                <a:solidFill>
                  <a:srgbClr val="00B0F0"/>
                </a:solidFill>
              </a:rPr>
              <a:t>последовательно</a:t>
            </a:r>
          </a:p>
          <a:p>
            <a:r>
              <a:rPr lang="ru-RU" dirty="0" smtClean="0"/>
              <a:t>Инициализация полей структуры возможна в момент объявления экземпляра структуры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10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D76-A053-4AF2-A63B-6B0772452DAC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598" y="4005064"/>
            <a:ext cx="309830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3, 4, 5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72692"/>
              </p:ext>
            </p:extLst>
          </p:nvPr>
        </p:nvGraphicFramePr>
        <p:xfrm>
          <a:off x="4120642" y="3848159"/>
          <a:ext cx="81575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3408976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8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6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35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  <a:endParaRPr lang="ru-RU" sz="1600" b="1" dirty="0">
                        <a:solidFill>
                          <a:srgbClr val="00B0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7429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63598"/>
              </p:ext>
            </p:extLst>
          </p:nvPr>
        </p:nvGraphicFramePr>
        <p:xfrm>
          <a:off x="5349132" y="3853948"/>
          <a:ext cx="81575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3408976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8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6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35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  <a:endParaRPr lang="ru-RU" sz="1600" b="1" dirty="0">
                        <a:solidFill>
                          <a:srgbClr val="00B0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7343</TotalTime>
  <Words>1842</Words>
  <Application>Microsoft Office PowerPoint</Application>
  <PresentationFormat>Экран (4:3)</PresentationFormat>
  <Paragraphs>558</Paragraphs>
  <Slides>39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Comic Sans MS</vt:lpstr>
      <vt:lpstr>Courier New</vt:lpstr>
      <vt:lpstr>Trebuchet MS</vt:lpstr>
      <vt:lpstr>Wingdings 3</vt:lpstr>
      <vt:lpstr>Аспект</vt:lpstr>
      <vt:lpstr>Пользовательские типы данных</vt:lpstr>
      <vt:lpstr>Структуры - это</vt:lpstr>
      <vt:lpstr>Объявление структуры</vt:lpstr>
      <vt:lpstr>Пример объявления структуры</vt:lpstr>
      <vt:lpstr>Имя структуры</vt:lpstr>
      <vt:lpstr>Объявление экземпляров структуры</vt:lpstr>
      <vt:lpstr>Объявление экземпляров структуры</vt:lpstr>
      <vt:lpstr>Создание единственного экземпляра структуры</vt:lpstr>
      <vt:lpstr>Основы работы со структурой</vt:lpstr>
      <vt:lpstr>Размер экземпляра структуры</vt:lpstr>
      <vt:lpstr>Размер экземпляра структуры</vt:lpstr>
      <vt:lpstr>Размер экземпляра структуры</vt:lpstr>
      <vt:lpstr>Размер экземпляра структуры</vt:lpstr>
      <vt:lpstr>Доступ к полям структуры</vt:lpstr>
      <vt:lpstr>Доступ к полям структуры</vt:lpstr>
      <vt:lpstr>Вложенные структуры</vt:lpstr>
      <vt:lpstr>Функции и структуры</vt:lpstr>
      <vt:lpstr>Пример - структура Рациональная дробь</vt:lpstr>
      <vt:lpstr>Внутренние функции модуля Rational</vt:lpstr>
      <vt:lpstr>Внутренние функции модуля Rational</vt:lpstr>
      <vt:lpstr>Функция сложения рациональных дробей</vt:lpstr>
      <vt:lpstr>Функция печати рациональной дроби</vt:lpstr>
      <vt:lpstr>Работа с рациональной дробью</vt:lpstr>
      <vt:lpstr>Пример - структура «Цветной мяч»</vt:lpstr>
      <vt:lpstr>Функции для работы с мячом</vt:lpstr>
      <vt:lpstr>Функции для работы с мячом</vt:lpstr>
      <vt:lpstr>Функции для работы с мячом</vt:lpstr>
      <vt:lpstr>Функции для работы с мячом</vt:lpstr>
      <vt:lpstr>Работа со структурой</vt:lpstr>
      <vt:lpstr>«Глубокое" копирование</vt:lpstr>
      <vt:lpstr>Структуры с самоадресацией</vt:lpstr>
      <vt:lpstr>Поля битов</vt:lpstr>
      <vt:lpstr>Поля битов</vt:lpstr>
      <vt:lpstr>Объединения</vt:lpstr>
      <vt:lpstr>Объединения</vt:lpstr>
      <vt:lpstr>Объединения</vt:lpstr>
      <vt:lpstr>Объединения</vt:lpstr>
      <vt:lpstr>Безымянные объединения</vt:lpstr>
      <vt:lpstr>Конец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</dc:title>
  <dc:creator>елена</dc:creator>
  <cp:lastModifiedBy>Пользователь</cp:lastModifiedBy>
  <cp:revision>100</cp:revision>
  <dcterms:created xsi:type="dcterms:W3CDTF">2013-03-27T17:41:33Z</dcterms:created>
  <dcterms:modified xsi:type="dcterms:W3CDTF">2018-07-30T15:55:32Z</dcterms:modified>
</cp:coreProperties>
</file>