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3815" r:id="rId2"/>
  </p:sldMasterIdLst>
  <p:sldIdLst>
    <p:sldId id="256" r:id="rId3"/>
    <p:sldId id="270" r:id="rId4"/>
    <p:sldId id="300" r:id="rId5"/>
    <p:sldId id="269" r:id="rId6"/>
    <p:sldId id="257" r:id="rId7"/>
    <p:sldId id="268" r:id="rId8"/>
    <p:sldId id="265" r:id="rId9"/>
    <p:sldId id="267" r:id="rId10"/>
    <p:sldId id="266" r:id="rId11"/>
    <p:sldId id="274" r:id="rId12"/>
    <p:sldId id="259" r:id="rId13"/>
    <p:sldId id="272" r:id="rId14"/>
    <p:sldId id="271" r:id="rId15"/>
    <p:sldId id="273" r:id="rId16"/>
    <p:sldId id="299" r:id="rId17"/>
    <p:sldId id="296" r:id="rId18"/>
    <p:sldId id="297" r:id="rId19"/>
    <p:sldId id="298" r:id="rId20"/>
    <p:sldId id="277" r:id="rId21"/>
    <p:sldId id="276" r:id="rId22"/>
    <p:sldId id="260" r:id="rId23"/>
    <p:sldId id="278" r:id="rId24"/>
    <p:sldId id="279" r:id="rId25"/>
    <p:sldId id="282" r:id="rId26"/>
    <p:sldId id="283" r:id="rId27"/>
    <p:sldId id="285" r:id="rId28"/>
    <p:sldId id="284" r:id="rId29"/>
    <p:sldId id="292" r:id="rId30"/>
    <p:sldId id="293" r:id="rId31"/>
    <p:sldId id="281" r:id="rId32"/>
    <p:sldId id="289" r:id="rId33"/>
    <p:sldId id="290" r:id="rId34"/>
    <p:sldId id="29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5" autoAdjust="0"/>
    <p:restoredTop sz="94660"/>
  </p:normalViewPr>
  <p:slideViewPr>
    <p:cSldViewPr snapToGrid="0">
      <p:cViewPr>
        <p:scale>
          <a:sx n="62" d="100"/>
          <a:sy n="62" d="100"/>
        </p:scale>
        <p:origin x="38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20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30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50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729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51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5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1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31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7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38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406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76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72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88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42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86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1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5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3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0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B378CC0-C914-4F7D-B67D-2E16EB136B3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9" y="82047"/>
            <a:ext cx="2136690" cy="82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8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827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C72D-34A6-4B68-9362-9ED51C6BCA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8C139D-275D-4B04-A5A7-109C42BD1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37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penai.com/openai-five/" TargetMode="External"/><Relationship Id="rId2" Type="http://schemas.openxmlformats.org/officeDocument/2006/relationships/hyperlink" Target="https://www.youtube.com/watch?time_continue=22&amp;v=jwSbzNHGfl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geitgey/machine-learning-is-fun-80ea3ec3c471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hyperlink" Target="https://www.kaggle.com/c/house-prices-advanced-regression-techniques" TargetMode="External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owardsdatascience.com/simple-and-multiple-linear-regression-in-python-c928425168f9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classes.html#module-sklearn.metrics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index.html" TargetMode="External"/><Relationship Id="rId2" Type="http://schemas.openxmlformats.org/officeDocument/2006/relationships/hyperlink" Target="http://scikit-learn.org/stable/modules/classes.html#module-sklearn.linear_model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nwoodro@gmail.co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school.ai/" TargetMode="External"/><Relationship Id="rId2" Type="http://schemas.openxmlformats.org/officeDocument/2006/relationships/hyperlink" Target="https://www.youtube.com/channel/UCWN3xxRkmTPmbKwht9FuE5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urveymonkey.com/stories/SM-3JTYYB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urveymonkey.com/stories/SM-3JTYYB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4E85-D48F-4707-9775-435DF39C3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Dallas Area School of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38E4D-A538-446B-9BBE-330F5260A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Meetup</a:t>
            </a:r>
          </a:p>
          <a:p>
            <a:r>
              <a:rPr lang="en-US" dirty="0"/>
              <a:t>Oct 3,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0839E-3947-4027-8E2A-73FB36BB5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26" y="4076353"/>
            <a:ext cx="3592889" cy="13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4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4A7C-E5CB-4935-AA26-10026E8E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4387-4B40-4C7A-A1C0-FD40B32E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 numCol="3"/>
          <a:lstStyle/>
          <a:p>
            <a:pPr marL="0" indent="0">
              <a:buNone/>
            </a:pPr>
            <a:r>
              <a:rPr lang="en-US" dirty="0"/>
              <a:t>How many:</a:t>
            </a:r>
          </a:p>
          <a:p>
            <a:r>
              <a:rPr lang="en-US" dirty="0"/>
              <a:t>Students</a:t>
            </a:r>
          </a:p>
          <a:p>
            <a:r>
              <a:rPr lang="en-US" dirty="0"/>
              <a:t>Data Scientists</a:t>
            </a:r>
          </a:p>
          <a:p>
            <a:r>
              <a:rPr lang="en-US" dirty="0"/>
              <a:t>Programmers</a:t>
            </a:r>
          </a:p>
          <a:p>
            <a:r>
              <a:rPr lang="en-US" dirty="0"/>
              <a:t>Analysts</a:t>
            </a:r>
          </a:p>
          <a:p>
            <a:r>
              <a:rPr lang="en-US" dirty="0"/>
              <a:t>Managers</a:t>
            </a:r>
          </a:p>
          <a:p>
            <a:r>
              <a:rPr lang="en-US" dirty="0"/>
              <a:t>Looking for a job</a:t>
            </a:r>
          </a:p>
          <a:p>
            <a:r>
              <a:rPr lang="en-US" dirty="0"/>
              <a:t>Hiring</a:t>
            </a:r>
          </a:p>
          <a:p>
            <a:pPr marL="0" indent="0">
              <a:buNone/>
            </a:pPr>
            <a:r>
              <a:rPr lang="en-US" dirty="0"/>
              <a:t>Want to:</a:t>
            </a:r>
          </a:p>
          <a:p>
            <a:r>
              <a:rPr lang="en-US" dirty="0"/>
              <a:t>Be a data scientist</a:t>
            </a:r>
          </a:p>
          <a:p>
            <a:r>
              <a:rPr lang="en-US" dirty="0"/>
              <a:t>Learn basics of 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B09D-579E-4EA2-A609-3076B6D9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Instructor-Led Curriculum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1B14-B048-4105-B386-2C0BB8CC4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101</a:t>
            </a:r>
          </a:p>
          <a:p>
            <a:r>
              <a:rPr lang="en-US" dirty="0"/>
              <a:t>Deep Learning</a:t>
            </a:r>
          </a:p>
          <a:p>
            <a:pPr lvl="1"/>
            <a:r>
              <a:rPr lang="en-US" dirty="0"/>
              <a:t>Image and Video processing</a:t>
            </a:r>
          </a:p>
          <a:p>
            <a:pPr lvl="1"/>
            <a:r>
              <a:rPr lang="en-US" dirty="0"/>
              <a:t>Natural Language Processing</a:t>
            </a:r>
          </a:p>
          <a:p>
            <a:r>
              <a:rPr lang="en-US" dirty="0"/>
              <a:t>Reinforcement Learning</a:t>
            </a:r>
          </a:p>
          <a:p>
            <a:r>
              <a:rPr lang="en-US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61170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B429-BA62-457B-8D18-452D7413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Recent news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73D632-3DC6-4550-BEA0-3092C9E44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2016125"/>
            <a:ext cx="9604375" cy="3449638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OpenAI</a:t>
            </a:r>
            <a:r>
              <a:rPr lang="en-US" dirty="0">
                <a:hlinkClick r:id="rId2"/>
              </a:rPr>
              <a:t> - Learning Dexterity</a:t>
            </a:r>
            <a:endParaRPr lang="en-US" dirty="0"/>
          </a:p>
          <a:p>
            <a:r>
              <a:rPr lang="en-US" dirty="0" err="1">
                <a:hlinkClick r:id="rId3"/>
              </a:rPr>
              <a:t>OpenAI</a:t>
            </a:r>
            <a:r>
              <a:rPr lang="en-US" dirty="0">
                <a:hlinkClick r:id="rId3"/>
              </a:rPr>
              <a:t> Five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3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DBC2-6BCD-4FBD-932A-9C757B59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50C16-3EE2-4667-92EF-34BAEB90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Overview (Adnan)</a:t>
            </a:r>
          </a:p>
          <a:p>
            <a:r>
              <a:rPr lang="en-US" dirty="0"/>
              <a:t>Machine Learning 101</a:t>
            </a:r>
          </a:p>
          <a:p>
            <a:r>
              <a:rPr lang="en-US" dirty="0"/>
              <a:t>Kaggle (Barry)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5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E3D9-976B-460C-9B70-EFC681F00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EBD73-BB1C-41CF-9CC9-CD376770D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Adnan </a:t>
            </a:r>
            <a:r>
              <a:rPr lang="en-US" dirty="0" err="1"/>
              <a:t>Jaffery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4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C330B76D-5627-4651-9F7B-B4688A4E67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59060"/>
              </p:ext>
            </p:extLst>
          </p:nvPr>
        </p:nvGraphicFramePr>
        <p:xfrm>
          <a:off x="2393521" y="229795"/>
          <a:ext cx="8659808" cy="6494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Presentation" r:id="rId3" imgW="4762440" imgH="3571920" progId="PowerPoint.Show.12">
                  <p:embed/>
                </p:oleObj>
              </mc:Choice>
              <mc:Fallback>
                <p:oleObj name="Presentation" r:id="rId3" imgW="4762440" imgH="357192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3521" y="229795"/>
                        <a:ext cx="8659808" cy="6494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58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4424B-E4C8-4B56-A91B-5022A35D8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94" y="689188"/>
            <a:ext cx="10693710" cy="6015213"/>
          </a:xfrm>
        </p:spPr>
      </p:pic>
    </p:spTree>
    <p:extLst>
      <p:ext uri="{BB962C8B-B14F-4D97-AF65-F5344CB8AC3E}">
        <p14:creationId xmlns:p14="http://schemas.microsoft.com/office/powerpoint/2010/main" val="99513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9F3CE7-A3A7-4068-8ACC-8A5E22A6C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349" y="691865"/>
            <a:ext cx="8705336" cy="6029034"/>
          </a:xfrm>
        </p:spPr>
      </p:pic>
    </p:spTree>
    <p:extLst>
      <p:ext uri="{BB962C8B-B14F-4D97-AF65-F5344CB8AC3E}">
        <p14:creationId xmlns:p14="http://schemas.microsoft.com/office/powerpoint/2010/main" val="1001992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8C971-75D4-4A27-B76D-C658C299C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42" y="0"/>
            <a:ext cx="6142508" cy="6838545"/>
          </a:xfrm>
        </p:spPr>
      </p:pic>
    </p:spTree>
    <p:extLst>
      <p:ext uri="{BB962C8B-B14F-4D97-AF65-F5344CB8AC3E}">
        <p14:creationId xmlns:p14="http://schemas.microsoft.com/office/powerpoint/2010/main" val="19538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F0D954-6BF6-4768-8005-4D1AC87CA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Machine Learning 101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8580FEA-D6FE-4E4B-83A5-2B457D603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Wood</a:t>
            </a:r>
          </a:p>
        </p:txBody>
      </p:sp>
    </p:spTree>
    <p:extLst>
      <p:ext uri="{BB962C8B-B14F-4D97-AF65-F5344CB8AC3E}">
        <p14:creationId xmlns:p14="http://schemas.microsoft.com/office/powerpoint/2010/main" val="142029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B9FD-94D2-41D0-8CC0-56804121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deans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3FAA-9BD9-41EF-BE8F-969E9C174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89" y="2015732"/>
            <a:ext cx="3368843" cy="379552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Nate Wood</a:t>
            </a:r>
          </a:p>
          <a:p>
            <a:r>
              <a:rPr lang="en-US" dirty="0"/>
              <a:t>Data Scientist at PepsiCo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B848F8-F6F9-4587-8CA7-76398BB08356}"/>
              </a:ext>
            </a:extLst>
          </p:cNvPr>
          <p:cNvSpPr txBox="1">
            <a:spLocks/>
          </p:cNvSpPr>
          <p:nvPr/>
        </p:nvSpPr>
        <p:spPr>
          <a:xfrm>
            <a:off x="4568794" y="2015732"/>
            <a:ext cx="3368843" cy="3795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Barry Barrios</a:t>
            </a:r>
          </a:p>
          <a:p>
            <a:r>
              <a:rPr lang="en-US" dirty="0"/>
              <a:t>Software Engineer at Raytheon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F0594C-5174-43EF-A5C4-CA2DB70438EC}"/>
              </a:ext>
            </a:extLst>
          </p:cNvPr>
          <p:cNvSpPr txBox="1">
            <a:spLocks/>
          </p:cNvSpPr>
          <p:nvPr/>
        </p:nvSpPr>
        <p:spPr>
          <a:xfrm>
            <a:off x="8379599" y="2015732"/>
            <a:ext cx="3368843" cy="3795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Adnan </a:t>
            </a:r>
            <a:r>
              <a:rPr lang="en-US" dirty="0" err="1"/>
              <a:t>Jaffery</a:t>
            </a:r>
            <a:endParaRPr lang="en-US" dirty="0"/>
          </a:p>
          <a:p>
            <a:r>
              <a:rPr lang="en-US" dirty="0"/>
              <a:t>Sr. Project Manager at JPMorgan Chase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10889-C8BA-49CF-9671-F49E048FD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429000"/>
            <a:ext cx="1883816" cy="21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37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50AB4-C1CB-45A3-BE2E-87EA39EE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6EB170-7801-431C-A1D6-BB96647D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86895" cy="3450613"/>
          </a:xfrm>
        </p:spPr>
        <p:txBody>
          <a:bodyPr/>
          <a:lstStyle/>
          <a:p>
            <a:r>
              <a:rPr lang="en-US" dirty="0"/>
              <a:t>Building a model to represent a system</a:t>
            </a:r>
          </a:p>
          <a:p>
            <a:r>
              <a:rPr lang="en-US" dirty="0"/>
              <a:t>Don’t write model details yourself – instead, provide data and let an algorithm learn the model. </a:t>
            </a:r>
          </a:p>
          <a:p>
            <a:r>
              <a:rPr lang="en-US" dirty="0"/>
              <a:t>Home price estimator: </a:t>
            </a:r>
          </a:p>
          <a:p>
            <a:pPr lvl="1"/>
            <a:r>
              <a:rPr lang="en-US" dirty="0"/>
              <a:t>Without ML: establish base price + estimate the adjustments for various factors</a:t>
            </a:r>
          </a:p>
          <a:p>
            <a:pPr lvl="1"/>
            <a:r>
              <a:rPr lang="en-US" dirty="0"/>
              <a:t>ML: Feed data through algorithm, build model which maximizes accuracy</a:t>
            </a:r>
          </a:p>
        </p:txBody>
      </p:sp>
      <p:pic>
        <p:nvPicPr>
          <p:cNvPr id="3074" name="Picture 2" descr="https://cdn-images-1.medium.com/max/2000/1*YXiclXZdJQVJZ0tQHCv5zw.png">
            <a:extLst>
              <a:ext uri="{FF2B5EF4-FFF2-40B4-BE49-F238E27FC236}">
                <a16:creationId xmlns:a16="http://schemas.microsoft.com/office/drawing/2014/main" id="{C5CCF2EE-2C63-48CA-91C0-E56583D24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221" y="1256117"/>
            <a:ext cx="5346032" cy="496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117261-7C2D-49EA-A477-4E8BA467DEAE}"/>
              </a:ext>
            </a:extLst>
          </p:cNvPr>
          <p:cNvSpPr/>
          <p:nvPr/>
        </p:nvSpPr>
        <p:spPr>
          <a:xfrm>
            <a:off x="6942221" y="5917943"/>
            <a:ext cx="50292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https://medium.com/@ageitgey/machine-learning-is-fun-80ea3ec3c471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62008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8728-FC72-4C9F-953E-DEB253BF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9387"/>
            <a:ext cx="9603275" cy="1049235"/>
          </a:xfrm>
        </p:spPr>
        <p:txBody>
          <a:bodyPr/>
          <a:lstStyle/>
          <a:p>
            <a:r>
              <a:rPr lang="en-US" dirty="0"/>
              <a:t>Types of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2EF4-02BD-4D21-AF56-7DE6D220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24" y="806953"/>
            <a:ext cx="3611880" cy="3632700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Supervised</a:t>
            </a:r>
          </a:p>
          <a:p>
            <a:r>
              <a:rPr lang="en-US" dirty="0"/>
              <a:t>Data </a:t>
            </a:r>
            <a:r>
              <a:rPr lang="en-US" u="sng" dirty="0"/>
              <a:t>has</a:t>
            </a:r>
            <a:r>
              <a:rPr lang="en-US" dirty="0"/>
              <a:t> labels</a:t>
            </a:r>
          </a:p>
          <a:p>
            <a:r>
              <a:rPr lang="en-US" dirty="0"/>
              <a:t>Regression:</a:t>
            </a:r>
          </a:p>
          <a:p>
            <a:pPr lvl="1"/>
            <a:r>
              <a:rPr lang="en-US" dirty="0"/>
              <a:t>Home Price</a:t>
            </a:r>
          </a:p>
          <a:p>
            <a:pPr lvl="1"/>
            <a:r>
              <a:rPr lang="en-US" dirty="0"/>
              <a:t>Income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Images: Dog vs Cat</a:t>
            </a:r>
          </a:p>
          <a:p>
            <a:pPr lvl="1"/>
            <a:r>
              <a:rPr lang="en-US" dirty="0"/>
              <a:t>Emails: Spam vs non-spam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4C329B-50D8-4609-8321-F0AA8AF75005}"/>
              </a:ext>
            </a:extLst>
          </p:cNvPr>
          <p:cNvSpPr txBox="1">
            <a:spLocks/>
          </p:cNvSpPr>
          <p:nvPr/>
        </p:nvSpPr>
        <p:spPr>
          <a:xfrm>
            <a:off x="4291263" y="806953"/>
            <a:ext cx="3609473" cy="3632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Unsupervised</a:t>
            </a:r>
          </a:p>
          <a:p>
            <a:r>
              <a:rPr lang="en-US" dirty="0"/>
              <a:t>Data does </a:t>
            </a:r>
            <a:r>
              <a:rPr lang="en-US" u="sng" dirty="0"/>
              <a:t>not</a:t>
            </a:r>
            <a:r>
              <a:rPr lang="en-US" dirty="0"/>
              <a:t> have labels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Customer Segmentation</a:t>
            </a:r>
          </a:p>
          <a:p>
            <a:pPr lvl="1"/>
            <a:r>
              <a:rPr lang="en-US" dirty="0"/>
              <a:t>Anomaly Detection</a:t>
            </a:r>
          </a:p>
          <a:p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Reduce number of features</a:t>
            </a:r>
          </a:p>
          <a:p>
            <a:pPr lvl="1"/>
            <a:r>
              <a:rPr lang="en-US" dirty="0"/>
              <a:t>Simplify the problem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B54CD7-8305-41B8-9ED9-3EB2ED73564D}"/>
              </a:ext>
            </a:extLst>
          </p:cNvPr>
          <p:cNvSpPr txBox="1">
            <a:spLocks/>
          </p:cNvSpPr>
          <p:nvPr/>
        </p:nvSpPr>
        <p:spPr>
          <a:xfrm>
            <a:off x="8102033" y="806953"/>
            <a:ext cx="3609473" cy="3632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Reinforcement Learning</a:t>
            </a:r>
          </a:p>
          <a:p>
            <a:r>
              <a:rPr lang="en-US" dirty="0"/>
              <a:t>Agent/Environment</a:t>
            </a:r>
          </a:p>
          <a:p>
            <a:r>
              <a:rPr lang="en-US" dirty="0"/>
              <a:t>Real Time Decisions in Environment</a:t>
            </a:r>
          </a:p>
          <a:p>
            <a:pPr lvl="1"/>
            <a:r>
              <a:rPr lang="en-US" dirty="0"/>
              <a:t>Self Driving Car</a:t>
            </a:r>
          </a:p>
          <a:p>
            <a:pPr lvl="1"/>
            <a:r>
              <a:rPr lang="en-US" dirty="0"/>
              <a:t>Game AI</a:t>
            </a:r>
          </a:p>
          <a:p>
            <a:r>
              <a:rPr lang="en-US" dirty="0"/>
              <a:t>Maximize reward from 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D3DEAB-638F-4BA6-9689-B0CBBE80D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797" y="4487781"/>
            <a:ext cx="1924866" cy="23693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131D42-ABB5-45A4-AC1B-E93446A6E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72890"/>
              </p:ext>
            </p:extLst>
          </p:nvPr>
        </p:nvGraphicFramePr>
        <p:xfrm>
          <a:off x="373380" y="4656223"/>
          <a:ext cx="3705321" cy="170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7553">
                  <a:extLst>
                    <a:ext uri="{9D8B030D-6E8A-4147-A177-3AD203B41FA5}">
                      <a16:colId xmlns:a16="http://schemas.microsoft.com/office/drawing/2014/main" val="1105813767"/>
                    </a:ext>
                  </a:extLst>
                </a:gridCol>
                <a:gridCol w="441627">
                  <a:extLst>
                    <a:ext uri="{9D8B030D-6E8A-4147-A177-3AD203B41FA5}">
                      <a16:colId xmlns:a16="http://schemas.microsoft.com/office/drawing/2014/main" val="356828124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364803803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012835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706053383"/>
                    </a:ext>
                  </a:extLst>
                </a:gridCol>
                <a:gridCol w="847821">
                  <a:extLst>
                    <a:ext uri="{9D8B030D-6E8A-4147-A177-3AD203B41FA5}">
                      <a16:colId xmlns:a16="http://schemas.microsoft.com/office/drawing/2014/main" val="3090800698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Sq</a:t>
                      </a:r>
                      <a:r>
                        <a:rPr lang="en-US" sz="800" dirty="0"/>
                        <a:t>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Bedroom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33251"/>
                  </a:ext>
                </a:extLst>
              </a:tr>
              <a:tr h="213360">
                <a:tc rowSpan="7">
                  <a:txBody>
                    <a:bodyPr/>
                    <a:lstStyle/>
                    <a:p>
                      <a:r>
                        <a:rPr lang="en-US" sz="800" dirty="0"/>
                        <a:t>Train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$212,000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45898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$307,000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11105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$478,000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52391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$181,000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456886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$166,000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74688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$217,000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99547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$563,000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446773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132975-7A25-4519-8509-86DCA6C62AD5}"/>
              </a:ext>
            </a:extLst>
          </p:cNvPr>
          <p:cNvSpPr/>
          <p:nvPr/>
        </p:nvSpPr>
        <p:spPr>
          <a:xfrm>
            <a:off x="3224212" y="4608095"/>
            <a:ext cx="834837" cy="17642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reinforcement learning">
            <a:extLst>
              <a:ext uri="{FF2B5EF4-FFF2-40B4-BE49-F238E27FC236}">
                <a16:creationId xmlns:a16="http://schemas.microsoft.com/office/drawing/2014/main" id="{7CF0926C-5E2D-4E4D-9DFA-6EE5CA1A7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790" y="4452241"/>
            <a:ext cx="3215233" cy="22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478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7C41-D4FA-4B44-873D-FDEC73CA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 Model by hand!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4A3D9-6DDA-4BC3-B4FE-06169537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447801"/>
            <a:ext cx="9917708" cy="39623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Estimate the price of a home based on various attributes. 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B717A74-42F1-40FF-B3D0-CB2DA42FA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835115"/>
              </p:ext>
            </p:extLst>
          </p:nvPr>
        </p:nvGraphicFramePr>
        <p:xfrm>
          <a:off x="1136650" y="2249488"/>
          <a:ext cx="6902450" cy="242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Worksheet" r:id="rId3" imgW="4914991" imgH="1722095" progId="Excel.Sheet.12">
                  <p:embed/>
                </p:oleObj>
              </mc:Choice>
              <mc:Fallback>
                <p:oleObj name="Worksheet" r:id="rId3" imgW="4914991" imgH="17220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6650" y="2249488"/>
                        <a:ext cx="6902450" cy="242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995E910-7A8E-4D76-BE69-AA3ECC3B8298}"/>
              </a:ext>
            </a:extLst>
          </p:cNvPr>
          <p:cNvSpPr/>
          <p:nvPr/>
        </p:nvSpPr>
        <p:spPr>
          <a:xfrm>
            <a:off x="8375650" y="271677"/>
            <a:ext cx="3397250" cy="1582077"/>
          </a:xfrm>
          <a:prstGeom prst="wedgeRectCallout">
            <a:avLst>
              <a:gd name="adj1" fmla="val -60237"/>
              <a:gd name="adj2" fmla="val 9103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Interactive - double click to modify. Fill in the coefficients to calculate the totals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02CAC-3EE9-4486-B957-FEC0F5BAB4B5}"/>
              </a:ext>
            </a:extLst>
          </p:cNvPr>
          <p:cNvSpPr/>
          <p:nvPr/>
        </p:nvSpPr>
        <p:spPr>
          <a:xfrm>
            <a:off x="1289050" y="5239435"/>
            <a:ext cx="1026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 the Kaggle Competition here: </a:t>
            </a:r>
          </a:p>
          <a:p>
            <a:r>
              <a:rPr lang="en-US" dirty="0">
                <a:hlinkClick r:id="rId5"/>
              </a:rPr>
              <a:t>https://www.kaggle.com/c/house-prices-advanced-regression-techniques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8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BCA5-4058-46AF-A6F3-F5127853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 better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32861-9E15-4F59-8DD9-6517D53F9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41785"/>
            <a:ext cx="9603275" cy="3974429"/>
          </a:xfrm>
        </p:spPr>
        <p:txBody>
          <a:bodyPr/>
          <a:lstStyle/>
          <a:p>
            <a:r>
              <a:rPr lang="en-US" dirty="0"/>
              <a:t>How do we find the best coefficients? Let’s use data and algorithms to build a model.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844DE-FCAF-4AB2-B303-B1190BB81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53" y="2367804"/>
            <a:ext cx="2795339" cy="2913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85E03-D941-49B2-8B5C-4BCC0994E94B}"/>
              </a:ext>
            </a:extLst>
          </p:cNvPr>
          <p:cNvSpPr txBox="1"/>
          <p:nvPr/>
        </p:nvSpPr>
        <p:spPr>
          <a:xfrm>
            <a:off x="1451579" y="205740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287CF76D-43FA-44B9-BFF5-FE705F35686C}"/>
              </a:ext>
            </a:extLst>
          </p:cNvPr>
          <p:cNvSpPr/>
          <p:nvPr/>
        </p:nvSpPr>
        <p:spPr>
          <a:xfrm>
            <a:off x="3711513" y="3557636"/>
            <a:ext cx="637674" cy="63767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93F13A-7428-4F37-B80A-8437A576D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478" y="2730236"/>
            <a:ext cx="3783310" cy="2274011"/>
          </a:xfrm>
          <a:prstGeom prst="rect">
            <a:avLst/>
          </a:prstGeom>
        </p:spPr>
      </p:pic>
      <p:sp>
        <p:nvSpPr>
          <p:cNvPr id="10" name="Equals 9">
            <a:extLst>
              <a:ext uri="{FF2B5EF4-FFF2-40B4-BE49-F238E27FC236}">
                <a16:creationId xmlns:a16="http://schemas.microsoft.com/office/drawing/2014/main" id="{AB1913D5-FE82-41FB-AFA0-EC020FD05422}"/>
              </a:ext>
            </a:extLst>
          </p:cNvPr>
          <p:cNvSpPr/>
          <p:nvPr/>
        </p:nvSpPr>
        <p:spPr>
          <a:xfrm>
            <a:off x="7295432" y="3660906"/>
            <a:ext cx="637674" cy="43113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124" name="Picture 4" descr="Image result for gradient descent">
            <a:extLst>
              <a:ext uri="{FF2B5EF4-FFF2-40B4-BE49-F238E27FC236}">
                <a16:creationId xmlns:a16="http://schemas.microsoft.com/office/drawing/2014/main" id="{393E3344-74CD-4E21-A5DA-4548CE7AD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253" y="4394170"/>
            <a:ext cx="2608370" cy="146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linear regression">
            <a:extLst>
              <a:ext uri="{FF2B5EF4-FFF2-40B4-BE49-F238E27FC236}">
                <a16:creationId xmlns:a16="http://schemas.microsoft.com/office/drawing/2014/main" id="{002823CF-B93D-4490-AD2E-04DC5ED3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92" y="2671202"/>
            <a:ext cx="2514356" cy="197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C390FF-9151-4690-8727-6C2E2A8411EB}"/>
              </a:ext>
            </a:extLst>
          </p:cNvPr>
          <p:cNvSpPr txBox="1"/>
          <p:nvPr/>
        </p:nvSpPr>
        <p:spPr>
          <a:xfrm>
            <a:off x="4671475" y="2057400"/>
            <a:ext cx="297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using Linear Regression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8B5135-F97A-4D3F-B9E9-A988FF21E678}"/>
              </a:ext>
            </a:extLst>
          </p:cNvPr>
          <p:cNvSpPr txBox="1"/>
          <p:nvPr/>
        </p:nvSpPr>
        <p:spPr>
          <a:xfrm>
            <a:off x="9279262" y="205740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Fitted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25163-BF03-48CC-8748-32AAFCEF27D8}"/>
              </a:ext>
            </a:extLst>
          </p:cNvPr>
          <p:cNvSpPr txBox="1"/>
          <p:nvPr/>
        </p:nvSpPr>
        <p:spPr>
          <a:xfrm>
            <a:off x="1451579" y="5374464"/>
            <a:ext cx="148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1500 Records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37E1A-EB0B-4A65-86FA-D20B719DCCDE}"/>
              </a:ext>
            </a:extLst>
          </p:cNvPr>
          <p:cNvSpPr/>
          <p:nvPr/>
        </p:nvSpPr>
        <p:spPr>
          <a:xfrm>
            <a:off x="5119573" y="5784410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0C5565-FF7F-45D4-B662-0628C0D02F08}"/>
              </a:ext>
            </a:extLst>
          </p:cNvPr>
          <p:cNvSpPr txBox="1"/>
          <p:nvPr/>
        </p:nvSpPr>
        <p:spPr>
          <a:xfrm>
            <a:off x="8446642" y="5051073"/>
            <a:ext cx="3040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Fitted model contains the coefficients which </a:t>
            </a:r>
          </a:p>
          <a:p>
            <a:pPr algn="ctr"/>
            <a:r>
              <a:rPr lang="en-US" sz="1200" dirty="0"/>
              <a:t>minimizes the sum of squared residual (error)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7DCFC-6327-4F80-AB2F-EF0B0C449CD2}"/>
              </a:ext>
            </a:extLst>
          </p:cNvPr>
          <p:cNvSpPr/>
          <p:nvPr/>
        </p:nvSpPr>
        <p:spPr>
          <a:xfrm>
            <a:off x="8153746" y="5793662"/>
            <a:ext cx="3666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This method is called </a:t>
            </a:r>
            <a:r>
              <a:rPr lang="en-US" sz="1200" b="1" dirty="0"/>
              <a:t>multivariate linear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33EBDC-9D86-4C56-BFFE-81D159A52A72}"/>
              </a:ext>
            </a:extLst>
          </p:cNvPr>
          <p:cNvSpPr/>
          <p:nvPr/>
        </p:nvSpPr>
        <p:spPr>
          <a:xfrm>
            <a:off x="3660272" y="6205629"/>
            <a:ext cx="6096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hlinkClick r:id="rId6"/>
              </a:rPr>
              <a:t>https://towardsdatascience.com/simple-and-multiple-linear-regression-in-python-c928425168f9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84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5595-3B11-4AD6-95BB-E4BC55AF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our new Coefficients?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25E3-A69E-4089-AAE4-891257C8B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05" y="1383632"/>
            <a:ext cx="10635916" cy="4082713"/>
          </a:xfrm>
        </p:spPr>
        <p:txBody>
          <a:bodyPr/>
          <a:lstStyle/>
          <a:p>
            <a:r>
              <a:rPr lang="en-US" dirty="0"/>
              <a:t>Model after running linear regression on 1460 records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51F9A4E-B61C-43AC-9E65-3D854988DD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6890"/>
              </p:ext>
            </p:extLst>
          </p:nvPr>
        </p:nvGraphicFramePr>
        <p:xfrm>
          <a:off x="1314366" y="2097758"/>
          <a:ext cx="6542255" cy="258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Worksheet" r:id="rId3" imgW="4366119" imgH="1722095" progId="Excel.Sheet.12">
                  <p:embed/>
                </p:oleObj>
              </mc:Choice>
              <mc:Fallback>
                <p:oleObj name="Worksheet" r:id="rId3" imgW="4366119" imgH="17220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4366" y="2097758"/>
                        <a:ext cx="6542255" cy="2581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3711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4374-C60B-4506-B8D3-0534FB72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the model perform overall?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CE41-361B-46DA-A10A-6755E3D68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05" y="1467854"/>
            <a:ext cx="6380700" cy="4355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We’ll use a metric called R-Squared</a:t>
            </a:r>
          </a:p>
          <a:p>
            <a:r>
              <a:rPr lang="en-US" dirty="0"/>
              <a:t>The model’s R-squared = 0.70, which means that 70% of variations in the dependent variable (Sale Price) are explained by the independent variables present in our model.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R-squared is calculated as follows:</a:t>
            </a:r>
          </a:p>
          <a:p>
            <a:pPr marL="0" indent="0">
              <a:buNone/>
            </a:pPr>
            <a:r>
              <a:rPr lang="en-US" dirty="0"/>
              <a:t>SSE = sum of squared error of our model</a:t>
            </a:r>
          </a:p>
          <a:p>
            <a:pPr marL="0" indent="0">
              <a:buNone/>
            </a:pPr>
            <a:r>
              <a:rPr lang="en-US" dirty="0"/>
              <a:t>SST = sum of squared error of baseline model (baseline model is using average of actual sales as the prediction)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879EB-5611-4CAA-9847-AC4AF313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004" y="1413392"/>
            <a:ext cx="4699187" cy="3976754"/>
          </a:xfrm>
          <a:prstGeom prst="rect">
            <a:avLst/>
          </a:prstGeom>
        </p:spPr>
      </p:pic>
      <p:pic>
        <p:nvPicPr>
          <p:cNvPr id="6146" name="Picture 2" descr="https://cdn-images-1.medium.com/max/2000/1*wLNivV7ZHra52aCR_8T-nA.png">
            <a:extLst>
              <a:ext uri="{FF2B5EF4-FFF2-40B4-BE49-F238E27FC236}">
                <a16:creationId xmlns:a16="http://schemas.microsoft.com/office/drawing/2014/main" id="{F98C9FDA-226F-4624-A5E9-CB4A8414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3645569"/>
            <a:ext cx="12668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23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2541-DD04-4C12-B1FF-3A630774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big problem…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0EF97-90E4-47ED-95B8-E137812FE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5" y="1395664"/>
            <a:ext cx="10900610" cy="4307304"/>
          </a:xfrm>
        </p:spPr>
        <p:txBody>
          <a:bodyPr/>
          <a:lstStyle/>
          <a:p>
            <a:r>
              <a:rPr lang="en-US" dirty="0"/>
              <a:t>We calculated the performance metric on predictions from training data.</a:t>
            </a:r>
          </a:p>
          <a:p>
            <a:r>
              <a:rPr lang="en-US" dirty="0"/>
              <a:t>We should evaluate our model against unseen data (test data)</a:t>
            </a:r>
          </a:p>
          <a:p>
            <a:r>
              <a:rPr lang="en-US" dirty="0"/>
              <a:t>Common machine learning workflow: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80EE21C8-9D5E-4B27-81B6-AD4DA3CEC428}"/>
              </a:ext>
            </a:extLst>
          </p:cNvPr>
          <p:cNvSpPr/>
          <p:nvPr/>
        </p:nvSpPr>
        <p:spPr>
          <a:xfrm>
            <a:off x="602625" y="3855187"/>
            <a:ext cx="710349" cy="1103441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Source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7DB841-BAA4-4004-BEE8-87AC1B974C0F}"/>
              </a:ext>
            </a:extLst>
          </p:cNvPr>
          <p:cNvCxnSpPr>
            <a:cxnSpLocks/>
            <a:stCxn id="118" idx="3"/>
            <a:endCxn id="15" idx="1"/>
          </p:cNvCxnSpPr>
          <p:nvPr/>
        </p:nvCxnSpPr>
        <p:spPr>
          <a:xfrm>
            <a:off x="2622995" y="4401346"/>
            <a:ext cx="626163" cy="58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18553F-691B-46D4-86F9-5EA0A78F0F18}"/>
              </a:ext>
            </a:extLst>
          </p:cNvPr>
          <p:cNvCxnSpPr>
            <a:cxnSpLocks/>
            <a:stCxn id="118" idx="3"/>
            <a:endCxn id="11" idx="1"/>
          </p:cNvCxnSpPr>
          <p:nvPr/>
        </p:nvCxnSpPr>
        <p:spPr>
          <a:xfrm flipV="1">
            <a:off x="2622995" y="3785648"/>
            <a:ext cx="624407" cy="61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3E267-A36C-4F3B-B6AA-3DF97B801B71}"/>
              </a:ext>
            </a:extLst>
          </p:cNvPr>
          <p:cNvSpPr/>
          <p:nvPr/>
        </p:nvSpPr>
        <p:spPr>
          <a:xfrm>
            <a:off x="3247402" y="3419988"/>
            <a:ext cx="952072" cy="731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Training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124CCA-F611-46E7-B126-45C084F44A40}"/>
              </a:ext>
            </a:extLst>
          </p:cNvPr>
          <p:cNvSpPr/>
          <p:nvPr/>
        </p:nvSpPr>
        <p:spPr>
          <a:xfrm>
            <a:off x="3249158" y="4621844"/>
            <a:ext cx="952072" cy="731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0B9761-FD11-40FC-9128-CA0E027299AA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4199474" y="3785648"/>
            <a:ext cx="126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63DBF4-5C1A-46AE-8363-78AA9B57D163}"/>
              </a:ext>
            </a:extLst>
          </p:cNvPr>
          <p:cNvSpPr txBox="1"/>
          <p:nvPr/>
        </p:nvSpPr>
        <p:spPr>
          <a:xfrm>
            <a:off x="4431253" y="3531643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Train the </a:t>
            </a:r>
          </a:p>
          <a:p>
            <a:r>
              <a:rPr lang="en-US" sz="1400" dirty="0"/>
              <a:t>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C074F6-3A23-4DA1-A365-4CE96A7206E1}"/>
              </a:ext>
            </a:extLst>
          </p:cNvPr>
          <p:cNvSpPr/>
          <p:nvPr/>
        </p:nvSpPr>
        <p:spPr>
          <a:xfrm>
            <a:off x="5468941" y="3419988"/>
            <a:ext cx="952072" cy="731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Fitted Model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5F1E06-3C06-4B5C-8328-1A792902D46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201230" y="4987504"/>
            <a:ext cx="1743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A7F2D26-6499-4E7D-973F-9D7629329BA0}"/>
              </a:ext>
            </a:extLst>
          </p:cNvPr>
          <p:cNvCxnSpPr>
            <a:cxnSpLocks/>
            <a:stCxn id="28" idx="2"/>
            <a:endCxn id="57" idx="1"/>
          </p:cNvCxnSpPr>
          <p:nvPr/>
        </p:nvCxnSpPr>
        <p:spPr>
          <a:xfrm rot="16200000" flipH="1">
            <a:off x="6506977" y="3589307"/>
            <a:ext cx="835529" cy="1959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4F5E94-FCCC-44D3-8D42-CDA1047C7A1A}"/>
              </a:ext>
            </a:extLst>
          </p:cNvPr>
          <p:cNvSpPr txBox="1"/>
          <p:nvPr/>
        </p:nvSpPr>
        <p:spPr>
          <a:xfrm>
            <a:off x="6296572" y="4733021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Evaluate Model </a:t>
            </a:r>
          </a:p>
          <a:p>
            <a:r>
              <a:rPr lang="en-US" sz="1400" dirty="0"/>
              <a:t>on Test Data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A2A49E3-4148-47E5-954E-A2786085685E}"/>
              </a:ext>
            </a:extLst>
          </p:cNvPr>
          <p:cNvSpPr/>
          <p:nvPr/>
        </p:nvSpPr>
        <p:spPr>
          <a:xfrm>
            <a:off x="7904506" y="4621177"/>
            <a:ext cx="1794795" cy="731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Decision: </a:t>
            </a:r>
          </a:p>
          <a:p>
            <a:pPr algn="ctr"/>
            <a:r>
              <a:rPr lang="en-US" sz="1400" dirty="0"/>
              <a:t>Improve Model or </a:t>
            </a:r>
          </a:p>
          <a:p>
            <a:pPr algn="ctr"/>
            <a:r>
              <a:rPr lang="en-US" sz="1400" dirty="0"/>
              <a:t>Deploy Model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FBB12A9-9F49-4786-A8F6-B00C9386D996}"/>
              </a:ext>
            </a:extLst>
          </p:cNvPr>
          <p:cNvCxnSpPr>
            <a:cxnSpLocks/>
            <a:stCxn id="57" idx="0"/>
            <a:endCxn id="4" idx="1"/>
          </p:cNvCxnSpPr>
          <p:nvPr/>
        </p:nvCxnSpPr>
        <p:spPr>
          <a:xfrm rot="16200000" flipV="1">
            <a:off x="4496857" y="316130"/>
            <a:ext cx="765990" cy="7844104"/>
          </a:xfrm>
          <a:prstGeom prst="bentConnector3">
            <a:avLst>
              <a:gd name="adj1" fmla="val 2099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04E2BE-22FC-42BE-93CA-2CF5FA217A98}"/>
              </a:ext>
            </a:extLst>
          </p:cNvPr>
          <p:cNvCxnSpPr>
            <a:cxnSpLocks/>
            <a:stCxn id="57" idx="3"/>
            <a:endCxn id="84" idx="1"/>
          </p:cNvCxnSpPr>
          <p:nvPr/>
        </p:nvCxnSpPr>
        <p:spPr>
          <a:xfrm>
            <a:off x="9699301" y="4986837"/>
            <a:ext cx="291386" cy="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D60B61B-1FF2-4A56-BCA5-C10A11C742C6}"/>
              </a:ext>
            </a:extLst>
          </p:cNvPr>
          <p:cNvSpPr/>
          <p:nvPr/>
        </p:nvSpPr>
        <p:spPr>
          <a:xfrm>
            <a:off x="9990687" y="4621844"/>
            <a:ext cx="1387011" cy="731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Deploy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5D90A7A-9F46-4905-A72A-9F4AD55750B6}"/>
              </a:ext>
            </a:extLst>
          </p:cNvPr>
          <p:cNvSpPr/>
          <p:nvPr/>
        </p:nvSpPr>
        <p:spPr>
          <a:xfrm>
            <a:off x="1670924" y="4035686"/>
            <a:ext cx="952071" cy="731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Prepare Data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400C150-B7B4-47A1-AA07-7FE2F0398A0E}"/>
              </a:ext>
            </a:extLst>
          </p:cNvPr>
          <p:cNvCxnSpPr>
            <a:cxnSpLocks/>
            <a:stCxn id="4" idx="4"/>
            <a:endCxn id="118" idx="1"/>
          </p:cNvCxnSpPr>
          <p:nvPr/>
        </p:nvCxnSpPr>
        <p:spPr>
          <a:xfrm flipV="1">
            <a:off x="1312974" y="4401346"/>
            <a:ext cx="357950" cy="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320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FCD1-A440-4198-9474-C3A05B73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39824"/>
            <a:ext cx="9603275" cy="1049235"/>
          </a:xfrm>
        </p:spPr>
        <p:txBody>
          <a:bodyPr/>
          <a:lstStyle/>
          <a:p>
            <a:r>
              <a:rPr lang="en-US" dirty="0"/>
              <a:t>Other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45864-0E83-40D8-8EE4-4FF18607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1" y="1589059"/>
            <a:ext cx="2683042" cy="3679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Metrics:</a:t>
            </a:r>
          </a:p>
          <a:p>
            <a:r>
              <a:rPr lang="en-US" sz="1800" dirty="0"/>
              <a:t>R-Squared</a:t>
            </a:r>
          </a:p>
          <a:p>
            <a:r>
              <a:rPr lang="en-US" sz="1800" dirty="0"/>
              <a:t>Mean Absolute Error</a:t>
            </a:r>
          </a:p>
          <a:p>
            <a:r>
              <a:rPr lang="en-US" sz="1800" dirty="0"/>
              <a:t>Mean Squared Error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0CA82-1D14-4CE0-96B1-FDD95E23C36D}"/>
              </a:ext>
            </a:extLst>
          </p:cNvPr>
          <p:cNvSpPr txBox="1"/>
          <p:nvPr/>
        </p:nvSpPr>
        <p:spPr>
          <a:xfrm>
            <a:off x="1197303" y="5394846"/>
            <a:ext cx="8602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https://machinelearningmastery.com/metrics-evaluate-machine-learning-algorithms-python/</a:t>
            </a:r>
          </a:p>
          <a:p>
            <a:r>
              <a:rPr lang="en-US" dirty="0">
                <a:hlinkClick r:id="rId2"/>
              </a:rPr>
              <a:t>http://scikit-learn.org/stable/modules/classes.html#module-sklearn.metrics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8E460A-ABB1-44D3-82E5-B19780C732C1}"/>
              </a:ext>
            </a:extLst>
          </p:cNvPr>
          <p:cNvSpPr txBox="1">
            <a:spLocks/>
          </p:cNvSpPr>
          <p:nvPr/>
        </p:nvSpPr>
        <p:spPr>
          <a:xfrm>
            <a:off x="6361861" y="1589059"/>
            <a:ext cx="2679192" cy="3679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Metrics:</a:t>
            </a:r>
          </a:p>
          <a:p>
            <a:r>
              <a:rPr lang="en-US" sz="1800" dirty="0"/>
              <a:t>Precision</a:t>
            </a:r>
          </a:p>
          <a:p>
            <a:r>
              <a:rPr lang="en-US" sz="1800" dirty="0"/>
              <a:t>Recall</a:t>
            </a:r>
          </a:p>
          <a:p>
            <a:r>
              <a:rPr lang="en-US" sz="1800" dirty="0"/>
              <a:t>F1 Score</a:t>
            </a:r>
          </a:p>
          <a:p>
            <a:r>
              <a:rPr lang="en-US" sz="1800" dirty="0"/>
              <a:t>Log Loss</a:t>
            </a:r>
          </a:p>
          <a:p>
            <a:r>
              <a:rPr lang="en-US" sz="1800" dirty="0"/>
              <a:t>AUC</a:t>
            </a:r>
          </a:p>
          <a:p>
            <a:r>
              <a:rPr lang="en-US" sz="1800" dirty="0"/>
              <a:t>Classification Accuracy (Easily Misused)</a:t>
            </a:r>
          </a:p>
          <a:p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D26CED-CD70-469D-AE7B-F18F5408F8F0}"/>
              </a:ext>
            </a:extLst>
          </p:cNvPr>
          <p:cNvSpPr txBox="1">
            <a:spLocks/>
          </p:cNvSpPr>
          <p:nvPr/>
        </p:nvSpPr>
        <p:spPr>
          <a:xfrm>
            <a:off x="3225303" y="1589059"/>
            <a:ext cx="2683042" cy="36798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Other Eval Tools:</a:t>
            </a:r>
          </a:p>
          <a:p>
            <a:r>
              <a:rPr lang="en-US" sz="1800" dirty="0"/>
              <a:t>Actual vs Fitted plot</a:t>
            </a:r>
          </a:p>
          <a:p>
            <a:r>
              <a:rPr lang="en-US" sz="1800" dirty="0"/>
              <a:t>Residuals Plot</a:t>
            </a:r>
          </a:p>
          <a:p>
            <a:r>
              <a:rPr lang="en-US" sz="1800" dirty="0"/>
              <a:t>Q-Q Plot</a:t>
            </a:r>
          </a:p>
          <a:p>
            <a:endParaRPr lang="en-US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D0845E-E093-449A-8191-22C685E7C99D}"/>
              </a:ext>
            </a:extLst>
          </p:cNvPr>
          <p:cNvSpPr txBox="1">
            <a:spLocks/>
          </p:cNvSpPr>
          <p:nvPr/>
        </p:nvSpPr>
        <p:spPr>
          <a:xfrm>
            <a:off x="9282136" y="1589059"/>
            <a:ext cx="2679192" cy="36798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Other Eval Tools:</a:t>
            </a:r>
          </a:p>
          <a:p>
            <a:r>
              <a:rPr lang="en-US" sz="1800" dirty="0"/>
              <a:t>Confusion Matrix</a:t>
            </a:r>
          </a:p>
          <a:p>
            <a:r>
              <a:rPr lang="en-US" sz="1800" dirty="0"/>
              <a:t>ROC Curves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024F1-BBE6-4C52-9DB9-7CE67B107E30}"/>
              </a:ext>
            </a:extLst>
          </p:cNvPr>
          <p:cNvSpPr txBox="1"/>
          <p:nvPr/>
        </p:nvSpPr>
        <p:spPr>
          <a:xfrm>
            <a:off x="2128242" y="1147248"/>
            <a:ext cx="1739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D7C3F-BDA6-437A-8DE2-BFFF3B8A0B57}"/>
              </a:ext>
            </a:extLst>
          </p:cNvPr>
          <p:cNvSpPr txBox="1"/>
          <p:nvPr/>
        </p:nvSpPr>
        <p:spPr>
          <a:xfrm>
            <a:off x="7617900" y="1147248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84444-67CC-431D-A1AE-A9074718AD70}"/>
              </a:ext>
            </a:extLst>
          </p:cNvPr>
          <p:cNvSpPr txBox="1"/>
          <p:nvPr/>
        </p:nvSpPr>
        <p:spPr>
          <a:xfrm>
            <a:off x="11538284" y="8301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FAB3D-62A4-4092-94F9-F4D14D0DF184}"/>
              </a:ext>
            </a:extLst>
          </p:cNvPr>
          <p:cNvSpPr/>
          <p:nvPr/>
        </p:nvSpPr>
        <p:spPr>
          <a:xfrm>
            <a:off x="314062" y="1147247"/>
            <a:ext cx="5675610" cy="4121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855E3D-2072-443B-8014-EFD731044B06}"/>
              </a:ext>
            </a:extLst>
          </p:cNvPr>
          <p:cNvSpPr/>
          <p:nvPr/>
        </p:nvSpPr>
        <p:spPr>
          <a:xfrm>
            <a:off x="6055907" y="1147247"/>
            <a:ext cx="5675610" cy="4121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47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FCD1-A440-4198-9474-C3A05B73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39824"/>
            <a:ext cx="9603275" cy="1049235"/>
          </a:xfrm>
        </p:spPr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45864-0E83-40D8-8EE4-4FF18607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1" y="1589059"/>
            <a:ext cx="3428160" cy="3679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Linear Regression</a:t>
            </a:r>
          </a:p>
          <a:p>
            <a:pPr marL="0" indent="0">
              <a:buNone/>
            </a:pPr>
            <a:r>
              <a:rPr lang="en-US" sz="1800" dirty="0"/>
              <a:t>Decision Tree Regression</a:t>
            </a:r>
          </a:p>
          <a:p>
            <a:pPr marL="0" indent="0">
              <a:buNone/>
            </a:pPr>
            <a:r>
              <a:rPr lang="en-US" sz="1800" dirty="0"/>
              <a:t>Random Forest Regression</a:t>
            </a:r>
          </a:p>
          <a:p>
            <a:pPr marL="0" indent="0">
              <a:buNone/>
            </a:pPr>
            <a:r>
              <a:rPr lang="en-US" sz="1800" dirty="0" err="1"/>
              <a:t>XGBoost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Support Vector Regression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Generalized Linear Models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0CA82-1D14-4CE0-96B1-FDD95E23C36D}"/>
              </a:ext>
            </a:extLst>
          </p:cNvPr>
          <p:cNvSpPr txBox="1"/>
          <p:nvPr/>
        </p:nvSpPr>
        <p:spPr>
          <a:xfrm>
            <a:off x="1197303" y="4928133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http://scikit-learn.org/stable/index.html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8E460A-ABB1-44D3-82E5-B19780C732C1}"/>
              </a:ext>
            </a:extLst>
          </p:cNvPr>
          <p:cNvSpPr txBox="1">
            <a:spLocks/>
          </p:cNvSpPr>
          <p:nvPr/>
        </p:nvSpPr>
        <p:spPr>
          <a:xfrm>
            <a:off x="4508029" y="1589059"/>
            <a:ext cx="3373027" cy="3679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Logistic Regression</a:t>
            </a:r>
          </a:p>
          <a:p>
            <a:pPr marL="0" indent="0">
              <a:buNone/>
            </a:pPr>
            <a:r>
              <a:rPr lang="en-US" sz="1800" dirty="0"/>
              <a:t>Decision Tree Classifier</a:t>
            </a:r>
          </a:p>
          <a:p>
            <a:pPr marL="0" indent="0">
              <a:buNone/>
            </a:pPr>
            <a:r>
              <a:rPr lang="en-US" sz="1800" dirty="0"/>
              <a:t>Random Forest Classifier</a:t>
            </a:r>
          </a:p>
          <a:p>
            <a:pPr marL="0" indent="0">
              <a:buNone/>
            </a:pPr>
            <a:r>
              <a:rPr lang="en-US" sz="1800" dirty="0" err="1"/>
              <a:t>XGBoost</a:t>
            </a:r>
            <a:r>
              <a:rPr lang="en-US" sz="1800" dirty="0"/>
              <a:t> Classifier</a:t>
            </a:r>
          </a:p>
          <a:p>
            <a:pPr marL="0" indent="0">
              <a:buNone/>
            </a:pPr>
            <a:r>
              <a:rPr lang="en-US" sz="1800" dirty="0"/>
              <a:t>Support Vector Classifier</a:t>
            </a:r>
          </a:p>
          <a:p>
            <a:pPr marL="0" indent="0">
              <a:buNone/>
            </a:pPr>
            <a:r>
              <a:rPr lang="en-US" sz="1800" dirty="0"/>
              <a:t>Neural Networks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024F1-BBE6-4C52-9DB9-7CE67B107E30}"/>
              </a:ext>
            </a:extLst>
          </p:cNvPr>
          <p:cNvSpPr txBox="1"/>
          <p:nvPr/>
        </p:nvSpPr>
        <p:spPr>
          <a:xfrm>
            <a:off x="312821" y="1147248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D7C3F-BDA6-437A-8DE2-BFFF3B8A0B57}"/>
              </a:ext>
            </a:extLst>
          </p:cNvPr>
          <p:cNvSpPr txBox="1"/>
          <p:nvPr/>
        </p:nvSpPr>
        <p:spPr>
          <a:xfrm>
            <a:off x="4224697" y="1147248"/>
            <a:ext cx="3656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84444-67CC-431D-A1AE-A9074718AD70}"/>
              </a:ext>
            </a:extLst>
          </p:cNvPr>
          <p:cNvSpPr txBox="1"/>
          <p:nvPr/>
        </p:nvSpPr>
        <p:spPr>
          <a:xfrm>
            <a:off x="11538284" y="8301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FAB3D-62A4-4092-94F9-F4D14D0DF184}"/>
              </a:ext>
            </a:extLst>
          </p:cNvPr>
          <p:cNvSpPr/>
          <p:nvPr/>
        </p:nvSpPr>
        <p:spPr>
          <a:xfrm>
            <a:off x="314062" y="1147248"/>
            <a:ext cx="3656359" cy="3679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855E3D-2072-443B-8014-EFD731044B06}"/>
              </a:ext>
            </a:extLst>
          </p:cNvPr>
          <p:cNvSpPr/>
          <p:nvPr/>
        </p:nvSpPr>
        <p:spPr>
          <a:xfrm>
            <a:off x="4224697" y="1147248"/>
            <a:ext cx="3657600" cy="3679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43B225-2BFB-4267-970F-9E93839ABA46}"/>
              </a:ext>
            </a:extLst>
          </p:cNvPr>
          <p:cNvSpPr/>
          <p:nvPr/>
        </p:nvSpPr>
        <p:spPr>
          <a:xfrm>
            <a:off x="8136573" y="1147248"/>
            <a:ext cx="3657600" cy="3679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D8180F-3AE5-45A4-AA96-E3806CC39180}"/>
              </a:ext>
            </a:extLst>
          </p:cNvPr>
          <p:cNvSpPr txBox="1"/>
          <p:nvPr/>
        </p:nvSpPr>
        <p:spPr>
          <a:xfrm>
            <a:off x="8135331" y="1147248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Clustering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873A06-5C8A-47A8-B1A3-9B91C1FEE9B6}"/>
              </a:ext>
            </a:extLst>
          </p:cNvPr>
          <p:cNvSpPr txBox="1">
            <a:spLocks/>
          </p:cNvSpPr>
          <p:nvPr/>
        </p:nvSpPr>
        <p:spPr>
          <a:xfrm>
            <a:off x="8349988" y="1608913"/>
            <a:ext cx="3373027" cy="34138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K-Means</a:t>
            </a:r>
          </a:p>
          <a:p>
            <a:r>
              <a:rPr lang="en-US" sz="1800" dirty="0"/>
              <a:t>Mean-Shift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PCA</a:t>
            </a:r>
          </a:p>
          <a:p>
            <a:r>
              <a:rPr lang="en-US" sz="1800" dirty="0"/>
              <a:t>Feature Selection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78FBFB-8FA7-49F0-8885-B9A395A8D92D}"/>
              </a:ext>
            </a:extLst>
          </p:cNvPr>
          <p:cNvSpPr/>
          <p:nvPr/>
        </p:nvSpPr>
        <p:spPr>
          <a:xfrm>
            <a:off x="8135331" y="2703183"/>
            <a:ext cx="3656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277368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0E70-3001-4701-ABE4-EF86CBAC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some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295F-6341-49A2-B301-52632180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330" y="1634732"/>
            <a:ext cx="6441138" cy="3450613"/>
          </a:xfrm>
        </p:spPr>
        <p:txBody>
          <a:bodyPr/>
          <a:lstStyle/>
          <a:p>
            <a:r>
              <a:rPr lang="en-US" dirty="0"/>
              <a:t>Install: </a:t>
            </a:r>
            <a:r>
              <a:rPr lang="en-US" dirty="0">
                <a:hlinkClick r:id="rId2"/>
              </a:rPr>
              <a:t>https://www.anaconda.com/download/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Choose Python 3.7 version</a:t>
            </a:r>
          </a:p>
          <a:p>
            <a:r>
              <a:rPr lang="en-US" dirty="0"/>
              <a:t>After installation, create </a:t>
            </a:r>
            <a:r>
              <a:rPr lang="en-US" dirty="0" err="1"/>
              <a:t>jupyter</a:t>
            </a:r>
            <a:r>
              <a:rPr lang="en-US" dirty="0"/>
              <a:t> notebook shortcut in your project folder 			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/>
              <a:t>Run the shortcut, it will open a command prompt and it will open a webpage</a:t>
            </a:r>
          </a:p>
          <a:p>
            <a:r>
              <a:rPr lang="en-US" dirty="0"/>
              <a:t>Use the web interface to begin.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6D050-9C19-4D10-95FF-2FEEE4B4A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717" y="457661"/>
            <a:ext cx="4299283" cy="52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1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42BA-CB5D-43CA-BC49-2FB3C84F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3F5C-201A-44C8-9874-FD2BA0EEB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00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0D59-7D7E-4E81-BAAE-C55E975B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we improve this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38EF-E6BE-454A-A590-2E0962B2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47" y="1553634"/>
            <a:ext cx="10640158" cy="4065113"/>
          </a:xfrm>
        </p:spPr>
        <p:txBody>
          <a:bodyPr/>
          <a:lstStyle/>
          <a:p>
            <a:r>
              <a:rPr lang="en-US" dirty="0"/>
              <a:t>Add more features! Year Built, Year Sold, Has pool, Condition, Interior Quality, Ext Quality,, Neighborhood Geography, Comparable Home Sales ……………</a:t>
            </a:r>
          </a:p>
          <a:p>
            <a:r>
              <a:rPr lang="en-US" dirty="0"/>
              <a:t>Add more data – we only had 1500 records to train our model</a:t>
            </a:r>
          </a:p>
          <a:p>
            <a:r>
              <a:rPr lang="en-US" dirty="0"/>
              <a:t>Normalize data - House prices do not have a linear relationship with all features. When using linear regression, we need to normalize the data to get closer to linear relationships</a:t>
            </a:r>
          </a:p>
          <a:p>
            <a:r>
              <a:rPr lang="en-US" dirty="0"/>
              <a:t>Try other algorithms - Random Forest Regression, </a:t>
            </a:r>
            <a:r>
              <a:rPr lang="en-US" dirty="0" err="1"/>
              <a:t>XGBoost</a:t>
            </a:r>
            <a:r>
              <a:rPr lang="en-US" dirty="0"/>
              <a:t>, Neural Networks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33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576C-D3E4-4754-928C-9EE841ADC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91257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FB028-BDA1-419F-8669-1E634A25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FCEAE3-E0DE-42BF-BCFF-D18E5E373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92563"/>
          </a:xfrm>
        </p:spPr>
        <p:txBody>
          <a:bodyPr>
            <a:normAutofit/>
          </a:bodyPr>
          <a:lstStyle/>
          <a:p>
            <a:r>
              <a:rPr lang="en-US" dirty="0"/>
              <a:t>October 17</a:t>
            </a:r>
          </a:p>
          <a:p>
            <a:r>
              <a:rPr lang="en-US" dirty="0"/>
              <a:t>Format options:</a:t>
            </a:r>
          </a:p>
          <a:p>
            <a:pPr lvl="1"/>
            <a:r>
              <a:rPr lang="en-US" dirty="0"/>
              <a:t>2 hours of speaking/teaching, similar to today. </a:t>
            </a:r>
          </a:p>
          <a:p>
            <a:pPr lvl="1"/>
            <a:r>
              <a:rPr lang="en-US" dirty="0"/>
              <a:t>1 hour of speaking/teaching, followed by 1 hour of hands-on</a:t>
            </a:r>
          </a:p>
          <a:p>
            <a:r>
              <a:rPr lang="en-US" dirty="0"/>
              <a:t>Ask the audience:</a:t>
            </a:r>
          </a:p>
          <a:p>
            <a:pPr lvl="1"/>
            <a:r>
              <a:rPr lang="en-US" dirty="0"/>
              <a:t>Intro content? Advanced content?</a:t>
            </a:r>
          </a:p>
          <a:p>
            <a:pPr lvl="1"/>
            <a:r>
              <a:rPr lang="en-US" dirty="0"/>
              <a:t>Industry speakers</a:t>
            </a:r>
          </a:p>
          <a:p>
            <a:pPr lvl="1"/>
            <a:r>
              <a:rPr lang="en-US" dirty="0"/>
              <a:t>Online meetup?</a:t>
            </a:r>
          </a:p>
          <a:p>
            <a:pPr lvl="1"/>
            <a:r>
              <a:rPr lang="en-US" dirty="0"/>
              <a:t>Who has a topic they’d like to speak on? Send me an email: </a:t>
            </a:r>
            <a:r>
              <a:rPr lang="en-US" dirty="0">
                <a:hlinkClick r:id="rId2"/>
              </a:rPr>
              <a:t>nwoodro@gmail.com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87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4E85-D48F-4707-9775-435DF39C3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Dallas Area School of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38E4D-A538-446B-9BBE-330F5260A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Coming!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0839E-3947-4027-8E2A-73FB36BB5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26" y="4076353"/>
            <a:ext cx="3592889" cy="13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8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A8A3-35DF-42A6-9351-BA551D44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School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A1DB-1D79-4ED5-A168-DE7005E11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Mission to teach AI to anybody who wants to learn, for free</a:t>
            </a:r>
          </a:p>
          <a:p>
            <a:r>
              <a:rPr lang="en-US" dirty="0" err="1"/>
              <a:t>Youtube’s</a:t>
            </a:r>
            <a:r>
              <a:rPr lang="en-US" dirty="0"/>
              <a:t> Siraj </a:t>
            </a:r>
            <a:r>
              <a:rPr lang="en-US" dirty="0" err="1"/>
              <a:t>Raval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https://www.youtube.com/channel/UCWN3xxRkmTPmbKwht9FuE5A</a:t>
            </a:r>
            <a:endParaRPr lang="en-US" dirty="0"/>
          </a:p>
          <a:p>
            <a:r>
              <a:rPr lang="en-US" dirty="0"/>
              <a:t>Teach beginner through advanced concepts and techniques</a:t>
            </a:r>
          </a:p>
          <a:p>
            <a:r>
              <a:rPr lang="en-US" dirty="0"/>
              <a:t>Every 2 weeks – mid-week session</a:t>
            </a:r>
          </a:p>
          <a:p>
            <a:r>
              <a:rPr lang="en-US" dirty="0"/>
              <a:t>Weekend workshops</a:t>
            </a:r>
          </a:p>
          <a:p>
            <a:r>
              <a:rPr lang="en-US" dirty="0"/>
              <a:t>Online Meetings</a:t>
            </a:r>
          </a:p>
          <a:p>
            <a:r>
              <a:rPr lang="en-US" dirty="0"/>
              <a:t>Online Courses</a:t>
            </a:r>
          </a:p>
          <a:p>
            <a:pPr lvl="1"/>
            <a:r>
              <a:rPr lang="en-US" dirty="0"/>
              <a:t>Move 37 – Reinforcement Learning – </a:t>
            </a:r>
            <a:r>
              <a:rPr lang="en-US" dirty="0">
                <a:hlinkClick r:id="rId3"/>
              </a:rPr>
              <a:t>www.theschool.ai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FF1C-BEEA-4BCB-AAC4-8D35913D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217405-9913-4FA6-9017-F08997ADD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0" y="150838"/>
            <a:ext cx="8311654" cy="546994"/>
          </a:xfrm>
        </p:spPr>
        <p:txBody>
          <a:bodyPr/>
          <a:lstStyle/>
          <a:p>
            <a:r>
              <a:rPr lang="en-US" dirty="0"/>
              <a:t>https://www.surveymonkey.com/stories/SM-3JTYYBY/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AC9DCC-4A47-478C-A651-F6E1CDBFD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136"/>
            <a:ext cx="12192000" cy="452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2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FF1C-BEEA-4BCB-AAC4-8D35913D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217405-9913-4FA6-9017-F08997ADD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958" y="150838"/>
            <a:ext cx="9603275" cy="546994"/>
          </a:xfrm>
        </p:spPr>
        <p:txBody>
          <a:bodyPr/>
          <a:lstStyle/>
          <a:p>
            <a:r>
              <a:rPr lang="en-US" dirty="0"/>
              <a:t>https://www.surveymonkey.com/stories/SM-3JTYYBY/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9AC21-99D0-4F36-84BC-9B7C2FDB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873"/>
            <a:ext cx="12192000" cy="436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FF1C-BEEA-4BCB-AAC4-8D35913D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217405-9913-4FA6-9017-F08997ADD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958" y="150838"/>
            <a:ext cx="9603275" cy="54699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https://www.surveymonkey.com/stories/SM-3JTYYBY/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F26FC-1E77-457A-BB29-AD8370A27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80" y="1393240"/>
            <a:ext cx="9650313" cy="546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9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FF1C-BEEA-4BCB-AAC4-8D35913D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217405-9913-4FA6-9017-F08997ADD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694" y="150838"/>
            <a:ext cx="9603275" cy="546994"/>
          </a:xfrm>
        </p:spPr>
        <p:txBody>
          <a:bodyPr/>
          <a:lstStyle/>
          <a:p>
            <a:r>
              <a:rPr lang="en-US" dirty="0"/>
              <a:t>https://www.surveymonkey.com/stories/SM-3JTYYBY/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9C49F-35C8-4E82-BE5E-1C5FE4CAF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80" y="1377058"/>
            <a:ext cx="9329487" cy="550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3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FF1C-BEEA-4BCB-AAC4-8D35913D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217405-9913-4FA6-9017-F08997ADD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200" y="150838"/>
            <a:ext cx="9603275" cy="54699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https://www.surveymonkey.com/stories/SM-3JTYYBY/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BB920-ADD8-4739-B46C-8071989B9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9136"/>
            <a:ext cx="12192000" cy="455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008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6957</TotalTime>
  <Words>1028</Words>
  <Application>Microsoft Office PowerPoint</Application>
  <PresentationFormat>Widescreen</PresentationFormat>
  <Paragraphs>248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Gill Sans MT</vt:lpstr>
      <vt:lpstr>Wingdings</vt:lpstr>
      <vt:lpstr>Gallery</vt:lpstr>
      <vt:lpstr>1_Gallery</vt:lpstr>
      <vt:lpstr>Microsoft Excel Worksheet</vt:lpstr>
      <vt:lpstr>Worksheet</vt:lpstr>
      <vt:lpstr>Microsoft PowerPoint Presentation</vt:lpstr>
      <vt:lpstr>Dallas Area School of AI</vt:lpstr>
      <vt:lpstr>Introducing the deans</vt:lpstr>
      <vt:lpstr>School of AI</vt:lpstr>
      <vt:lpstr>Intro to School of AI</vt:lpstr>
      <vt:lpstr>Survey Results</vt:lpstr>
      <vt:lpstr>Survey Results</vt:lpstr>
      <vt:lpstr>Survey Results</vt:lpstr>
      <vt:lpstr>Survey Results</vt:lpstr>
      <vt:lpstr>Survey Results</vt:lpstr>
      <vt:lpstr>Ask the audience</vt:lpstr>
      <vt:lpstr>Instructor-Led Curriculum</vt:lpstr>
      <vt:lpstr>AI Recent news</vt:lpstr>
      <vt:lpstr>Today’s Agenda</vt:lpstr>
      <vt:lpstr>AI Overview</vt:lpstr>
      <vt:lpstr>PowerPoint Presentation</vt:lpstr>
      <vt:lpstr>PowerPoint Presentation</vt:lpstr>
      <vt:lpstr>PowerPoint Presentation</vt:lpstr>
      <vt:lpstr>PowerPoint Presentation</vt:lpstr>
      <vt:lpstr>Machine Learning 101</vt:lpstr>
      <vt:lpstr>What Is Machine Learning?</vt:lpstr>
      <vt:lpstr>Types of Machine Learning Models</vt:lpstr>
      <vt:lpstr>Let’s Build a Model by hand!</vt:lpstr>
      <vt:lpstr>Let’s build a better model</vt:lpstr>
      <vt:lpstr>What are our new Coefficients?</vt:lpstr>
      <vt:lpstr>How did the model perform overall?</vt:lpstr>
      <vt:lpstr>One big problem…</vt:lpstr>
      <vt:lpstr>Other Evaluation Metrics</vt:lpstr>
      <vt:lpstr>Other Algorithms</vt:lpstr>
      <vt:lpstr>Let’s see some code!</vt:lpstr>
      <vt:lpstr>How could we improve this model?</vt:lpstr>
      <vt:lpstr>Conclusion</vt:lpstr>
      <vt:lpstr>Next Meeting</vt:lpstr>
      <vt:lpstr>Dallas Area School of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W.</dc:creator>
  <cp:lastModifiedBy>Nate W.</cp:lastModifiedBy>
  <cp:revision>98</cp:revision>
  <dcterms:created xsi:type="dcterms:W3CDTF">2018-09-19T10:58:23Z</dcterms:created>
  <dcterms:modified xsi:type="dcterms:W3CDTF">2018-10-04T03:59:06Z</dcterms:modified>
</cp:coreProperties>
</file>