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Vendhan" initials="VV" lastIdx="1" clrIdx="0">
    <p:extLst>
      <p:ext uri="{19B8F6BF-5375-455C-9EA6-DF929625EA0E}">
        <p15:presenceInfo xmlns="" xmlns:p15="http://schemas.microsoft.com/office/powerpoint/2012/main" userId="b820e1d54a4a65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AFA8C-1BCC-4D50-81DB-335534D0A687}" type="datetimeFigureOut">
              <a:rPr lang="en-GB" smtClean="0"/>
              <a:pPr/>
              <a:t>16/04/2024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C915D-09C0-431A-A13F-3F471CF7C13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athiyazhagan2004/MATHIYAZHAGAN_AN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50706"/>
          </a:xfrm>
        </p:spPr>
        <p:txBody>
          <a:bodyPr>
            <a:normAutofit/>
          </a:bodyPr>
          <a:lstStyle/>
          <a:p>
            <a:r>
              <a:rPr lang="en-GB" sz="8000" dirty="0"/>
              <a:t>WELCOME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a:bodyPr>
          <a:lstStyle/>
          <a:p>
            <a:pPr algn="l"/>
            <a:r>
              <a:rPr lang="en-GB" dirty="0"/>
              <a:t> CONCLUSION</a:t>
            </a:r>
          </a:p>
        </p:txBody>
      </p:sp>
      <p:sp>
        <p:nvSpPr>
          <p:cNvPr id="3" name="Content Placeholder 2"/>
          <p:cNvSpPr>
            <a:spLocks noGrp="1"/>
          </p:cNvSpPr>
          <p:nvPr>
            <p:ph idx="1"/>
          </p:nvPr>
        </p:nvSpPr>
        <p:spPr>
          <a:xfrm>
            <a:off x="457200" y="908720"/>
            <a:ext cx="8229600" cy="5949280"/>
          </a:xfrm>
        </p:spPr>
        <p:txBody>
          <a:bodyPr>
            <a:normAutofit fontScale="92500" lnSpcReduction="10000"/>
          </a:bodyPr>
          <a:lstStyle/>
          <a:p>
            <a:pPr marL="0" indent="0">
              <a:buNone/>
            </a:pPr>
            <a:r>
              <a:rPr lang="en-GB" dirty="0"/>
              <a:t>Recurrent Neural Networks (RNNs) excel at capturing sequential patterns but may struggle with long-range dependencies and require significant computational resources.
Convolutional Neural Networks (CNNs) are effective at capturing spatial patterns and are less computationally intensive, making them suitable for text classification tasks like spam detection.
Long Short-Term Memory Networks (LSTMs) address the vanishing gradient problem in RNNs and are more scalable, offering improved performance for tasks requiring capturing long-term dependencies.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36712"/>
          </a:xfrm>
        </p:spPr>
        <p:txBody>
          <a:bodyPr>
            <a:normAutofit/>
          </a:bodyPr>
          <a:lstStyle/>
          <a:p>
            <a:pPr algn="l"/>
            <a:r>
              <a:rPr lang="en-GB" dirty="0"/>
              <a:t>  FUTURE SCOPE</a:t>
            </a:r>
          </a:p>
        </p:txBody>
      </p:sp>
      <p:sp>
        <p:nvSpPr>
          <p:cNvPr id="3" name="Content Placeholder 2"/>
          <p:cNvSpPr>
            <a:spLocks noGrp="1"/>
          </p:cNvSpPr>
          <p:nvPr>
            <p:ph idx="1"/>
          </p:nvPr>
        </p:nvSpPr>
        <p:spPr>
          <a:xfrm>
            <a:off x="638628" y="0"/>
            <a:ext cx="8229600" cy="7650163"/>
          </a:xfrm>
        </p:spPr>
        <p:txBody>
          <a:bodyPr>
            <a:normAutofit fontScale="62500" lnSpcReduction="20000"/>
          </a:bodyPr>
          <a:lstStyle/>
          <a:p>
            <a:pPr marL="0" indent="0" algn="just">
              <a:buNone/>
            </a:pPr>
            <a:r>
              <a:rPr lang="en-GB" sz="2800" b="1" dirty="0"/>
              <a:t>
Recurrent Neural Networks (RNNs): RNNs are useful for processing sequential data, making them suitable for tasks like text classification. In spam detection, RNNs can learn to </a:t>
            </a:r>
            <a:r>
              <a:rPr lang="en-GB" sz="2800" b="1" dirty="0" err="1"/>
              <a:t>analyze</a:t>
            </a:r>
            <a:r>
              <a:rPr lang="en-GB" sz="2800" b="1" dirty="0"/>
              <a:t> the sequential nature of emails or messages to identify patterns indicative of spam.
Convolutional Neural Networks (CNNs): CNNs are effective at capturing spatial patterns in data, which makes them well-suited for tasks like image recognition and text classification. In spam detection, CNNs can </a:t>
            </a:r>
            <a:r>
              <a:rPr lang="en-GB" sz="2800" b="1" dirty="0" err="1"/>
              <a:t>analyze</a:t>
            </a:r>
            <a:r>
              <a:rPr lang="en-GB" sz="2800" b="1" dirty="0"/>
              <a:t> the textual content of emails or messages to identify features associated with spam.
Long Short-Term Memory Networks (LSTMs): LSTMs are a type of RNN designed to overcome the vanishing gradient problem and better capture long-term dependencies in sequential data. LSTMs are commonly used for tasks like speech recognition, language </a:t>
            </a:r>
            <a:r>
              <a:rPr lang="en-GB" sz="2800" b="1" dirty="0" err="1"/>
              <a:t>modeling</a:t>
            </a:r>
            <a:r>
              <a:rPr lang="en-GB" sz="2800" b="1" dirty="0"/>
              <a:t>, and text classification, including spam detection.
Each of these algorithms has its strengths and weaknesses, and their performance can vary depending on factors such as dataset size, data quality, and feature representation. Experimenting with these algorithms and tuning their parameters is essential to achieve the best performance for spam detection.
Train 3 deep learning company the deployment detecting spam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980728"/>
          </a:xfrm>
        </p:spPr>
        <p:txBody>
          <a:bodyPr>
            <a:normAutofit/>
          </a:bodyPr>
          <a:lstStyle/>
          <a:p>
            <a:pPr algn="l"/>
            <a:r>
              <a:rPr lang="en-GB" dirty="0"/>
              <a:t>  REFERENCES</a:t>
            </a:r>
          </a:p>
        </p:txBody>
      </p:sp>
      <p:sp>
        <p:nvSpPr>
          <p:cNvPr id="3" name="Content Placeholder 2"/>
          <p:cNvSpPr>
            <a:spLocks noGrp="1"/>
          </p:cNvSpPr>
          <p:nvPr>
            <p:ph idx="1"/>
          </p:nvPr>
        </p:nvSpPr>
        <p:spPr>
          <a:xfrm>
            <a:off x="457200" y="1052736"/>
            <a:ext cx="8229600" cy="5073427"/>
          </a:xfrm>
        </p:spPr>
        <p:txBody>
          <a:bodyPr>
            <a:normAutofit lnSpcReduction="10000"/>
          </a:bodyPr>
          <a:lstStyle/>
          <a:p>
            <a:pPr algn="just"/>
            <a:r>
              <a:rPr lang="en-GB" sz="3400" dirty="0"/>
              <a:t>Deep Learning for Email Spam Detection: A Survey” by S. K. Pandey, et al. (2018)
“Spam Detection in Social Media Using Deep Learning” by A. Kumar, et al. (2019)
“A Survey on Deep Learning Techniques for Email Spam Detection” by R. Kaur, et al. (2020)
“Spam Email Detection Using Deep Learning Techniques” by A. A. </a:t>
            </a:r>
            <a:r>
              <a:rPr lang="en-GB" sz="3400" dirty="0" err="1"/>
              <a:t>Tijjani</a:t>
            </a:r>
            <a:r>
              <a:rPr lang="en-GB" sz="3400" dirty="0"/>
              <a:t>, et al. (2021)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106690"/>
          </a:xfrm>
        </p:spPr>
        <p:txBody>
          <a:bodyPr>
            <a:normAutofit/>
          </a:bodyPr>
          <a:lstStyle/>
          <a:p>
            <a:r>
              <a:rPr lang="en-GB" sz="8800"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19672" y="404664"/>
            <a:ext cx="4968552" cy="1107554"/>
          </a:xfrm>
        </p:spPr>
        <p:txBody>
          <a:bodyPr>
            <a:normAutofit fontScale="90000"/>
          </a:bodyPr>
          <a:lstStyle/>
          <a:p>
            <a:r>
              <a:rPr lang="en-GB" b="1" dirty="0"/>
              <a:t>VARUVAN VADIVELAN</a:t>
            </a:r>
            <a:br>
              <a:rPr lang="en-GB" b="1" dirty="0"/>
            </a:br>
            <a:r>
              <a:rPr lang="en-GB" sz="2800" b="1" dirty="0"/>
              <a:t>INSTITUTE  OF TECHNOLOGY</a:t>
            </a:r>
            <a:endParaRPr lang="en-GB" b="1" dirty="0"/>
          </a:p>
        </p:txBody>
      </p:sp>
      <p:sp>
        <p:nvSpPr>
          <p:cNvPr id="6" name="Subtitle 5"/>
          <p:cNvSpPr>
            <a:spLocks noGrp="1"/>
          </p:cNvSpPr>
          <p:nvPr>
            <p:ph type="subTitle" idx="1"/>
          </p:nvPr>
        </p:nvSpPr>
        <p:spPr>
          <a:xfrm>
            <a:off x="10044608" y="3933056"/>
            <a:ext cx="2376264" cy="476672"/>
          </a:xfrm>
        </p:spPr>
        <p:txBody>
          <a:bodyPr>
            <a:normAutofit fontScale="92500" lnSpcReduction="20000"/>
          </a:bodyPr>
          <a:lstStyle/>
          <a:p>
            <a:endParaRPr lang="en-GB" dirty="0"/>
          </a:p>
        </p:txBody>
      </p:sp>
      <p:pic>
        <p:nvPicPr>
          <p:cNvPr id="7" name="Picture 6">
            <a:extLst>
              <a:ext uri="{FF2B5EF4-FFF2-40B4-BE49-F238E27FC236}">
                <a16:creationId xmlns="" xmlns:a16="http://schemas.microsoft.com/office/drawing/2014/main" id="{2BEB1200-B4FF-23AB-B441-B141B681A6C4}"/>
              </a:ext>
            </a:extLst>
          </p:cNvPr>
          <p:cNvPicPr>
            <a:picLocks noChangeAspect="1"/>
          </p:cNvPicPr>
          <p:nvPr/>
        </p:nvPicPr>
        <p:blipFill>
          <a:blip r:embed="rId2" cstate="print"/>
          <a:stretch>
            <a:fillRect/>
          </a:stretch>
        </p:blipFill>
        <p:spPr>
          <a:xfrm>
            <a:off x="191344" y="188640"/>
            <a:ext cx="1536673" cy="1931339"/>
          </a:xfrm>
          <a:prstGeom prst="rect">
            <a:avLst/>
          </a:prstGeom>
        </p:spPr>
      </p:pic>
      <p:pic>
        <p:nvPicPr>
          <p:cNvPr id="8" name="Picture 7">
            <a:extLst>
              <a:ext uri="{FF2B5EF4-FFF2-40B4-BE49-F238E27FC236}">
                <a16:creationId xmlns="" xmlns:a16="http://schemas.microsoft.com/office/drawing/2014/main" id="{0837C38C-26C4-872E-212A-95E878EACE36}"/>
              </a:ext>
            </a:extLst>
          </p:cNvPr>
          <p:cNvPicPr>
            <a:picLocks noChangeAspect="1"/>
          </p:cNvPicPr>
          <p:nvPr/>
        </p:nvPicPr>
        <p:blipFill>
          <a:blip r:embed="rId3" cstate="print"/>
          <a:stretch>
            <a:fillRect/>
          </a:stretch>
        </p:blipFill>
        <p:spPr>
          <a:xfrm>
            <a:off x="6468665" y="0"/>
            <a:ext cx="2675335" cy="1773197"/>
          </a:xfrm>
          <a:prstGeom prst="rect">
            <a:avLst/>
          </a:prstGeom>
        </p:spPr>
      </p:pic>
      <p:sp>
        <p:nvSpPr>
          <p:cNvPr id="10" name="Rectangle 9"/>
          <p:cNvSpPr/>
          <p:nvPr/>
        </p:nvSpPr>
        <p:spPr>
          <a:xfrm>
            <a:off x="539552" y="2204864"/>
            <a:ext cx="8388424" cy="1323439"/>
          </a:xfrm>
          <a:prstGeom prst="rect">
            <a:avLst/>
          </a:prstGeom>
        </p:spPr>
        <p:txBody>
          <a:bodyPr wrap="square">
            <a:spAutoFit/>
          </a:bodyPr>
          <a:lstStyle/>
          <a:p>
            <a:r>
              <a:rPr lang="en-GB" sz="2400" b="1" dirty="0"/>
              <a:t>DEPARTMENT OF ELECTRICAL AND ELECTRONICS ENGINEERING</a:t>
            </a:r>
          </a:p>
          <a:p>
            <a:endParaRPr lang="en-GB" sz="2400" b="1" dirty="0"/>
          </a:p>
          <a:p>
            <a:r>
              <a:rPr lang="en-GB" sz="2400" b="1" dirty="0"/>
              <a:t>                   </a:t>
            </a:r>
            <a:r>
              <a:rPr lang="en-GB" sz="3200" b="1" dirty="0"/>
              <a:t>DETECTING  SPAM  EMAILS</a:t>
            </a:r>
            <a:endParaRPr lang="en-GB" sz="3200" dirty="0"/>
          </a:p>
        </p:txBody>
      </p:sp>
      <p:sp>
        <p:nvSpPr>
          <p:cNvPr id="13" name="Rectangle 12"/>
          <p:cNvSpPr/>
          <p:nvPr/>
        </p:nvSpPr>
        <p:spPr>
          <a:xfrm>
            <a:off x="191344" y="4188987"/>
            <a:ext cx="4063156" cy="1354217"/>
          </a:xfrm>
          <a:prstGeom prst="rect">
            <a:avLst/>
          </a:prstGeom>
        </p:spPr>
        <p:txBody>
          <a:bodyPr wrap="square">
            <a:spAutoFit/>
          </a:bodyPr>
          <a:lstStyle/>
          <a:p>
            <a:r>
              <a:rPr lang="en-GB" sz="2800" b="1" dirty="0"/>
              <a:t>Presented by:</a:t>
            </a:r>
          </a:p>
          <a:p>
            <a:r>
              <a:rPr lang="en-GB" b="1" dirty="0"/>
              <a:t>       </a:t>
            </a:r>
            <a:r>
              <a:rPr lang="en-US" b="1" dirty="0"/>
              <a:t>MATHIYAZHAGAN.R</a:t>
            </a:r>
            <a:r>
              <a:rPr lang="en-GB" b="1" dirty="0"/>
              <a:t>(6128211050</a:t>
            </a:r>
            <a:r>
              <a:rPr lang="en-US" b="1" dirty="0"/>
              <a:t>12</a:t>
            </a:r>
            <a:r>
              <a:rPr lang="en-GB" b="1" dirty="0"/>
              <a:t>)</a:t>
            </a:r>
          </a:p>
          <a:p>
            <a:r>
              <a:rPr lang="en-GB" b="1" dirty="0"/>
              <a:t>       NM ID:au6128211050</a:t>
            </a:r>
            <a:r>
              <a:rPr lang="en-US" b="1" dirty="0"/>
              <a:t>12</a:t>
            </a:r>
            <a:endParaRPr lang="en-GB" b="1" dirty="0"/>
          </a:p>
          <a:p>
            <a:r>
              <a:rPr lang="en-GB" b="1" dirty="0"/>
              <a:t>   </a:t>
            </a:r>
          </a:p>
        </p:txBody>
      </p:sp>
      <p:sp>
        <p:nvSpPr>
          <p:cNvPr id="14" name="Rectangle 13"/>
          <p:cNvSpPr/>
          <p:nvPr/>
        </p:nvSpPr>
        <p:spPr>
          <a:xfrm>
            <a:off x="5148064" y="4005064"/>
            <a:ext cx="3024336" cy="1631216"/>
          </a:xfrm>
          <a:prstGeom prst="rect">
            <a:avLst/>
          </a:prstGeom>
        </p:spPr>
        <p:txBody>
          <a:bodyPr wrap="square">
            <a:spAutoFit/>
          </a:bodyPr>
          <a:lstStyle/>
          <a:p>
            <a:r>
              <a:rPr lang="en-GB" sz="2800" b="1" dirty="0"/>
              <a:t>Guided by:</a:t>
            </a:r>
          </a:p>
          <a:p>
            <a:r>
              <a:rPr lang="en-GB" b="1" dirty="0"/>
              <a:t>MS. M. SHAMILIE., M.TECH.,</a:t>
            </a:r>
          </a:p>
          <a:p>
            <a:r>
              <a:rPr lang="en-GB" b="1" dirty="0"/>
              <a:t>ASSISTANT PROFESSOR</a:t>
            </a:r>
          </a:p>
          <a:p>
            <a:r>
              <a:rPr lang="en-GB" b="1" dirty="0"/>
              <a:t>DEPARTMENT OF CSE</a:t>
            </a:r>
          </a:p>
          <a:p>
            <a:endParaRPr lang="en-GB"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  OUTLINE</a:t>
            </a:r>
          </a:p>
        </p:txBody>
      </p:sp>
      <p:sp>
        <p:nvSpPr>
          <p:cNvPr id="3" name="Content Placeholder 2"/>
          <p:cNvSpPr>
            <a:spLocks noGrp="1"/>
          </p:cNvSpPr>
          <p:nvPr>
            <p:ph idx="1"/>
          </p:nvPr>
        </p:nvSpPr>
        <p:spPr/>
        <p:txBody>
          <a:bodyPr>
            <a:normAutofit lnSpcReduction="10000"/>
          </a:bodyPr>
          <a:lstStyle/>
          <a:p>
            <a:r>
              <a:rPr lang="en-GB" dirty="0"/>
              <a:t>Problem statement</a:t>
            </a:r>
          </a:p>
          <a:p>
            <a:r>
              <a:rPr lang="en-GB" dirty="0"/>
              <a:t>Proposed system/solution</a:t>
            </a:r>
          </a:p>
          <a:p>
            <a:r>
              <a:rPr lang="en-GB" dirty="0"/>
              <a:t>Algorithm &amp; Deployment </a:t>
            </a:r>
          </a:p>
          <a:p>
            <a:r>
              <a:rPr lang="en-GB" dirty="0" err="1"/>
              <a:t>GitHub</a:t>
            </a:r>
            <a:r>
              <a:rPr lang="en-GB" dirty="0"/>
              <a:t> Link </a:t>
            </a:r>
          </a:p>
          <a:p>
            <a:r>
              <a:rPr lang="en-GB" dirty="0"/>
              <a:t>Project Demo </a:t>
            </a:r>
          </a:p>
          <a:p>
            <a:r>
              <a:rPr lang="en-GB" dirty="0"/>
              <a:t>Conclusion </a:t>
            </a:r>
          </a:p>
          <a:p>
            <a:r>
              <a:rPr lang="en-GB" dirty="0"/>
              <a:t>Future Scope</a:t>
            </a:r>
          </a:p>
          <a:p>
            <a:r>
              <a:rPr lang="en-GB" dirty="0"/>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pPr algn="l"/>
            <a:r>
              <a:rPr lang="en-GB" dirty="0"/>
              <a:t>PROBLEM STATEMENT</a:t>
            </a:r>
          </a:p>
        </p:txBody>
      </p:sp>
      <p:sp>
        <p:nvSpPr>
          <p:cNvPr id="3" name="Content Placeholder 2"/>
          <p:cNvSpPr>
            <a:spLocks noGrp="1"/>
          </p:cNvSpPr>
          <p:nvPr>
            <p:ph idx="1"/>
          </p:nvPr>
        </p:nvSpPr>
        <p:spPr>
          <a:xfrm>
            <a:off x="457200" y="908720"/>
            <a:ext cx="8229600" cy="5760640"/>
          </a:xfrm>
        </p:spPr>
        <p:txBody>
          <a:bodyPr/>
          <a:lstStyle/>
          <a:p>
            <a:pPr marL="0" indent="0">
              <a:buNone/>
            </a:pPr>
            <a:r>
              <a:rPr lang="en-GB" dirty="0"/>
              <a:t>You are tasked to perform Detecting Spam Emails Using </a:t>
            </a:r>
            <a:r>
              <a:rPr lang="en-GB" dirty="0" err="1"/>
              <a:t>TensorFlow</a:t>
            </a:r>
            <a:r>
              <a:rPr lang="en-GB" dirty="0"/>
              <a:t>. Implement and build a deep-learning model for Spam Detection. The model we will try to implement will be a Classifier, which would give binary outputs- either spam or ham. Steps involved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 PROPOSED SYSTEM</a:t>
            </a:r>
          </a:p>
        </p:txBody>
      </p:sp>
      <p:sp>
        <p:nvSpPr>
          <p:cNvPr id="3" name="Content Placeholder 2"/>
          <p:cNvSpPr>
            <a:spLocks noGrp="1"/>
          </p:cNvSpPr>
          <p:nvPr>
            <p:ph idx="1"/>
          </p:nvPr>
        </p:nvSpPr>
        <p:spPr>
          <a:xfrm>
            <a:off x="457200" y="1600200"/>
            <a:ext cx="8229600" cy="5257800"/>
          </a:xfrm>
        </p:spPr>
        <p:txBody>
          <a:bodyPr/>
          <a:lstStyle/>
          <a:p>
            <a:pPr algn="just">
              <a:buNone/>
            </a:pPr>
            <a:r>
              <a:rPr lang="en-GB" sz="1800" b="1" dirty="0"/>
              <a:t>.Import dependencies; load and </a:t>
            </a:r>
            <a:r>
              <a:rPr lang="en-GB" sz="1800" b="1" dirty="0" err="1"/>
              <a:t>analyze</a:t>
            </a:r>
            <a:r>
              <a:rPr lang="en-GB" sz="1800" b="1" dirty="0"/>
              <a:t> the spam text data.</a:t>
            </a:r>
          </a:p>
          <a:p>
            <a:pPr algn="just">
              <a:buNone/>
            </a:pPr>
            <a:r>
              <a:rPr lang="en-GB" sz="1800" b="1" dirty="0"/>
              <a:t>
.Split the data into train and test sub-datasets, and text </a:t>
            </a:r>
            <a:r>
              <a:rPr lang="en-GB" sz="1800" b="1" dirty="0" err="1"/>
              <a:t>preprocessing</a:t>
            </a:r>
            <a:r>
              <a:rPr lang="en-GB" sz="1800" b="1" dirty="0"/>
              <a:t>.</a:t>
            </a:r>
          </a:p>
          <a:p>
            <a:pPr algn="just">
              <a:buNone/>
            </a:pPr>
            <a:r>
              <a:rPr lang="en-GB" sz="1800" b="1" dirty="0"/>
              <a:t>  
.Train our model using the three deep-learning algorithms.</a:t>
            </a:r>
          </a:p>
          <a:p>
            <a:pPr algn="just">
              <a:buNone/>
            </a:pPr>
            <a:r>
              <a:rPr lang="en-GB" sz="1800" b="1" dirty="0"/>
              <a:t>  
.Compare results and select the best model.  
Use the final classifier to detect spam messages. </a:t>
            </a:r>
          </a:p>
          <a:p>
            <a:pPr algn="just"/>
            <a:endParaRPr lang="en-GB" sz="2000" dirty="0"/>
          </a:p>
          <a:p>
            <a:pPr algn="just"/>
            <a:endParaRPr lang="en-GB" sz="1800" dirty="0"/>
          </a:p>
          <a:p>
            <a:pPr marL="0" indent="0" algn="just">
              <a:buNone/>
            </a:pPr>
            <a:endParaRPr lang="en-GB" sz="1800"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071"/>
            <a:ext cx="8966200" cy="1442358"/>
          </a:xfrm>
        </p:spPr>
        <p:txBody>
          <a:bodyPr>
            <a:normAutofit/>
          </a:bodyPr>
          <a:lstStyle/>
          <a:p>
            <a:pPr algn="l"/>
            <a:r>
              <a:rPr lang="en-GB" dirty="0"/>
              <a:t>  ALGORITHM</a:t>
            </a:r>
            <a:br>
              <a:rPr lang="en-GB" dirty="0"/>
            </a:br>
            <a:r>
              <a:rPr lang="en-GB" b="1" dirty="0"/>
              <a:t>DEEP LEARNING:</a:t>
            </a:r>
            <a:endParaRPr lang="en-GB" dirty="0"/>
          </a:p>
        </p:txBody>
      </p:sp>
      <p:sp>
        <p:nvSpPr>
          <p:cNvPr id="3" name="Content Placeholder 2"/>
          <p:cNvSpPr>
            <a:spLocks noGrp="1"/>
          </p:cNvSpPr>
          <p:nvPr>
            <p:ph idx="1"/>
          </p:nvPr>
        </p:nvSpPr>
        <p:spPr>
          <a:xfrm>
            <a:off x="0" y="-4227286"/>
            <a:ext cx="8697144" cy="10752630"/>
          </a:xfrm>
        </p:spPr>
        <p:txBody>
          <a:bodyPr>
            <a:normAutofit/>
          </a:bodyPr>
          <a:lstStyle/>
          <a:p>
            <a:pPr marL="0" indent="0" algn="just">
              <a:buNone/>
            </a:pPr>
            <a:r>
              <a:rPr lang="en-GB" sz="2200"/>
              <a:t> DEEP LEARNING:</a:t>
            </a:r>
            <a:endParaRPr lang="en-GB" sz="2200" dirty="0"/>
          </a:p>
          <a:p>
            <a:endParaRPr lang="en-GB" dirty="0"/>
          </a:p>
        </p:txBody>
      </p:sp>
      <p:sp>
        <p:nvSpPr>
          <p:cNvPr id="6" name="TextBox 5">
            <a:extLst>
              <a:ext uri="{FF2B5EF4-FFF2-40B4-BE49-F238E27FC236}">
                <a16:creationId xmlns="" xmlns:a16="http://schemas.microsoft.com/office/drawing/2014/main" id="{DEB2E267-1429-431A-BA7E-181D285406C8}"/>
              </a:ext>
            </a:extLst>
          </p:cNvPr>
          <p:cNvSpPr txBox="1"/>
          <p:nvPr/>
        </p:nvSpPr>
        <p:spPr>
          <a:xfrm>
            <a:off x="88900" y="1582340"/>
            <a:ext cx="8966200" cy="4247317"/>
          </a:xfrm>
          <a:prstGeom prst="rect">
            <a:avLst/>
          </a:prstGeom>
          <a:noFill/>
        </p:spPr>
        <p:txBody>
          <a:bodyPr wrap="square">
            <a:spAutoFit/>
          </a:bodyPr>
          <a:lstStyle/>
          <a:p>
            <a:pPr marL="285750" indent="-285750">
              <a:buFont typeface="Arial" panose="020B0604020202020204" pitchFamily="34" charset="0"/>
              <a:buChar char="•"/>
            </a:pPr>
            <a:r>
              <a:rPr lang="en-US" b="1" dirty="0"/>
              <a:t> here are three popular deep learning algorithms commonly used for detecting </a:t>
            </a:r>
            <a:r>
              <a:rPr lang="en-US" b="1" dirty="0" err="1"/>
              <a:t>spam:Convolutional</a:t>
            </a:r>
            <a:r>
              <a:rPr lang="en-US" b="1" dirty="0"/>
              <a:t> Neural Networks (CNNs): CNNs are commonly used for image recognition tasks, but they can also be applied to text classification, such as spam detection. </a:t>
            </a:r>
            <a:endParaRPr lang="en-GB" b="1" dirty="0"/>
          </a:p>
          <a:p>
            <a:pPr marL="285750" indent="-285750">
              <a:buFont typeface="Arial" panose="020B0604020202020204" pitchFamily="34" charset="0"/>
              <a:buChar char="•"/>
            </a:pPr>
            <a:r>
              <a:rPr lang="en-US" b="1" dirty="0"/>
              <a:t>By treating the text as an image, CNNs can learn hierarchical patterns of features in the text, allowing them to identify </a:t>
            </a:r>
            <a:r>
              <a:rPr lang="en-US" b="1" dirty="0" err="1"/>
              <a:t>spammy</a:t>
            </a:r>
            <a:r>
              <a:rPr lang="en-US" b="1" dirty="0"/>
              <a:t> </a:t>
            </a:r>
            <a:r>
              <a:rPr lang="en-US" b="1" dirty="0" err="1"/>
              <a:t>characteristics.Recurrent</a:t>
            </a:r>
            <a:r>
              <a:rPr lang="en-US" b="1" dirty="0"/>
              <a:t> Neural Networks (RNNs): RNNs, especially variants like Long Short-Term Memory (LSTM) networks, are effective for processing sequential data like text. </a:t>
            </a:r>
            <a:endParaRPr lang="en-GB" b="1" dirty="0"/>
          </a:p>
          <a:p>
            <a:pPr marL="285750" indent="-285750">
              <a:buFont typeface="Arial" panose="020B0604020202020204" pitchFamily="34" charset="0"/>
              <a:buChar char="•"/>
            </a:pPr>
            <a:r>
              <a:rPr lang="en-US" b="1" dirty="0"/>
              <a:t>They can capture dependencies between words in a message, enabling them to detect spam based on patterns or sequences commonly found in spam </a:t>
            </a:r>
            <a:r>
              <a:rPr lang="en-US" b="1" dirty="0" err="1"/>
              <a:t>messages.Deep</a:t>
            </a:r>
            <a:r>
              <a:rPr lang="en-US" b="1" dirty="0"/>
              <a:t> Belief Networks (DBNs): DBNs are a type of neural network that consists of multiple layers of stochastic, latent variables. </a:t>
            </a:r>
            <a:endParaRPr lang="en-GB" b="1" dirty="0"/>
          </a:p>
          <a:p>
            <a:pPr marL="285750" indent="-285750">
              <a:buFont typeface="Arial" panose="020B0604020202020204" pitchFamily="34" charset="0"/>
              <a:buChar char="•"/>
            </a:pPr>
            <a:r>
              <a:rPr lang="en-US" b="1" dirty="0"/>
              <a:t>They have been successfully applied to various classification tasks, including spam detection. DBNs can learn complex patterns and relationships in the data, making them suitable for detecting subtle indicators of spam in message</a:t>
            </a:r>
            <a:r>
              <a:rPr lang="en-GB" b="1" dirty="0"/>
              <a:t>s</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pPr algn="l"/>
            <a:r>
              <a:rPr lang="en-GB" dirty="0"/>
              <a:t> DEPLOYMENT</a:t>
            </a:r>
          </a:p>
        </p:txBody>
      </p:sp>
      <p:sp>
        <p:nvSpPr>
          <p:cNvPr id="3" name="Content Placeholder 2"/>
          <p:cNvSpPr>
            <a:spLocks noGrp="1"/>
          </p:cNvSpPr>
          <p:nvPr>
            <p:ph idx="1"/>
          </p:nvPr>
        </p:nvSpPr>
        <p:spPr>
          <a:xfrm>
            <a:off x="457200" y="836712"/>
            <a:ext cx="8229600" cy="6021288"/>
          </a:xfrm>
        </p:spPr>
        <p:txBody>
          <a:bodyPr>
            <a:normAutofit fontScale="92500" lnSpcReduction="10000"/>
          </a:bodyPr>
          <a:lstStyle/>
          <a:p>
            <a:pPr marL="0" indent="0" algn="just">
              <a:buNone/>
            </a:pPr>
            <a:r>
              <a:rPr lang="en-GB" sz="2600" b="1" dirty="0"/>
              <a:t>.</a:t>
            </a:r>
            <a:r>
              <a:rPr lang="en-GB" sz="2600" dirty="0"/>
              <a:t>RNNs: Effective at capturing sequential patterns but may struggle with long-range dependencies.
CNNs: Excellent at capturing spatial patterns in textual data but may overlook temporal relationships.
LSTMs: Specifically designed to address the vanishing gradient problem in RNNs, making them effective for capturing long-term dependencies in sequential data.
</a:t>
            </a:r>
            <a:r>
              <a:rPr lang="en-GB" sz="2600" b="1" dirty="0"/>
              <a:t>.</a:t>
            </a:r>
            <a:r>
              <a:rPr lang="en-GB" sz="2600" dirty="0"/>
              <a:t>RNNs: Require significant computational resources due to their recurrent nature, making them slower to train compared to CNNs and LSTMs.
CNNs: Less computationally intensive than RNNs, especially when dealing with text data, as they can exploit parallelism effectively.
LSTMs: More computationally intensive than traditional RNNs but generally faster to train compared to RNNs due to their ability to capture long-term dependencies more efficiently.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  GITHUB LINK</a:t>
            </a:r>
          </a:p>
        </p:txBody>
      </p:sp>
      <p:sp>
        <p:nvSpPr>
          <p:cNvPr id="3" name="Content Placeholder 2"/>
          <p:cNvSpPr>
            <a:spLocks noGrp="1"/>
          </p:cNvSpPr>
          <p:nvPr>
            <p:ph idx="1"/>
          </p:nvPr>
        </p:nvSpPr>
        <p:spPr/>
        <p:txBody>
          <a:bodyPr/>
          <a:lstStyle/>
          <a:p>
            <a:pPr>
              <a:buNone/>
            </a:pPr>
            <a:r>
              <a:rPr lang="en-GB" dirty="0"/>
              <a:t>https://github.com/</a:t>
            </a:r>
            <a:r>
              <a:rPr lang="en-US" dirty="0"/>
              <a:t>mathiraja2004</a:t>
            </a:r>
            <a:endParaRPr lang="en-GB" dirty="0"/>
          </a:p>
          <a:p>
            <a:pPr>
              <a:buNone/>
            </a:pPr>
            <a:endParaRPr lang="en-GB" dirty="0"/>
          </a:p>
          <a:p>
            <a:pPr>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 PROJECT DEMO</a:t>
            </a:r>
          </a:p>
        </p:txBody>
      </p:sp>
      <p:sp>
        <p:nvSpPr>
          <p:cNvPr id="3" name="Content Placeholder 2"/>
          <p:cNvSpPr>
            <a:spLocks noGrp="1"/>
          </p:cNvSpPr>
          <p:nvPr>
            <p:ph idx="1"/>
          </p:nvPr>
        </p:nvSpPr>
        <p:spPr/>
        <p:txBody>
          <a:bodyPr/>
          <a:lstStyle/>
          <a:p>
            <a:r>
              <a:rPr lang="en-GB" smtClean="0">
                <a:hlinkClick r:id="rId2"/>
              </a:rPr>
              <a:t>https://github.com/mathiyazhagan2004/MATHIYAZHAGAN_ANML</a:t>
            </a:r>
            <a:endParaRPr lang="en-GB" smtClean="0"/>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392</Words>
  <Application>Microsoft Office PowerPoint</Application>
  <PresentationFormat>On-screen Show (4:3)</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WELCOME</vt:lpstr>
      <vt:lpstr>VARUVAN VADIVELAN INSTITUTE  OF TECHNOLOGY</vt:lpstr>
      <vt:lpstr>  OUTLINE</vt:lpstr>
      <vt:lpstr>PROBLEM STATEMENT</vt:lpstr>
      <vt:lpstr> PROPOSED SYSTEM</vt:lpstr>
      <vt:lpstr>  ALGORITHM DEEP LEARNING:</vt:lpstr>
      <vt:lpstr> DEPLOYMENT</vt:lpstr>
      <vt:lpstr>  GITHUB LINK</vt:lpstr>
      <vt:lpstr> PROJECT DEMO</vt:lpstr>
      <vt:lpstr> CONCLUSION</vt:lpstr>
      <vt:lpstr>  FUTURE SCOPE</vt:lpstr>
      <vt:lpstr>  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RKS MOBILES</dc:creator>
  <cp:lastModifiedBy>SK</cp:lastModifiedBy>
  <cp:revision>27</cp:revision>
  <dcterms:created xsi:type="dcterms:W3CDTF">2024-04-01T06:22:37Z</dcterms:created>
  <dcterms:modified xsi:type="dcterms:W3CDTF">2024-04-16T07:02:50Z</dcterms:modified>
</cp:coreProperties>
</file>