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39107" cy="5578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7086600" y="0"/>
                </a:moveTo>
                <a:lnTo>
                  <a:pt x="0" y="0"/>
                </a:lnTo>
                <a:lnTo>
                  <a:pt x="0" y="466725"/>
                </a:lnTo>
                <a:lnTo>
                  <a:pt x="7086600" y="466725"/>
                </a:lnTo>
                <a:lnTo>
                  <a:pt x="7086600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0" y="466725"/>
                </a:moveTo>
                <a:lnTo>
                  <a:pt x="7086600" y="466725"/>
                </a:lnTo>
                <a:lnTo>
                  <a:pt x="70866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553" y="2191004"/>
            <a:ext cx="2056892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github.com/mathiyazhagan2004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012" y="449326"/>
            <a:ext cx="6922134" cy="3425825"/>
            <a:chOff x="1116012" y="449326"/>
            <a:chExt cx="6922134" cy="3425825"/>
          </a:xfrm>
        </p:grpSpPr>
        <p:sp>
          <p:nvSpPr>
            <p:cNvPr id="4" name="object 4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6619176" y="0"/>
                  </a:moveTo>
                  <a:lnTo>
                    <a:pt x="276923" y="0"/>
                  </a:lnTo>
                  <a:lnTo>
                    <a:pt x="227138" y="4460"/>
                  </a:lnTo>
                  <a:lnTo>
                    <a:pt x="180283" y="17320"/>
                  </a:lnTo>
                  <a:lnTo>
                    <a:pt x="137141" y="37798"/>
                  </a:lnTo>
                  <a:lnTo>
                    <a:pt x="98492" y="65113"/>
                  </a:lnTo>
                  <a:lnTo>
                    <a:pt x="65118" y="98481"/>
                  </a:lnTo>
                  <a:lnTo>
                    <a:pt x="37801" y="137122"/>
                  </a:lnTo>
                  <a:lnTo>
                    <a:pt x="17321" y="180253"/>
                  </a:lnTo>
                  <a:lnTo>
                    <a:pt x="4460" y="227093"/>
                  </a:lnTo>
                  <a:lnTo>
                    <a:pt x="0" y="276860"/>
                  </a:lnTo>
                  <a:lnTo>
                    <a:pt x="0" y="3123438"/>
                  </a:lnTo>
                  <a:lnTo>
                    <a:pt x="4460" y="3173208"/>
                  </a:lnTo>
                  <a:lnTo>
                    <a:pt x="17321" y="3220060"/>
                  </a:lnTo>
                  <a:lnTo>
                    <a:pt x="37801" y="3263208"/>
                  </a:lnTo>
                  <a:lnTo>
                    <a:pt x="65118" y="3301869"/>
                  </a:lnTo>
                  <a:lnTo>
                    <a:pt x="98492" y="3335258"/>
                  </a:lnTo>
                  <a:lnTo>
                    <a:pt x="137141" y="3362593"/>
                  </a:lnTo>
                  <a:lnTo>
                    <a:pt x="180283" y="3383088"/>
                  </a:lnTo>
                  <a:lnTo>
                    <a:pt x="227138" y="3395960"/>
                  </a:lnTo>
                  <a:lnTo>
                    <a:pt x="276923" y="3400425"/>
                  </a:lnTo>
                  <a:lnTo>
                    <a:pt x="6619176" y="3400425"/>
                  </a:lnTo>
                  <a:lnTo>
                    <a:pt x="6668947" y="3395960"/>
                  </a:lnTo>
                  <a:lnTo>
                    <a:pt x="6715798" y="3383088"/>
                  </a:lnTo>
                  <a:lnTo>
                    <a:pt x="6758947" y="3362593"/>
                  </a:lnTo>
                  <a:lnTo>
                    <a:pt x="6797607" y="3335258"/>
                  </a:lnTo>
                  <a:lnTo>
                    <a:pt x="6830997" y="3301869"/>
                  </a:lnTo>
                  <a:lnTo>
                    <a:pt x="6858331" y="3263208"/>
                  </a:lnTo>
                  <a:lnTo>
                    <a:pt x="6878826" y="3220060"/>
                  </a:lnTo>
                  <a:lnTo>
                    <a:pt x="6891698" y="3173208"/>
                  </a:lnTo>
                  <a:lnTo>
                    <a:pt x="6896163" y="3123438"/>
                  </a:lnTo>
                  <a:lnTo>
                    <a:pt x="6896163" y="276860"/>
                  </a:lnTo>
                  <a:lnTo>
                    <a:pt x="6891698" y="227093"/>
                  </a:lnTo>
                  <a:lnTo>
                    <a:pt x="6878826" y="180253"/>
                  </a:lnTo>
                  <a:lnTo>
                    <a:pt x="6858331" y="137122"/>
                  </a:lnTo>
                  <a:lnTo>
                    <a:pt x="6830997" y="98481"/>
                  </a:lnTo>
                  <a:lnTo>
                    <a:pt x="6797607" y="65113"/>
                  </a:lnTo>
                  <a:lnTo>
                    <a:pt x="6758947" y="37798"/>
                  </a:lnTo>
                  <a:lnTo>
                    <a:pt x="6715798" y="17320"/>
                  </a:lnTo>
                  <a:lnTo>
                    <a:pt x="6668947" y="4460"/>
                  </a:lnTo>
                  <a:lnTo>
                    <a:pt x="661917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0" y="276860"/>
                  </a:moveTo>
                  <a:lnTo>
                    <a:pt x="4460" y="227093"/>
                  </a:lnTo>
                  <a:lnTo>
                    <a:pt x="17321" y="180253"/>
                  </a:lnTo>
                  <a:lnTo>
                    <a:pt x="37801" y="137122"/>
                  </a:lnTo>
                  <a:lnTo>
                    <a:pt x="65118" y="98481"/>
                  </a:lnTo>
                  <a:lnTo>
                    <a:pt x="98492" y="65113"/>
                  </a:lnTo>
                  <a:lnTo>
                    <a:pt x="137141" y="37798"/>
                  </a:lnTo>
                  <a:lnTo>
                    <a:pt x="180283" y="17320"/>
                  </a:lnTo>
                  <a:lnTo>
                    <a:pt x="227138" y="4460"/>
                  </a:lnTo>
                  <a:lnTo>
                    <a:pt x="276923" y="0"/>
                  </a:lnTo>
                  <a:lnTo>
                    <a:pt x="6619176" y="0"/>
                  </a:lnTo>
                  <a:lnTo>
                    <a:pt x="6668947" y="4460"/>
                  </a:lnTo>
                  <a:lnTo>
                    <a:pt x="6715798" y="17320"/>
                  </a:lnTo>
                  <a:lnTo>
                    <a:pt x="6758947" y="37798"/>
                  </a:lnTo>
                  <a:lnTo>
                    <a:pt x="6797607" y="65113"/>
                  </a:lnTo>
                  <a:lnTo>
                    <a:pt x="6830997" y="98481"/>
                  </a:lnTo>
                  <a:lnTo>
                    <a:pt x="6858331" y="137122"/>
                  </a:lnTo>
                  <a:lnTo>
                    <a:pt x="6878826" y="180253"/>
                  </a:lnTo>
                  <a:lnTo>
                    <a:pt x="6891698" y="227093"/>
                  </a:lnTo>
                  <a:lnTo>
                    <a:pt x="6896163" y="276860"/>
                  </a:lnTo>
                  <a:lnTo>
                    <a:pt x="6896163" y="3123438"/>
                  </a:lnTo>
                  <a:lnTo>
                    <a:pt x="6891698" y="3173208"/>
                  </a:lnTo>
                  <a:lnTo>
                    <a:pt x="6878826" y="3220060"/>
                  </a:lnTo>
                  <a:lnTo>
                    <a:pt x="6858331" y="3263208"/>
                  </a:lnTo>
                  <a:lnTo>
                    <a:pt x="6830997" y="3301869"/>
                  </a:lnTo>
                  <a:lnTo>
                    <a:pt x="6797607" y="3335258"/>
                  </a:lnTo>
                  <a:lnTo>
                    <a:pt x="6758947" y="3362593"/>
                  </a:lnTo>
                  <a:lnTo>
                    <a:pt x="6715798" y="3383088"/>
                  </a:lnTo>
                  <a:lnTo>
                    <a:pt x="6668947" y="3395960"/>
                  </a:lnTo>
                  <a:lnTo>
                    <a:pt x="6619176" y="3400425"/>
                  </a:lnTo>
                  <a:lnTo>
                    <a:pt x="276923" y="3400425"/>
                  </a:lnTo>
                  <a:lnTo>
                    <a:pt x="227138" y="3395960"/>
                  </a:lnTo>
                  <a:lnTo>
                    <a:pt x="180283" y="3383088"/>
                  </a:lnTo>
                  <a:lnTo>
                    <a:pt x="137141" y="3362593"/>
                  </a:lnTo>
                  <a:lnTo>
                    <a:pt x="98492" y="3335258"/>
                  </a:lnTo>
                  <a:lnTo>
                    <a:pt x="65118" y="3301869"/>
                  </a:lnTo>
                  <a:lnTo>
                    <a:pt x="37801" y="3263208"/>
                  </a:lnTo>
                  <a:lnTo>
                    <a:pt x="17321" y="3220060"/>
                  </a:lnTo>
                  <a:lnTo>
                    <a:pt x="4460" y="3173208"/>
                  </a:lnTo>
                  <a:lnTo>
                    <a:pt x="0" y="3123438"/>
                  </a:lnTo>
                  <a:lnTo>
                    <a:pt x="0" y="276860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925" y="1104900"/>
              <a:ext cx="1171575" cy="390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5375"/>
              <a:ext cx="790575" cy="409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95876" y="1024001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7325" y="0"/>
                  </a:moveTo>
                  <a:lnTo>
                    <a:pt x="1457325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1123950"/>
              <a:ext cx="1400175" cy="361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551" y="1024001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2575" y="981075"/>
              <a:ext cx="180975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38300" y="2781299"/>
              <a:ext cx="5867400" cy="933450"/>
            </a:xfrm>
            <a:custGeom>
              <a:avLst/>
              <a:gdLst/>
              <a:ahLst/>
              <a:cxnLst/>
              <a:rect l="l" t="t" r="r" b="b"/>
              <a:pathLst>
                <a:path w="5867400" h="933450">
                  <a:moveTo>
                    <a:pt x="5711825" y="0"/>
                  </a:moveTo>
                  <a:lnTo>
                    <a:pt x="155575" y="0"/>
                  </a:lnTo>
                  <a:lnTo>
                    <a:pt x="106379" y="7925"/>
                  </a:lnTo>
                  <a:lnTo>
                    <a:pt x="63669" y="30000"/>
                  </a:lnTo>
                  <a:lnTo>
                    <a:pt x="30000" y="63669"/>
                  </a:lnTo>
                  <a:lnTo>
                    <a:pt x="7925" y="106379"/>
                  </a:lnTo>
                  <a:lnTo>
                    <a:pt x="0" y="155575"/>
                  </a:lnTo>
                  <a:lnTo>
                    <a:pt x="0" y="777875"/>
                  </a:lnTo>
                  <a:lnTo>
                    <a:pt x="7925" y="827070"/>
                  </a:lnTo>
                  <a:lnTo>
                    <a:pt x="30000" y="869780"/>
                  </a:lnTo>
                  <a:lnTo>
                    <a:pt x="63669" y="903449"/>
                  </a:lnTo>
                  <a:lnTo>
                    <a:pt x="106379" y="925524"/>
                  </a:lnTo>
                  <a:lnTo>
                    <a:pt x="155575" y="933450"/>
                  </a:lnTo>
                  <a:lnTo>
                    <a:pt x="5711825" y="933450"/>
                  </a:lnTo>
                  <a:lnTo>
                    <a:pt x="5761020" y="925524"/>
                  </a:lnTo>
                  <a:lnTo>
                    <a:pt x="5803730" y="903449"/>
                  </a:lnTo>
                  <a:lnTo>
                    <a:pt x="5837399" y="869780"/>
                  </a:lnTo>
                  <a:lnTo>
                    <a:pt x="5859474" y="827070"/>
                  </a:lnTo>
                  <a:lnTo>
                    <a:pt x="5867400" y="777875"/>
                  </a:lnTo>
                  <a:lnTo>
                    <a:pt x="5867400" y="155575"/>
                  </a:lnTo>
                  <a:lnTo>
                    <a:pt x="5859474" y="106379"/>
                  </a:lnTo>
                  <a:lnTo>
                    <a:pt x="5837399" y="63669"/>
                  </a:lnTo>
                  <a:lnTo>
                    <a:pt x="5803730" y="30000"/>
                  </a:lnTo>
                  <a:lnTo>
                    <a:pt x="5761020" y="7925"/>
                  </a:lnTo>
                  <a:lnTo>
                    <a:pt x="57118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904108" y="3076194"/>
            <a:ext cx="333502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50" b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120" b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25" b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z="2000" spc="-35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50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z="2000" spc="-26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SP</a:t>
            </a:r>
            <a:r>
              <a:rPr dirty="0" sz="2000" spc="-25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z="2000" spc="-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95" b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z="2000" spc="-20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35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425" y="3909987"/>
            <a:ext cx="4655820" cy="9525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4545330" algn="l"/>
              </a:tabLst>
            </a:pP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 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2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ud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-6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il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194310" marR="2654300">
              <a:lnSpc>
                <a:spcPct val="119500"/>
              </a:lnSpc>
              <a:spcBef>
                <a:spcPts val="45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Name: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MATHIYAZHAGAN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R </a:t>
            </a:r>
            <a:r>
              <a:rPr dirty="0" sz="1100" spc="-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NM</a:t>
            </a:r>
            <a:r>
              <a:rPr dirty="0" sz="1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Id:au612821105012</a:t>
            </a:r>
            <a:endParaRPr sz="1100">
              <a:latin typeface="Arial MT"/>
              <a:cs typeface="Arial MT"/>
            </a:endParaRPr>
          </a:p>
          <a:p>
            <a:pPr marL="194310">
              <a:lnSpc>
                <a:spcPct val="100000"/>
              </a:lnSpc>
              <a:spcBef>
                <a:spcPts val="185"/>
              </a:spcBef>
            </a:pP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ll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eg</a:t>
            </a:r>
            <a:r>
              <a:rPr dirty="0" sz="1100" spc="1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5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VA</a:t>
            </a: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VA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VA</a:t>
            </a: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11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HN</a:t>
            </a:r>
            <a:r>
              <a:rPr dirty="0" sz="1100" spc="4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100" spc="4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825" y="1666875"/>
            <a:ext cx="14478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7736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85775" marR="127635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85775" algn="l"/>
                <a:tab pos="486409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85775" marR="23876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-5">
                <a:latin typeface="Arial MT"/>
                <a:cs typeface="Arial MT"/>
              </a:rPr>
              <a:t>Convolutional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Neural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(CNNs)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485775" marR="508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45">
                <a:latin typeface="Arial MT"/>
                <a:cs typeface="Arial MT"/>
              </a:rPr>
              <a:t>Lo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L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 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1075" y="1066800"/>
            <a:ext cx="40481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654367"/>
            <a:ext cx="6069330" cy="2399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Reference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035685" marR="189865" indent="-286385">
              <a:lnSpc>
                <a:spcPct val="102899"/>
              </a:lnSpc>
              <a:spcBef>
                <a:spcPts val="132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Survey”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S.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K.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2018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marR="161290" indent="-286385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“Spam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Social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Media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Learning”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A.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Kumar,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et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(2019)</a:t>
            </a:r>
            <a:endParaRPr sz="1400">
              <a:latin typeface="Arial MT"/>
              <a:cs typeface="Arial MT"/>
            </a:endParaRPr>
          </a:p>
          <a:p>
            <a:pPr marL="1035685" marR="490855" indent="-286385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“A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Survey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Techniques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K</a:t>
            </a:r>
            <a:r>
              <a:rPr dirty="0" sz="1400" spc="-30">
                <a:latin typeface="Arial MT"/>
                <a:cs typeface="Arial MT"/>
              </a:rPr>
              <a:t>au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2020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indent="-286385">
              <a:lnSpc>
                <a:spcPts val="1664"/>
              </a:lnSpc>
              <a:buChar char="•"/>
              <a:tabLst>
                <a:tab pos="1035050" algn="l"/>
                <a:tab pos="1035685" algn="l"/>
              </a:tabLst>
            </a:pPr>
            <a:r>
              <a:rPr dirty="0" sz="1400" spc="50">
                <a:latin typeface="Arial MT"/>
                <a:cs typeface="Arial MT"/>
              </a:rPr>
              <a:t>“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Le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035685">
              <a:lnSpc>
                <a:spcPts val="1664"/>
              </a:lnSpc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ijj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2021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Thank</a:t>
            </a:r>
            <a:r>
              <a:rPr dirty="0" spc="195"/>
              <a:t> </a:t>
            </a:r>
            <a:r>
              <a:rPr dirty="0" spc="-4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82" y="669353"/>
            <a:ext cx="2387600" cy="291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03062"/>
                </a:solidFill>
                <a:latin typeface="Arial"/>
                <a:cs typeface="Arial"/>
              </a:rPr>
              <a:t>OUTLINE</a:t>
            </a:r>
            <a:endParaRPr sz="1800">
              <a:latin typeface="Arial"/>
              <a:cs typeface="Arial"/>
            </a:endParaRPr>
          </a:p>
          <a:p>
            <a:pPr marL="475615" indent="-334010">
              <a:lnSpc>
                <a:spcPct val="100000"/>
              </a:lnSpc>
              <a:spcBef>
                <a:spcPts val="1460"/>
              </a:spcBef>
              <a:buClr>
                <a:srgbClr val="203062"/>
              </a:buClr>
              <a:buChar char="•"/>
              <a:tabLst>
                <a:tab pos="475615" algn="l"/>
                <a:tab pos="4762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opo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20">
                <a:latin typeface="Arial MT"/>
                <a:cs typeface="Arial MT"/>
              </a:rPr>
              <a:t>/</a:t>
            </a:r>
            <a:r>
              <a:rPr dirty="0" sz="1400" spc="-3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&amp;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en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-10">
                <a:latin typeface="Arial MT"/>
                <a:cs typeface="Arial MT"/>
              </a:rPr>
              <a:t>GitHub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j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5">
                <a:latin typeface="Arial MT"/>
                <a:cs typeface="Arial MT"/>
              </a:rPr>
              <a:t>o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1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75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-10">
                <a:latin typeface="Arial MT"/>
                <a:cs typeface="Arial MT"/>
              </a:rPr>
              <a:t>Future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Scope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20"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2059" y="1047646"/>
            <a:ext cx="3272154" cy="3262629"/>
            <a:chOff x="5372059" y="1047646"/>
            <a:chExt cx="3272154" cy="326262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059" y="1047646"/>
              <a:ext cx="3271981" cy="3262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047750"/>
              <a:ext cx="3200400" cy="3190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8305" y="728662"/>
            <a:ext cx="4290695" cy="2172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550" spc="10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STATMENT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algn="just" marL="298450" marR="5080" indent="-286385">
              <a:lnSpc>
                <a:spcPct val="100600"/>
              </a:lnSpc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You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tasked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5">
                <a:latin typeface="Arial MT"/>
                <a:cs typeface="Arial MT"/>
              </a:rPr>
              <a:t>perform </a:t>
            </a:r>
            <a:r>
              <a:rPr dirty="0" sz="1400" spc="-5">
                <a:latin typeface="Arial MT"/>
                <a:cs typeface="Arial MT"/>
              </a:rPr>
              <a:t>Detecting </a:t>
            </a:r>
            <a:r>
              <a:rPr dirty="0" sz="1400">
                <a:latin typeface="Arial MT"/>
                <a:cs typeface="Arial MT"/>
              </a:rPr>
              <a:t>Spam </a:t>
            </a:r>
            <a:r>
              <a:rPr dirty="0" sz="1400" spc="-10">
                <a:latin typeface="Arial MT"/>
                <a:cs typeface="Arial MT"/>
              </a:rPr>
              <a:t>Emails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Using </a:t>
            </a:r>
            <a:r>
              <a:rPr dirty="0" sz="1400">
                <a:latin typeface="Arial MT"/>
                <a:cs typeface="Arial MT"/>
              </a:rPr>
              <a:t>TensorFlow. </a:t>
            </a:r>
            <a:r>
              <a:rPr dirty="0" sz="1400" spc="-5">
                <a:latin typeface="Arial MT"/>
                <a:cs typeface="Arial MT"/>
              </a:rPr>
              <a:t>Implement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build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deep-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algn="just" marL="298450" marR="12065" indent="-286385">
              <a:lnSpc>
                <a:spcPct val="100600"/>
              </a:lnSpc>
              <a:spcBef>
                <a:spcPts val="790"/>
              </a:spcBef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try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implement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be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Classifier, which would </a:t>
            </a:r>
            <a:r>
              <a:rPr dirty="0" sz="1400">
                <a:latin typeface="Arial MT"/>
                <a:cs typeface="Arial MT"/>
              </a:rPr>
              <a:t>give </a:t>
            </a:r>
            <a:r>
              <a:rPr dirty="0" sz="1400" spc="5">
                <a:latin typeface="Arial MT"/>
                <a:cs typeface="Arial MT"/>
              </a:rPr>
              <a:t>binary outputs- either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56" y="1052036"/>
            <a:ext cx="3728085" cy="3730625"/>
            <a:chOff x="4984556" y="1052036"/>
            <a:chExt cx="3728085" cy="37306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4556" y="1052036"/>
              <a:ext cx="3727570" cy="37306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4" y="2771775"/>
              <a:ext cx="1647825" cy="2009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14900" y="1101159"/>
            <a:ext cx="3694429" cy="3032760"/>
            <a:chOff x="4914900" y="1101159"/>
            <a:chExt cx="3694429" cy="3032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940" y="1101159"/>
              <a:ext cx="2868096" cy="29145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275"/>
              <a:ext cx="1962150" cy="1933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4329" y="631443"/>
            <a:ext cx="4567555" cy="2212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Arial MT"/>
                <a:cs typeface="Arial MT"/>
              </a:rPr>
              <a:t>PROPOSED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 MT"/>
              <a:cs typeface="Arial MT"/>
            </a:endParaRPr>
          </a:p>
          <a:p>
            <a:pPr marL="298450" marR="5080" indent="-286385">
              <a:lnSpc>
                <a:spcPct val="100699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20">
                <a:latin typeface="Arial MT"/>
                <a:cs typeface="Arial MT"/>
              </a:rPr>
              <a:t>.Import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dependencies;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analyze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.Split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into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testsub-datasets,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preprocessing.</a:t>
            </a:r>
            <a:endParaRPr sz="1400">
              <a:latin typeface="Arial MT"/>
              <a:cs typeface="Arial MT"/>
            </a:endParaRPr>
          </a:p>
          <a:p>
            <a:pPr marL="346075" indent="-334010">
              <a:lnSpc>
                <a:spcPts val="1655"/>
              </a:lnSpc>
              <a:buChar char="•"/>
              <a:tabLst>
                <a:tab pos="346075" algn="l"/>
                <a:tab pos="346710" algn="l"/>
              </a:tabLst>
            </a:pP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90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dirty="0" sz="1400">
                <a:latin typeface="Arial MT"/>
                <a:cs typeface="Arial MT"/>
              </a:rPr>
              <a:t>algorithms.</a:t>
            </a:r>
            <a:endParaRPr sz="1400">
              <a:latin typeface="Arial MT"/>
              <a:cs typeface="Arial MT"/>
            </a:endParaRPr>
          </a:p>
          <a:p>
            <a:pPr marL="298450" marR="192405" indent="-286385">
              <a:lnSpc>
                <a:spcPts val="173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15">
                <a:latin typeface="Arial MT"/>
                <a:cs typeface="Arial MT"/>
              </a:rPr>
              <a:t>Compare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results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select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best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model.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Use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519027"/>
            <a:ext cx="5040630" cy="460819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 spc="-25"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  <a:p>
            <a:pPr marL="349250" marR="63500" indent="-286385">
              <a:lnSpc>
                <a:spcPct val="100600"/>
              </a:lnSpc>
              <a:spcBef>
                <a:spcPts val="800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pop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y 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10">
                <a:latin typeface="Arial MT"/>
                <a:cs typeface="Arial MT"/>
              </a:rPr>
              <a:t>detecting </a:t>
            </a:r>
            <a:r>
              <a:rPr dirty="0" sz="1400" spc="15">
                <a:latin typeface="Arial MT"/>
                <a:cs typeface="Arial MT"/>
              </a:rPr>
              <a:t>spam: </a:t>
            </a:r>
            <a:r>
              <a:rPr dirty="0" sz="1400" spc="-15">
                <a:latin typeface="Arial MT"/>
                <a:cs typeface="Arial MT"/>
              </a:rPr>
              <a:t>Neural </a:t>
            </a:r>
            <a:r>
              <a:rPr dirty="0" sz="1400" spc="-10">
                <a:latin typeface="Arial MT"/>
                <a:cs typeface="Arial MT"/>
              </a:rPr>
              <a:t>Networks (CNNs): CNNs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20">
                <a:latin typeface="Arial MT"/>
                <a:cs typeface="Arial MT"/>
              </a:rPr>
              <a:t>commonly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5">
                <a:latin typeface="Arial MT"/>
                <a:cs typeface="Arial MT"/>
              </a:rPr>
              <a:t>image </a:t>
            </a:r>
            <a:r>
              <a:rPr dirty="0" sz="1400" spc="10">
                <a:latin typeface="Arial MT"/>
                <a:cs typeface="Arial MT"/>
              </a:rPr>
              <a:t>recognition </a:t>
            </a:r>
            <a:r>
              <a:rPr dirty="0" sz="1400">
                <a:latin typeface="Arial MT"/>
                <a:cs typeface="Arial MT"/>
              </a:rPr>
              <a:t>tasks, </a:t>
            </a:r>
            <a:r>
              <a:rPr dirty="0" sz="1400" spc="5">
                <a:latin typeface="Arial MT"/>
                <a:cs typeface="Arial MT"/>
              </a:rPr>
              <a:t>but </a:t>
            </a:r>
            <a:r>
              <a:rPr dirty="0" sz="1400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 can </a:t>
            </a:r>
            <a:r>
              <a:rPr dirty="0" sz="1400">
                <a:latin typeface="Arial MT"/>
                <a:cs typeface="Arial MT"/>
              </a:rPr>
              <a:t>also </a:t>
            </a:r>
            <a:r>
              <a:rPr dirty="0" sz="1400" spc="30">
                <a:latin typeface="Arial MT"/>
                <a:cs typeface="Arial MT"/>
              </a:rPr>
              <a:t>be </a:t>
            </a:r>
            <a:r>
              <a:rPr dirty="0" sz="1400" spc="10">
                <a:latin typeface="Arial MT"/>
                <a:cs typeface="Arial MT"/>
              </a:rPr>
              <a:t>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5">
                <a:latin typeface="Arial MT"/>
                <a:cs typeface="Arial MT"/>
              </a:rPr>
              <a:t>classification, </a:t>
            </a:r>
            <a:r>
              <a:rPr dirty="0" sz="1400" spc="15">
                <a:latin typeface="Arial MT"/>
                <a:cs typeface="Arial MT"/>
              </a:rPr>
              <a:t>such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349250" marR="508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By </a:t>
            </a:r>
            <a:r>
              <a:rPr dirty="0" sz="1400" spc="-10">
                <a:latin typeface="Arial MT"/>
                <a:cs typeface="Arial MT"/>
              </a:rPr>
              <a:t>treating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10">
                <a:latin typeface="Arial MT"/>
                <a:cs typeface="Arial MT"/>
              </a:rPr>
              <a:t>as an </a:t>
            </a:r>
            <a:r>
              <a:rPr dirty="0" sz="1400" spc="10">
                <a:latin typeface="Arial MT"/>
                <a:cs typeface="Arial MT"/>
              </a:rPr>
              <a:t>image, </a:t>
            </a:r>
            <a:r>
              <a:rPr dirty="0" sz="1400" spc="-10">
                <a:latin typeface="Arial MT"/>
                <a:cs typeface="Arial MT"/>
              </a:rPr>
              <a:t>CNNs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learn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hierarchical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25">
                <a:latin typeface="Arial MT"/>
                <a:cs typeface="Arial MT"/>
              </a:rPr>
              <a:t> of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features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text,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allowing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identify </a:t>
            </a:r>
            <a:r>
              <a:rPr dirty="0" sz="1400" spc="20">
                <a:latin typeface="Arial MT"/>
                <a:cs typeface="Arial MT"/>
              </a:rPr>
              <a:t>spammy </a:t>
            </a:r>
            <a:r>
              <a:rPr dirty="0" sz="1400">
                <a:latin typeface="Arial MT"/>
                <a:cs typeface="Arial MT"/>
              </a:rPr>
              <a:t>characteristics. </a:t>
            </a:r>
            <a:r>
              <a:rPr dirty="0" sz="1400" spc="-10">
                <a:latin typeface="Arial MT"/>
                <a:cs typeface="Arial MT"/>
              </a:rPr>
              <a:t>(RNNs): </a:t>
            </a:r>
            <a:r>
              <a:rPr dirty="0" sz="1400">
                <a:latin typeface="Arial MT"/>
                <a:cs typeface="Arial MT"/>
              </a:rPr>
              <a:t>RNNs, </a:t>
            </a:r>
            <a:r>
              <a:rPr dirty="0" sz="1400" spc="5">
                <a:latin typeface="Arial MT"/>
                <a:cs typeface="Arial MT"/>
              </a:rPr>
              <a:t>especially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5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5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li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Lo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5">
                <a:latin typeface="Arial MT"/>
                <a:cs typeface="Arial MT"/>
              </a:rPr>
              <a:t>h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3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40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effective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processing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text.</a:t>
            </a:r>
            <a:endParaRPr sz="1400">
              <a:latin typeface="Arial MT"/>
              <a:cs typeface="Arial MT"/>
            </a:endParaRPr>
          </a:p>
          <a:p>
            <a:pPr marL="349250" marR="889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>
                <a:latin typeface="Arial MT"/>
                <a:cs typeface="Arial MT"/>
              </a:rPr>
              <a:t>capture </a:t>
            </a:r>
            <a:r>
              <a:rPr dirty="0" sz="1400" spc="10">
                <a:latin typeface="Arial MT"/>
                <a:cs typeface="Arial MT"/>
              </a:rPr>
              <a:t>dependencies </a:t>
            </a:r>
            <a:r>
              <a:rPr dirty="0" sz="1400" spc="15">
                <a:latin typeface="Arial MT"/>
                <a:cs typeface="Arial MT"/>
              </a:rPr>
              <a:t>between </a:t>
            </a:r>
            <a:r>
              <a:rPr dirty="0" sz="1400" spc="5">
                <a:latin typeface="Arial MT"/>
                <a:cs typeface="Arial MT"/>
              </a:rPr>
              <a:t>words </a:t>
            </a:r>
            <a:r>
              <a:rPr dirty="0" sz="1400">
                <a:latin typeface="Arial MT"/>
                <a:cs typeface="Arial MT"/>
              </a:rPr>
              <a:t>in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message,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enabling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detect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based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or </a:t>
            </a:r>
            <a:r>
              <a:rPr dirty="0" sz="1400" spc="15">
                <a:latin typeface="Arial MT"/>
                <a:cs typeface="Arial MT"/>
              </a:rPr>
              <a:t>sequences Belief </a:t>
            </a:r>
            <a:r>
              <a:rPr dirty="0" sz="1400" spc="-10">
                <a:latin typeface="Arial MT"/>
                <a:cs typeface="Arial MT"/>
              </a:rPr>
              <a:t>Networks </a:t>
            </a:r>
            <a:r>
              <a:rPr dirty="0" sz="1400" spc="5">
                <a:latin typeface="Arial MT"/>
                <a:cs typeface="Arial MT"/>
              </a:rPr>
              <a:t>(DBNs): </a:t>
            </a:r>
            <a:r>
              <a:rPr dirty="0" sz="1400" spc="10">
                <a:latin typeface="Arial MT"/>
                <a:cs typeface="Arial MT"/>
              </a:rPr>
              <a:t>DBNs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type </a:t>
            </a:r>
            <a:r>
              <a:rPr dirty="0" sz="1400" spc="25">
                <a:latin typeface="Arial MT"/>
                <a:cs typeface="Arial MT"/>
              </a:rPr>
              <a:t>of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k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0">
                <a:latin typeface="Arial MT"/>
                <a:cs typeface="Arial MT"/>
              </a:rPr>
              <a:t>latent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 marL="349250" marR="262890" indent="-286385">
              <a:lnSpc>
                <a:spcPct val="100699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-20">
                <a:latin typeface="Arial MT"/>
                <a:cs typeface="Arial MT"/>
              </a:rPr>
              <a:t>have </a:t>
            </a:r>
            <a:r>
              <a:rPr dirty="0" sz="1400" spc="35">
                <a:latin typeface="Arial MT"/>
                <a:cs typeface="Arial MT"/>
              </a:rPr>
              <a:t>been </a:t>
            </a:r>
            <a:r>
              <a:rPr dirty="0" sz="1400" spc="10">
                <a:latin typeface="Arial MT"/>
                <a:cs typeface="Arial MT"/>
              </a:rPr>
              <a:t>successfully 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1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35">
                <a:latin typeface="Arial MT"/>
                <a:cs typeface="Arial MT"/>
              </a:rPr>
              <a:t>B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x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0553" y="1339202"/>
            <a:ext cx="2800350" cy="2764155"/>
          </a:xfrm>
          <a:custGeom>
            <a:avLst/>
            <a:gdLst/>
            <a:ahLst/>
            <a:cxnLst/>
            <a:rect l="l" t="t" r="r" b="b"/>
            <a:pathLst>
              <a:path w="2800350" h="2764154">
                <a:moveTo>
                  <a:pt x="1208430" y="1164488"/>
                </a:moveTo>
                <a:lnTo>
                  <a:pt x="1105268" y="1061300"/>
                </a:lnTo>
                <a:lnTo>
                  <a:pt x="862114" y="1304518"/>
                </a:lnTo>
                <a:lnTo>
                  <a:pt x="766318" y="1208709"/>
                </a:lnTo>
                <a:lnTo>
                  <a:pt x="663168" y="1311884"/>
                </a:lnTo>
                <a:lnTo>
                  <a:pt x="862114" y="1510880"/>
                </a:lnTo>
                <a:lnTo>
                  <a:pt x="1208430" y="1164488"/>
                </a:lnTo>
                <a:close/>
              </a:path>
              <a:path w="2800350" h="2764154">
                <a:moveTo>
                  <a:pt x="1208430" y="685419"/>
                </a:moveTo>
                <a:lnTo>
                  <a:pt x="1105268" y="582244"/>
                </a:lnTo>
                <a:lnTo>
                  <a:pt x="862114" y="825461"/>
                </a:lnTo>
                <a:lnTo>
                  <a:pt x="766318" y="729640"/>
                </a:lnTo>
                <a:lnTo>
                  <a:pt x="663168" y="832827"/>
                </a:lnTo>
                <a:lnTo>
                  <a:pt x="862114" y="1031824"/>
                </a:lnTo>
                <a:lnTo>
                  <a:pt x="1208430" y="685419"/>
                </a:lnTo>
                <a:close/>
              </a:path>
              <a:path w="2800350" h="2764154">
                <a:moveTo>
                  <a:pt x="2063165" y="1216075"/>
                </a:moveTo>
                <a:lnTo>
                  <a:pt x="1436852" y="1216075"/>
                </a:lnTo>
                <a:lnTo>
                  <a:pt x="1436852" y="1363484"/>
                </a:lnTo>
                <a:lnTo>
                  <a:pt x="2063165" y="1363484"/>
                </a:lnTo>
                <a:lnTo>
                  <a:pt x="2063165" y="1216075"/>
                </a:lnTo>
                <a:close/>
              </a:path>
              <a:path w="2800350" h="2764154">
                <a:moveTo>
                  <a:pt x="2063165" y="737019"/>
                </a:moveTo>
                <a:lnTo>
                  <a:pt x="1436852" y="737019"/>
                </a:lnTo>
                <a:lnTo>
                  <a:pt x="1436852" y="884415"/>
                </a:lnTo>
                <a:lnTo>
                  <a:pt x="2063165" y="884415"/>
                </a:lnTo>
                <a:lnTo>
                  <a:pt x="2063165" y="737019"/>
                </a:lnTo>
                <a:close/>
              </a:path>
              <a:path w="2800350" h="2764154">
                <a:moveTo>
                  <a:pt x="2800007" y="221094"/>
                </a:moveTo>
                <a:lnTo>
                  <a:pt x="2794216" y="192405"/>
                </a:lnTo>
                <a:lnTo>
                  <a:pt x="2778417" y="168973"/>
                </a:lnTo>
                <a:lnTo>
                  <a:pt x="2754998" y="153187"/>
                </a:lnTo>
                <a:lnTo>
                  <a:pt x="2726321" y="147396"/>
                </a:lnTo>
                <a:lnTo>
                  <a:pt x="2431592" y="147396"/>
                </a:lnTo>
                <a:lnTo>
                  <a:pt x="2431592" y="1731987"/>
                </a:lnTo>
                <a:lnTo>
                  <a:pt x="368414" y="1731987"/>
                </a:lnTo>
                <a:lnTo>
                  <a:pt x="368414" y="405358"/>
                </a:lnTo>
                <a:lnTo>
                  <a:pt x="2431580" y="405358"/>
                </a:lnTo>
                <a:lnTo>
                  <a:pt x="2431592" y="1731987"/>
                </a:lnTo>
                <a:lnTo>
                  <a:pt x="2431592" y="147396"/>
                </a:lnTo>
                <a:lnTo>
                  <a:pt x="1473695" y="147396"/>
                </a:lnTo>
                <a:lnTo>
                  <a:pt x="1473695" y="73698"/>
                </a:lnTo>
                <a:lnTo>
                  <a:pt x="1467904" y="44996"/>
                </a:lnTo>
                <a:lnTo>
                  <a:pt x="1452105" y="21564"/>
                </a:lnTo>
                <a:lnTo>
                  <a:pt x="1428686" y="5778"/>
                </a:lnTo>
                <a:lnTo>
                  <a:pt x="1400009" y="0"/>
                </a:lnTo>
                <a:lnTo>
                  <a:pt x="1371320" y="5778"/>
                </a:lnTo>
                <a:lnTo>
                  <a:pt x="1347889" y="21564"/>
                </a:lnTo>
                <a:lnTo>
                  <a:pt x="1332115" y="44996"/>
                </a:lnTo>
                <a:lnTo>
                  <a:pt x="1326324" y="73698"/>
                </a:lnTo>
                <a:lnTo>
                  <a:pt x="1326324" y="147396"/>
                </a:lnTo>
                <a:lnTo>
                  <a:pt x="73685" y="147396"/>
                </a:lnTo>
                <a:lnTo>
                  <a:pt x="44996" y="153187"/>
                </a:lnTo>
                <a:lnTo>
                  <a:pt x="21577" y="168973"/>
                </a:lnTo>
                <a:lnTo>
                  <a:pt x="5791" y="192405"/>
                </a:lnTo>
                <a:lnTo>
                  <a:pt x="0" y="221094"/>
                </a:lnTo>
                <a:lnTo>
                  <a:pt x="5791" y="249783"/>
                </a:lnTo>
                <a:lnTo>
                  <a:pt x="21577" y="273202"/>
                </a:lnTo>
                <a:lnTo>
                  <a:pt x="44996" y="289001"/>
                </a:lnTo>
                <a:lnTo>
                  <a:pt x="73685" y="294805"/>
                </a:lnTo>
                <a:lnTo>
                  <a:pt x="147370" y="294805"/>
                </a:lnTo>
                <a:lnTo>
                  <a:pt x="147370" y="1805698"/>
                </a:lnTo>
                <a:lnTo>
                  <a:pt x="73685" y="1805698"/>
                </a:lnTo>
                <a:lnTo>
                  <a:pt x="44996" y="1811477"/>
                </a:lnTo>
                <a:lnTo>
                  <a:pt x="21577" y="1827263"/>
                </a:lnTo>
                <a:lnTo>
                  <a:pt x="5791" y="1850694"/>
                </a:lnTo>
                <a:lnTo>
                  <a:pt x="0" y="1879396"/>
                </a:lnTo>
                <a:lnTo>
                  <a:pt x="5791" y="1908073"/>
                </a:lnTo>
                <a:lnTo>
                  <a:pt x="21577" y="1931504"/>
                </a:lnTo>
                <a:lnTo>
                  <a:pt x="44996" y="1947303"/>
                </a:lnTo>
                <a:lnTo>
                  <a:pt x="73685" y="1953094"/>
                </a:lnTo>
                <a:lnTo>
                  <a:pt x="1198854" y="1953094"/>
                </a:lnTo>
                <a:lnTo>
                  <a:pt x="631482" y="2520581"/>
                </a:lnTo>
                <a:lnTo>
                  <a:pt x="615327" y="2545194"/>
                </a:lnTo>
                <a:lnTo>
                  <a:pt x="610057" y="2573121"/>
                </a:lnTo>
                <a:lnTo>
                  <a:pt x="615619" y="2600985"/>
                </a:lnTo>
                <a:lnTo>
                  <a:pt x="632028" y="2625433"/>
                </a:lnTo>
                <a:lnTo>
                  <a:pt x="656628" y="2641587"/>
                </a:lnTo>
                <a:lnTo>
                  <a:pt x="684542" y="2646870"/>
                </a:lnTo>
                <a:lnTo>
                  <a:pt x="712419" y="2641295"/>
                </a:lnTo>
                <a:lnTo>
                  <a:pt x="736854" y="2624874"/>
                </a:lnTo>
                <a:lnTo>
                  <a:pt x="1326324" y="2035251"/>
                </a:lnTo>
                <a:lnTo>
                  <a:pt x="1326324" y="2690101"/>
                </a:lnTo>
                <a:lnTo>
                  <a:pt x="1332115" y="2718790"/>
                </a:lnTo>
                <a:lnTo>
                  <a:pt x="1347889" y="2742222"/>
                </a:lnTo>
                <a:lnTo>
                  <a:pt x="1371320" y="2758008"/>
                </a:lnTo>
                <a:lnTo>
                  <a:pt x="1400009" y="2763799"/>
                </a:lnTo>
                <a:lnTo>
                  <a:pt x="1428686" y="2758008"/>
                </a:lnTo>
                <a:lnTo>
                  <a:pt x="1452105" y="2742222"/>
                </a:lnTo>
                <a:lnTo>
                  <a:pt x="1467904" y="2718790"/>
                </a:lnTo>
                <a:lnTo>
                  <a:pt x="1473695" y="2690101"/>
                </a:lnTo>
                <a:lnTo>
                  <a:pt x="1473695" y="2035251"/>
                </a:lnTo>
                <a:lnTo>
                  <a:pt x="1473695" y="2034171"/>
                </a:lnTo>
                <a:lnTo>
                  <a:pt x="2063165" y="2623769"/>
                </a:lnTo>
                <a:lnTo>
                  <a:pt x="2087549" y="2639974"/>
                </a:lnTo>
                <a:lnTo>
                  <a:pt x="2115286" y="2645372"/>
                </a:lnTo>
                <a:lnTo>
                  <a:pt x="2143023" y="2639974"/>
                </a:lnTo>
                <a:lnTo>
                  <a:pt x="2167407" y="2623769"/>
                </a:lnTo>
                <a:lnTo>
                  <a:pt x="2183600" y="2599372"/>
                </a:lnTo>
                <a:lnTo>
                  <a:pt x="2188997" y="2571623"/>
                </a:lnTo>
                <a:lnTo>
                  <a:pt x="2183600" y="2543873"/>
                </a:lnTo>
                <a:lnTo>
                  <a:pt x="2167407" y="2519476"/>
                </a:lnTo>
                <a:lnTo>
                  <a:pt x="1682216" y="2034171"/>
                </a:lnTo>
                <a:lnTo>
                  <a:pt x="1601165" y="1953094"/>
                </a:lnTo>
                <a:lnTo>
                  <a:pt x="2726321" y="1953094"/>
                </a:lnTo>
                <a:lnTo>
                  <a:pt x="2754998" y="1947303"/>
                </a:lnTo>
                <a:lnTo>
                  <a:pt x="2778417" y="1931504"/>
                </a:lnTo>
                <a:lnTo>
                  <a:pt x="2794216" y="1908073"/>
                </a:lnTo>
                <a:lnTo>
                  <a:pt x="2800007" y="1879396"/>
                </a:lnTo>
                <a:lnTo>
                  <a:pt x="2794216" y="1850694"/>
                </a:lnTo>
                <a:lnTo>
                  <a:pt x="2778417" y="1827263"/>
                </a:lnTo>
                <a:lnTo>
                  <a:pt x="2754998" y="1811477"/>
                </a:lnTo>
                <a:lnTo>
                  <a:pt x="2726321" y="1805698"/>
                </a:lnTo>
                <a:lnTo>
                  <a:pt x="2652636" y="1805698"/>
                </a:lnTo>
                <a:lnTo>
                  <a:pt x="2652636" y="1731987"/>
                </a:lnTo>
                <a:lnTo>
                  <a:pt x="2652636" y="405358"/>
                </a:lnTo>
                <a:lnTo>
                  <a:pt x="2652636" y="294805"/>
                </a:lnTo>
                <a:lnTo>
                  <a:pt x="2726321" y="294805"/>
                </a:lnTo>
                <a:lnTo>
                  <a:pt x="2754998" y="289001"/>
                </a:lnTo>
                <a:lnTo>
                  <a:pt x="2778417" y="273202"/>
                </a:lnTo>
                <a:lnTo>
                  <a:pt x="2794216" y="249783"/>
                </a:lnTo>
                <a:lnTo>
                  <a:pt x="2800007" y="221094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7175" y="654367"/>
            <a:ext cx="8475345" cy="2687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endParaRPr sz="1550">
              <a:latin typeface="Arial"/>
              <a:cs typeface="Arial"/>
            </a:endParaRPr>
          </a:p>
          <a:p>
            <a:pPr marL="184150" marR="55880" indent="-171450">
              <a:lnSpc>
                <a:spcPct val="102800"/>
              </a:lnSpc>
              <a:spcBef>
                <a:spcPts val="149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.RNNs: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Effective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struggle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long-range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dependencies.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CNNs: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Excellent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spatial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textual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overlook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temporal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relationships.</a:t>
            </a:r>
            <a:endParaRPr sz="1400">
              <a:latin typeface="Arial MT"/>
              <a:cs typeface="Arial MT"/>
            </a:endParaRPr>
          </a:p>
          <a:p>
            <a:pPr marL="184150" marR="508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dirty="0"/>
              <a:t>	</a:t>
            </a: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Specifically</a:t>
            </a:r>
            <a:r>
              <a:rPr dirty="0" sz="1400" spc="-19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designed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vanishing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gradient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problem</a:t>
            </a:r>
            <a:r>
              <a:rPr dirty="0" sz="1400" spc="-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making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-5">
                <a:latin typeface="Arial MT"/>
                <a:cs typeface="Arial MT"/>
              </a:rPr>
              <a:t>effective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long-term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184150" marR="62230" indent="-171450">
              <a:lnSpc>
                <a:spcPct val="100600"/>
              </a:lnSpc>
              <a:spcBef>
                <a:spcPts val="74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5">
                <a:latin typeface="Arial MT"/>
                <a:cs typeface="Arial MT"/>
              </a:rPr>
              <a:t>RNNs: </a:t>
            </a:r>
            <a:r>
              <a:rPr dirty="0" sz="1400" spc="10">
                <a:latin typeface="Arial MT"/>
                <a:cs typeface="Arial MT"/>
              </a:rPr>
              <a:t>Require </a:t>
            </a:r>
            <a:r>
              <a:rPr dirty="0" sz="1400" spc="5">
                <a:latin typeface="Arial MT"/>
                <a:cs typeface="Arial MT"/>
              </a:rPr>
              <a:t>significant </a:t>
            </a:r>
            <a:r>
              <a:rPr dirty="0" sz="1400">
                <a:latin typeface="Arial MT"/>
                <a:cs typeface="Arial MT"/>
              </a:rPr>
              <a:t>computational </a:t>
            </a:r>
            <a:r>
              <a:rPr dirty="0" sz="1400" spc="15">
                <a:latin typeface="Arial MT"/>
                <a:cs typeface="Arial MT"/>
              </a:rPr>
              <a:t>resources </a:t>
            </a:r>
            <a:r>
              <a:rPr dirty="0" sz="1400" spc="10">
                <a:latin typeface="Arial MT"/>
                <a:cs typeface="Arial MT"/>
              </a:rPr>
              <a:t>due </a:t>
            </a:r>
            <a:r>
              <a:rPr dirty="0" sz="1400" spc="-5">
                <a:latin typeface="Arial MT"/>
                <a:cs typeface="Arial MT"/>
              </a:rPr>
              <a:t>to their </a:t>
            </a:r>
            <a:r>
              <a:rPr dirty="0" sz="1400">
                <a:latin typeface="Arial MT"/>
                <a:cs typeface="Arial MT"/>
              </a:rPr>
              <a:t>recurrent </a:t>
            </a:r>
            <a:r>
              <a:rPr dirty="0" sz="1400" spc="-15">
                <a:latin typeface="Arial MT"/>
                <a:cs typeface="Arial MT"/>
              </a:rPr>
              <a:t>nature,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5">
                <a:latin typeface="Arial MT"/>
                <a:cs typeface="Arial MT"/>
              </a:rPr>
              <a:t>slower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20">
                <a:latin typeface="Arial MT"/>
                <a:cs typeface="Arial MT"/>
              </a:rPr>
              <a:t> compared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CNNs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LSTMs.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CNNs: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Less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especially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dealing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exploit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parallelism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effectively.</a:t>
            </a:r>
            <a:endParaRPr sz="1400">
              <a:latin typeface="Arial MT"/>
              <a:cs typeface="Arial MT"/>
            </a:endParaRPr>
          </a:p>
          <a:p>
            <a:pPr marL="184150" marR="25400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More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traditional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generally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faster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compared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due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ability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capture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long-term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more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efficiently.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6" y="0"/>
            <a:ext cx="7147559" cy="565785"/>
            <a:chOff x="-7936" y="0"/>
            <a:chExt cx="7147559" cy="565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39107" cy="557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7086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7086600" y="46672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21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0" y="466725"/>
                  </a:moveTo>
                  <a:lnTo>
                    <a:pt x="7086600" y="466725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25400">
              <a:solidFill>
                <a:srgbClr val="21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1137" y="99123"/>
            <a:ext cx="3791585" cy="1099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315"/>
              </a:spcBef>
            </a:pPr>
            <a:r>
              <a:rPr dirty="0" sz="1400" spc="10">
                <a:latin typeface="Arial MT"/>
                <a:cs typeface="Arial MT"/>
              </a:rPr>
              <a:t>GITHUB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LINK;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708660">
              <a:lnSpc>
                <a:spcPct val="100000"/>
              </a:lnSpc>
              <a:spcBef>
                <a:spcPts val="5"/>
              </a:spcBef>
            </a:pPr>
            <a:r>
              <a:rPr dirty="0" u="sng" sz="14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3"/>
              </a:rPr>
              <a:t>https://github.com/mathiyazhagan2004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5597" y="663955"/>
            <a:ext cx="7419975" cy="794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20">
                <a:latin typeface="Arial MT"/>
                <a:cs typeface="Arial MT"/>
              </a:rPr>
              <a:t>Video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 MT"/>
              <a:cs typeface="Arial MT"/>
            </a:endParaRPr>
          </a:p>
          <a:p>
            <a:pPr marL="454659">
              <a:lnSpc>
                <a:spcPct val="100000"/>
              </a:lnSpc>
            </a:pPr>
            <a:r>
              <a:rPr dirty="0" u="sng" sz="1400" spc="-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https://github.com/mathiyazhagan2004/MATHIYAZHAGAN-ANMLdetecting</a:t>
            </a:r>
            <a:r>
              <a:rPr dirty="0" u="sng" sz="1400" spc="-8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 spc="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spam</a:t>
            </a:r>
            <a:r>
              <a:rPr dirty="0" u="sng" sz="1400" spc="-10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 spc="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emails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5069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21005" marR="166370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21005" marR="277495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>
                <a:latin typeface="Arial MT"/>
                <a:cs typeface="Arial MT"/>
              </a:rPr>
              <a:t>Convolutional </a:t>
            </a:r>
            <a:r>
              <a:rPr dirty="0" sz="1400" spc="-10">
                <a:latin typeface="Arial MT"/>
                <a:cs typeface="Arial MT"/>
              </a:rPr>
              <a:t>Neural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>
                <a:latin typeface="Arial MT"/>
                <a:cs typeface="Arial MT"/>
              </a:rPr>
              <a:t>(CNNs)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endParaRPr sz="1400">
              <a:latin typeface="Arial MT"/>
              <a:cs typeface="Arial MT"/>
            </a:endParaRPr>
          </a:p>
          <a:p>
            <a:pPr marL="421005" marR="5080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15">
                <a:latin typeface="Arial MT"/>
                <a:cs typeface="Arial MT"/>
              </a:rPr>
              <a:t>Long </a:t>
            </a:r>
            <a:r>
              <a:rPr dirty="0" sz="1400" spc="5">
                <a:latin typeface="Arial MT"/>
                <a:cs typeface="Arial MT"/>
              </a:rPr>
              <a:t>Short-Term </a:t>
            </a:r>
            <a:r>
              <a:rPr dirty="0" sz="1400" spc="10">
                <a:latin typeface="Arial MT"/>
                <a:cs typeface="Arial MT"/>
              </a:rPr>
              <a:t>Memory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 spc="15">
                <a:latin typeface="Arial MT"/>
                <a:cs typeface="Arial MT"/>
              </a:rPr>
              <a:t>(LSTMs)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35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 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3925" y="1057275"/>
            <a:ext cx="4171950" cy="295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2024-04-17T10:06:58Z</dcterms:created>
  <dcterms:modified xsi:type="dcterms:W3CDTF">2024-04-17T10:06:58Z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2024-04-17T00:00:00Z</vt:filetime>
  </property>
</Properties>
</file>