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fld id="{81D60167-4931-47E6-BA6A-407CBD079E47}" type="slidenum">
              <a:rPr dirty="0" sz="1100" spc="-25" b="0">
                <a:latin typeface="Calibri"/>
                <a:cs typeface="Calibri"/>
              </a:rPr>
              <a:t>#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249" y="429101"/>
            <a:ext cx="1299295" cy="28244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43958" y="395342"/>
            <a:ext cx="662322" cy="32881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48997" y="407528"/>
            <a:ext cx="1024362" cy="29809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59633" y="297941"/>
            <a:ext cx="530301" cy="530301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6350" y="0"/>
            <a:ext cx="7535545" cy="1583690"/>
          </a:xfrm>
          <a:custGeom>
            <a:avLst/>
            <a:gdLst/>
            <a:ahLst/>
            <a:cxnLst/>
            <a:rect l="l" t="t" r="r" b="b"/>
            <a:pathLst>
              <a:path w="7535545" h="1583690">
                <a:moveTo>
                  <a:pt x="0" y="1583690"/>
                </a:moveTo>
                <a:lnTo>
                  <a:pt x="7535545" y="1583690"/>
                </a:lnTo>
                <a:lnTo>
                  <a:pt x="7535545" y="0"/>
                </a:lnTo>
                <a:lnTo>
                  <a:pt x="0" y="0"/>
                </a:lnTo>
                <a:lnTo>
                  <a:pt x="0" y="158369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5882004" y="679450"/>
            <a:ext cx="1273175" cy="1273175"/>
          </a:xfrm>
          <a:custGeom>
            <a:avLst/>
            <a:gdLst/>
            <a:ahLst/>
            <a:cxnLst/>
            <a:rect l="l" t="t" r="r" b="b"/>
            <a:pathLst>
              <a:path w="1273175" h="1273175">
                <a:moveTo>
                  <a:pt x="636524" y="0"/>
                </a:moveTo>
                <a:lnTo>
                  <a:pt x="589020" y="1745"/>
                </a:lnTo>
                <a:lnTo>
                  <a:pt x="542464" y="6901"/>
                </a:lnTo>
                <a:lnTo>
                  <a:pt x="496980" y="15344"/>
                </a:lnTo>
                <a:lnTo>
                  <a:pt x="452689" y="26950"/>
                </a:lnTo>
                <a:lnTo>
                  <a:pt x="409716" y="41597"/>
                </a:lnTo>
                <a:lnTo>
                  <a:pt x="368184" y="59161"/>
                </a:lnTo>
                <a:lnTo>
                  <a:pt x="328215" y="79519"/>
                </a:lnTo>
                <a:lnTo>
                  <a:pt x="289932" y="102549"/>
                </a:lnTo>
                <a:lnTo>
                  <a:pt x="253460" y="128127"/>
                </a:lnTo>
                <a:lnTo>
                  <a:pt x="218920" y="156130"/>
                </a:lnTo>
                <a:lnTo>
                  <a:pt x="186436" y="186436"/>
                </a:lnTo>
                <a:lnTo>
                  <a:pt x="156130" y="218920"/>
                </a:lnTo>
                <a:lnTo>
                  <a:pt x="128127" y="253460"/>
                </a:lnTo>
                <a:lnTo>
                  <a:pt x="102549" y="289932"/>
                </a:lnTo>
                <a:lnTo>
                  <a:pt x="79519" y="328215"/>
                </a:lnTo>
                <a:lnTo>
                  <a:pt x="59161" y="368184"/>
                </a:lnTo>
                <a:lnTo>
                  <a:pt x="41597" y="409716"/>
                </a:lnTo>
                <a:lnTo>
                  <a:pt x="26950" y="452689"/>
                </a:lnTo>
                <a:lnTo>
                  <a:pt x="15344" y="496980"/>
                </a:lnTo>
                <a:lnTo>
                  <a:pt x="6901" y="542464"/>
                </a:lnTo>
                <a:lnTo>
                  <a:pt x="1745" y="589020"/>
                </a:lnTo>
                <a:lnTo>
                  <a:pt x="0" y="636524"/>
                </a:lnTo>
                <a:lnTo>
                  <a:pt x="1745" y="684044"/>
                </a:lnTo>
                <a:lnTo>
                  <a:pt x="6901" y="730614"/>
                </a:lnTo>
                <a:lnTo>
                  <a:pt x="15344" y="776113"/>
                </a:lnTo>
                <a:lnTo>
                  <a:pt x="26950" y="820415"/>
                </a:lnTo>
                <a:lnTo>
                  <a:pt x="41597" y="863399"/>
                </a:lnTo>
                <a:lnTo>
                  <a:pt x="59161" y="904941"/>
                </a:lnTo>
                <a:lnTo>
                  <a:pt x="79519" y="944919"/>
                </a:lnTo>
                <a:lnTo>
                  <a:pt x="102549" y="983209"/>
                </a:lnTo>
                <a:lnTo>
                  <a:pt x="128127" y="1019688"/>
                </a:lnTo>
                <a:lnTo>
                  <a:pt x="156130" y="1054234"/>
                </a:lnTo>
                <a:lnTo>
                  <a:pt x="186435" y="1086723"/>
                </a:lnTo>
                <a:lnTo>
                  <a:pt x="218920" y="1117032"/>
                </a:lnTo>
                <a:lnTo>
                  <a:pt x="253460" y="1145038"/>
                </a:lnTo>
                <a:lnTo>
                  <a:pt x="289932" y="1170619"/>
                </a:lnTo>
                <a:lnTo>
                  <a:pt x="328215" y="1193651"/>
                </a:lnTo>
                <a:lnTo>
                  <a:pt x="368184" y="1214011"/>
                </a:lnTo>
                <a:lnTo>
                  <a:pt x="409716" y="1231576"/>
                </a:lnTo>
                <a:lnTo>
                  <a:pt x="452689" y="1246223"/>
                </a:lnTo>
                <a:lnTo>
                  <a:pt x="496980" y="1257830"/>
                </a:lnTo>
                <a:lnTo>
                  <a:pt x="542464" y="1266273"/>
                </a:lnTo>
                <a:lnTo>
                  <a:pt x="589020" y="1271429"/>
                </a:lnTo>
                <a:lnTo>
                  <a:pt x="636524" y="1273175"/>
                </a:lnTo>
                <a:lnTo>
                  <a:pt x="684044" y="1271429"/>
                </a:lnTo>
                <a:lnTo>
                  <a:pt x="730614" y="1266273"/>
                </a:lnTo>
                <a:lnTo>
                  <a:pt x="776113" y="1257830"/>
                </a:lnTo>
                <a:lnTo>
                  <a:pt x="820415" y="1246223"/>
                </a:lnTo>
                <a:lnTo>
                  <a:pt x="863399" y="1231576"/>
                </a:lnTo>
                <a:lnTo>
                  <a:pt x="904941" y="1214011"/>
                </a:lnTo>
                <a:lnTo>
                  <a:pt x="944919" y="1193651"/>
                </a:lnTo>
                <a:lnTo>
                  <a:pt x="983209" y="1170619"/>
                </a:lnTo>
                <a:lnTo>
                  <a:pt x="1019688" y="1145038"/>
                </a:lnTo>
                <a:lnTo>
                  <a:pt x="1054234" y="1117032"/>
                </a:lnTo>
                <a:lnTo>
                  <a:pt x="1086723" y="1086723"/>
                </a:lnTo>
                <a:lnTo>
                  <a:pt x="1117032" y="1054234"/>
                </a:lnTo>
                <a:lnTo>
                  <a:pt x="1145038" y="1019688"/>
                </a:lnTo>
                <a:lnTo>
                  <a:pt x="1170619" y="983209"/>
                </a:lnTo>
                <a:lnTo>
                  <a:pt x="1193651" y="944919"/>
                </a:lnTo>
                <a:lnTo>
                  <a:pt x="1214011" y="904941"/>
                </a:lnTo>
                <a:lnTo>
                  <a:pt x="1231576" y="863399"/>
                </a:lnTo>
                <a:lnTo>
                  <a:pt x="1246223" y="820415"/>
                </a:lnTo>
                <a:lnTo>
                  <a:pt x="1257830" y="776113"/>
                </a:lnTo>
                <a:lnTo>
                  <a:pt x="1266273" y="730614"/>
                </a:lnTo>
                <a:lnTo>
                  <a:pt x="1271429" y="684044"/>
                </a:lnTo>
                <a:lnTo>
                  <a:pt x="1273175" y="636524"/>
                </a:lnTo>
                <a:lnTo>
                  <a:pt x="1271429" y="589020"/>
                </a:lnTo>
                <a:lnTo>
                  <a:pt x="1266273" y="542464"/>
                </a:lnTo>
                <a:lnTo>
                  <a:pt x="1257830" y="496980"/>
                </a:lnTo>
                <a:lnTo>
                  <a:pt x="1246223" y="452689"/>
                </a:lnTo>
                <a:lnTo>
                  <a:pt x="1231576" y="409716"/>
                </a:lnTo>
                <a:lnTo>
                  <a:pt x="1214011" y="368184"/>
                </a:lnTo>
                <a:lnTo>
                  <a:pt x="1193651" y="328215"/>
                </a:lnTo>
                <a:lnTo>
                  <a:pt x="1170619" y="289932"/>
                </a:lnTo>
                <a:lnTo>
                  <a:pt x="1145038" y="253460"/>
                </a:lnTo>
                <a:lnTo>
                  <a:pt x="1117032" y="218920"/>
                </a:lnTo>
                <a:lnTo>
                  <a:pt x="1086723" y="186436"/>
                </a:lnTo>
                <a:lnTo>
                  <a:pt x="1054234" y="156130"/>
                </a:lnTo>
                <a:lnTo>
                  <a:pt x="1019688" y="128127"/>
                </a:lnTo>
                <a:lnTo>
                  <a:pt x="983209" y="102549"/>
                </a:lnTo>
                <a:lnTo>
                  <a:pt x="944919" y="79519"/>
                </a:lnTo>
                <a:lnTo>
                  <a:pt x="904941" y="59161"/>
                </a:lnTo>
                <a:lnTo>
                  <a:pt x="863399" y="41597"/>
                </a:lnTo>
                <a:lnTo>
                  <a:pt x="820415" y="26950"/>
                </a:lnTo>
                <a:lnTo>
                  <a:pt x="776113" y="15344"/>
                </a:lnTo>
                <a:lnTo>
                  <a:pt x="730614" y="6901"/>
                </a:lnTo>
                <a:lnTo>
                  <a:pt x="684044" y="1745"/>
                </a:lnTo>
                <a:lnTo>
                  <a:pt x="636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89828" y="787285"/>
            <a:ext cx="1055484" cy="1055484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1659" y="996251"/>
            <a:ext cx="1595501" cy="38969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47184" y="973378"/>
            <a:ext cx="811288" cy="413461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28595" y="962025"/>
            <a:ext cx="1351787" cy="4514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fld id="{81D60167-4931-47E6-BA6A-407CBD079E47}" type="slidenum">
              <a:rPr dirty="0" sz="1100" spc="-25" b="0">
                <a:latin typeface="Calibri"/>
                <a:cs typeface="Calibri"/>
              </a:rPr>
              <a:t>#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fld id="{81D60167-4931-47E6-BA6A-407CBD079E47}" type="slidenum">
              <a:rPr dirty="0" sz="1100" spc="-25" b="0">
                <a:latin typeface="Calibri"/>
                <a:cs typeface="Calibri"/>
              </a:rPr>
              <a:t>#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fld id="{81D60167-4931-47E6-BA6A-407CBD079E47}" type="slidenum">
              <a:rPr dirty="0" sz="1100" spc="-25" b="0">
                <a:latin typeface="Calibri"/>
                <a:cs typeface="Calibri"/>
              </a:rPr>
              <a:t>#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fld id="{81D60167-4931-47E6-BA6A-407CBD079E47}" type="slidenum">
              <a:rPr dirty="0" sz="1100" spc="-25" b="0">
                <a:latin typeface="Calibri"/>
                <a:cs typeface="Calibri"/>
              </a:rPr>
              <a:t>#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6249" y="429101"/>
            <a:ext cx="1299295" cy="28244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43958" y="395342"/>
            <a:ext cx="662322" cy="32881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48997" y="407528"/>
            <a:ext cx="1024362" cy="29809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59633" y="297941"/>
            <a:ext cx="530301" cy="5303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31416" y="1889442"/>
            <a:ext cx="3750310" cy="78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535804" y="9883792"/>
            <a:ext cx="225234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fld id="{81D60167-4931-47E6-BA6A-407CBD079E47}" type="slidenum">
              <a:rPr dirty="0" sz="1100" spc="-25" b="0">
                <a:latin typeface="Calibri"/>
                <a:cs typeface="Calibri"/>
              </a:rPr>
              <a:t>#</a:t>
            </a:fld>
            <a:endParaRPr sz="1100">
              <a:latin typeface="Calibri"/>
              <a:cs typeface="Calibri"/>
            </a:endParaRP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medium.com/analytics-vidhya/analysis-of-bank-customers-using-dashboard-in-power-bi-a366f2b3e563" TargetMode="Externa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agilan2004githubtraining/hellogitworld.git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g"/><Relationship Id="rId6" Type="http://schemas.openxmlformats.org/officeDocument/2006/relationships/image" Target="../media/image1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78585" y="4827523"/>
            <a:ext cx="4456430" cy="1133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Calibri"/>
                <a:cs typeface="Calibri"/>
              </a:rPr>
              <a:t>“DETECTING</a:t>
            </a:r>
            <a:r>
              <a:rPr dirty="0" sz="3000" spc="-40" b="1">
                <a:latin typeface="Calibri"/>
                <a:cs typeface="Calibri"/>
              </a:rPr>
              <a:t> </a:t>
            </a:r>
            <a:r>
              <a:rPr dirty="0" sz="3000" b="1">
                <a:latin typeface="Calibri"/>
                <a:cs typeface="Calibri"/>
              </a:rPr>
              <a:t>SPAM</a:t>
            </a:r>
            <a:r>
              <a:rPr dirty="0" sz="3000" spc="-65" b="1">
                <a:latin typeface="Calibri"/>
                <a:cs typeface="Calibri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EMAILS”</a:t>
            </a:r>
            <a:endParaRPr sz="3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725"/>
              </a:spcBef>
            </a:pPr>
            <a:r>
              <a:rPr dirty="0" sz="2000" b="1">
                <a:latin typeface="Calibri"/>
                <a:cs typeface="Calibri"/>
              </a:rPr>
              <a:t>“VVIT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college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of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engineering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spc="-50" b="1">
                <a:latin typeface="Calibri"/>
                <a:cs typeface="Calibri"/>
              </a:rPr>
              <a:t>”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410335" y="6224904"/>
          <a:ext cx="4910455" cy="625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0385"/>
                <a:gridCol w="3017519"/>
              </a:tblGrid>
              <a:tr h="282575">
                <a:tc>
                  <a:txBody>
                    <a:bodyPr/>
                    <a:lstStyle/>
                    <a:p>
                      <a:pPr algn="ctr" marR="61594">
                        <a:lnSpc>
                          <a:spcPts val="141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NM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415"/>
                        </a:lnSpc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R="15430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au612821105012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39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MATHIYAZHAGAN</a:t>
                      </a:r>
                      <a:r>
                        <a:rPr dirty="0" sz="12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39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2988945" y="9200832"/>
            <a:ext cx="167703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 b="1">
                <a:latin typeface="Calibri"/>
                <a:cs typeface="Calibri"/>
              </a:rPr>
              <a:t>ABSTRACT</a:t>
            </a:r>
            <a:endParaRPr sz="3000">
              <a:latin typeface="Calibri"/>
              <a:cs typeface="Calibri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4370704" y="7932291"/>
          <a:ext cx="1632585" cy="54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750"/>
              </a:tblGrid>
              <a:tr h="271780">
                <a:tc>
                  <a:txBody>
                    <a:bodyPr/>
                    <a:lstStyle/>
                    <a:p>
                      <a:pPr algn="ctr" marL="4445">
                        <a:lnSpc>
                          <a:spcPts val="1614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Ramar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Bose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271780"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AI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Master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Trainer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46355"/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Tech</a:t>
            </a:r>
            <a:r>
              <a:rPr dirty="0" spc="-50"/>
              <a:t> </a:t>
            </a:r>
            <a:r>
              <a:rPr dirty="0" spc="-10"/>
              <a:t>Saksham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2125091" y="3229991"/>
            <a:ext cx="34709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65" b="1">
                <a:solidFill>
                  <a:srgbClr val="001F5F"/>
                </a:solidFill>
                <a:latin typeface="Calibri"/>
                <a:cs typeface="Calibri"/>
              </a:rPr>
              <a:t>Capstone</a:t>
            </a:r>
            <a:r>
              <a:rPr dirty="0" sz="2800" spc="-105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55" b="1">
                <a:solidFill>
                  <a:srgbClr val="001F5F"/>
                </a:solidFill>
                <a:latin typeface="Calibri"/>
                <a:cs typeface="Calibri"/>
              </a:rPr>
              <a:t>Project</a:t>
            </a:r>
            <a:r>
              <a:rPr dirty="0" sz="2800" spc="-90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001F5F"/>
                </a:solidFill>
                <a:latin typeface="Calibri"/>
                <a:cs typeface="Calibri"/>
              </a:rPr>
              <a:t>Report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935" y="2553716"/>
            <a:ext cx="5464175" cy="18662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6731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CHAPTER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spc="-50" b="1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 algn="ctr" marR="15240">
              <a:lnSpc>
                <a:spcPct val="100000"/>
              </a:lnSpc>
              <a:spcBef>
                <a:spcPts val="1530"/>
              </a:spcBef>
            </a:pPr>
            <a:r>
              <a:rPr dirty="0" sz="1600" b="1">
                <a:latin typeface="Times New Roman"/>
                <a:cs typeface="Times New Roman"/>
              </a:rPr>
              <a:t>MODELING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AND</a:t>
            </a:r>
            <a:r>
              <a:rPr dirty="0" sz="1600" spc="35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PROJECT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OUTCOME</a:t>
            </a:r>
            <a:endParaRPr sz="1600">
              <a:latin typeface="Times New Roman"/>
              <a:cs typeface="Times New Roman"/>
            </a:endParaRPr>
          </a:p>
          <a:p>
            <a:pPr algn="ctr" marR="68580">
              <a:lnSpc>
                <a:spcPct val="100000"/>
              </a:lnSpc>
              <a:spcBef>
                <a:spcPts val="1530"/>
              </a:spcBef>
            </a:pPr>
            <a:r>
              <a:rPr dirty="0" sz="1600" b="1">
                <a:latin typeface="Times New Roman"/>
                <a:cs typeface="Times New Roman"/>
              </a:rPr>
              <a:t>(code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&amp;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result)</a:t>
            </a:r>
            <a:endParaRPr sz="16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45800"/>
              </a:lnSpc>
              <a:spcBef>
                <a:spcPts val="780"/>
              </a:spcBef>
              <a:buClr>
                <a:srgbClr val="0D0D0D"/>
              </a:buClr>
              <a:buSzPct val="80000"/>
              <a:buFont typeface="Symbol"/>
              <a:buChar char=""/>
              <a:tabLst>
                <a:tab pos="241300" algn="l"/>
              </a:tabLst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load: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Load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preprocessed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split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dataset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into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memory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storage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further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analysis.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17" y="4998973"/>
            <a:ext cx="5311775" cy="4243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Code: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import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numpy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as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np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from</a:t>
            </a:r>
            <a:r>
              <a:rPr dirty="0" sz="1500" spc="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sklearn.model_selection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import</a:t>
            </a:r>
            <a:r>
              <a:rPr dirty="0" sz="1500" spc="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train_test_split</a:t>
            </a:r>
            <a:endParaRPr sz="1500">
              <a:latin typeface="Georgia"/>
              <a:cs typeface="Georgia"/>
            </a:endParaRPr>
          </a:p>
          <a:p>
            <a:pPr marL="12700" marR="943610">
              <a:lnSpc>
                <a:spcPct val="143100"/>
              </a:lnSpc>
              <a:spcBef>
                <a:spcPts val="77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from</a:t>
            </a:r>
            <a:r>
              <a:rPr dirty="0" sz="1500" spc="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sklearn.feature_extraction.text</a:t>
            </a:r>
            <a:r>
              <a:rPr dirty="0" sz="1500" spc="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import CountVectorizer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from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sklearn.naive_bayes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import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MultinomialNB</a:t>
            </a:r>
            <a:endParaRPr sz="1500">
              <a:latin typeface="Georgia"/>
              <a:cs typeface="Georgia"/>
            </a:endParaRPr>
          </a:p>
          <a:p>
            <a:pPr marL="12700" marR="842644">
              <a:lnSpc>
                <a:spcPct val="141600"/>
              </a:lnSpc>
              <a:spcBef>
                <a:spcPts val="8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from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sklearn.metrics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import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accuracy_score, classification_report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1500">
              <a:latin typeface="Georgia"/>
              <a:cs typeface="Georgia"/>
            </a:endParaRPr>
          </a:p>
          <a:p>
            <a:pPr marL="12700" marR="1225550">
              <a:lnSpc>
                <a:spcPct val="1861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Sample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dataset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(replace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with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your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own)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emails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[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790956"/>
            <a:ext cx="5719445" cy="260413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203200">
              <a:lnSpc>
                <a:spcPct val="100000"/>
              </a:lnSpc>
              <a:spcBef>
                <a:spcPts val="8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("Hey,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are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you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free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this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weekend?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Let's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hang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out!",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0),</a:t>
            </a:r>
            <a:r>
              <a:rPr dirty="0" sz="1500" spc="3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Legitimate</a:t>
            </a:r>
            <a:r>
              <a:rPr dirty="0" sz="1500" spc="-6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email</a:t>
            </a:r>
            <a:endParaRPr sz="1500">
              <a:latin typeface="Georgia"/>
              <a:cs typeface="Georgia"/>
            </a:endParaRPr>
          </a:p>
          <a:p>
            <a:pPr marL="12700" marR="554355" indent="190500">
              <a:lnSpc>
                <a:spcPct val="141700"/>
              </a:lnSpc>
              <a:spcBef>
                <a:spcPts val="82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("Congratulations!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You've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won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free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cruise.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Claim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now!",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1),</a:t>
            </a:r>
            <a:r>
              <a:rPr dirty="0" sz="1500" spc="3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Spam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email</a:t>
            </a:r>
            <a:endParaRPr sz="1500">
              <a:latin typeface="Georgia"/>
              <a:cs typeface="Georgia"/>
            </a:endParaRPr>
          </a:p>
          <a:p>
            <a:pPr marL="12700" marR="809625" indent="190500">
              <a:lnSpc>
                <a:spcPct val="141800"/>
              </a:lnSpc>
              <a:spcBef>
                <a:spcPts val="79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("Reminder: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Your</a:t>
            </a:r>
            <a:r>
              <a:rPr dirty="0" sz="1500" spc="-6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appointment</a:t>
            </a:r>
            <a:r>
              <a:rPr dirty="0" sz="1500" spc="-5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is</a:t>
            </a:r>
            <a:r>
              <a:rPr dirty="0" sz="1500" spc="-5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scheduled</a:t>
            </a:r>
            <a:r>
              <a:rPr dirty="0" sz="1500" spc="-5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for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tomorrow.",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0),</a:t>
            </a:r>
            <a:r>
              <a:rPr dirty="0" sz="1500" spc="3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Legitimate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email</a:t>
            </a:r>
            <a:endParaRPr sz="1500">
              <a:latin typeface="Georgia"/>
              <a:cs typeface="Georgia"/>
            </a:endParaRPr>
          </a:p>
          <a:p>
            <a:pPr marL="203200">
              <a:lnSpc>
                <a:spcPct val="100000"/>
              </a:lnSpc>
              <a:spcBef>
                <a:spcPts val="157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("Limited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time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offer: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Get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17" y="3992245"/>
            <a:ext cx="1329690" cy="679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0325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Ouput: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Accuracy:</a:t>
            </a:r>
            <a:r>
              <a:rPr dirty="0" sz="1500" spc="-6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1.0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17" y="5202173"/>
            <a:ext cx="3234690" cy="679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Classification</a:t>
            </a:r>
            <a:r>
              <a:rPr dirty="0" sz="1500" spc="-8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Report:</a:t>
            </a:r>
            <a:endParaRPr sz="1500">
              <a:latin typeface="Georgia"/>
              <a:cs typeface="Georgia"/>
            </a:endParaRPr>
          </a:p>
          <a:p>
            <a:pPr marL="685800">
              <a:lnSpc>
                <a:spcPct val="100000"/>
              </a:lnSpc>
              <a:spcBef>
                <a:spcPts val="1550"/>
              </a:spcBef>
              <a:tabLst>
                <a:tab pos="1799589" algn="l"/>
              </a:tabLst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precision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recall</a:t>
            </a:r>
            <a:r>
              <a:rPr dirty="0" sz="1500" spc="36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f1-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score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255697" y="5627623"/>
            <a:ext cx="80264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support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432560" y="6412229"/>
            <a:ext cx="234569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5140" algn="l"/>
                <a:tab pos="1195705" algn="l"/>
                <a:tab pos="1909445" algn="l"/>
              </a:tabLst>
            </a:pP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189666" y="6412229"/>
            <a:ext cx="218059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015" algn="l"/>
              </a:tabLst>
            </a:pP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(Legitimate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emails)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432560" y="6841109"/>
            <a:ext cx="23037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3865" algn="l"/>
                <a:tab pos="1157605" algn="l"/>
                <a:tab pos="1868170" algn="l"/>
              </a:tabLst>
            </a:pP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148328" y="6841109"/>
            <a:ext cx="168465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015" algn="l"/>
              </a:tabLst>
            </a:pP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(Spam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emails)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92835" y="7622158"/>
            <a:ext cx="893444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accuracy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263056" y="7622158"/>
            <a:ext cx="448309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122782" y="7622158"/>
            <a:ext cx="1447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2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44892" y="8051165"/>
            <a:ext cx="10337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macro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avg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390573" y="8051165"/>
            <a:ext cx="1875789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6440" algn="l"/>
                <a:tab pos="1437005" algn="l"/>
              </a:tabLst>
            </a:pP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671810" y="8051165"/>
            <a:ext cx="1447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2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02017" y="8476615"/>
            <a:ext cx="129667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weighted</a:t>
            </a:r>
            <a:r>
              <a:rPr dirty="0" sz="1500" spc="-8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avg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507807" y="8476615"/>
            <a:ext cx="1875789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6440" algn="l"/>
                <a:tab pos="1437005" algn="l"/>
              </a:tabLst>
            </a:pP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789235" y="8476615"/>
            <a:ext cx="1447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2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902017" y="9327832"/>
            <a:ext cx="223774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EDA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–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analysis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report: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886206"/>
            <a:ext cx="4787900" cy="2911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1.</a:t>
            </a:r>
            <a:r>
              <a:rPr dirty="0" sz="1500" spc="18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Missing</a:t>
            </a:r>
            <a:endParaRPr sz="1500">
              <a:latin typeface="Georgia"/>
              <a:cs typeface="Georgia"/>
            </a:endParaRPr>
          </a:p>
          <a:p>
            <a:pPr marL="12700" marR="5080">
              <a:lnSpc>
                <a:spcPts val="3379"/>
              </a:lnSpc>
              <a:spcBef>
                <a:spcPts val="34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Missing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–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in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ur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project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how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u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handling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missing</a:t>
            </a:r>
            <a:r>
              <a:rPr dirty="0" sz="1500" spc="3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!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Code: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dirty="0" sz="1100">
                <a:latin typeface="Calibri"/>
                <a:cs typeface="Calibri"/>
              </a:rPr>
              <a:t>import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numpy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25">
                <a:latin typeface="Calibri"/>
                <a:cs typeface="Calibri"/>
              </a:rPr>
              <a:t> np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sklearn.model_selection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import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train_test_split</a:t>
            </a:r>
            <a:endParaRPr sz="1100">
              <a:latin typeface="Calibri"/>
              <a:cs typeface="Calibri"/>
            </a:endParaRPr>
          </a:p>
          <a:p>
            <a:pPr marL="12700" marR="1320165">
              <a:lnSpc>
                <a:spcPct val="212100"/>
              </a:lnSpc>
              <a:spcBef>
                <a:spcPts val="25"/>
              </a:spcBef>
            </a:pP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sklearn.feature_extraction.text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import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CountVectorizer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sklearn.naive_bayes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import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MultinomialNB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sklearn.metrics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import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accuracy_score,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classification_report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17" y="4319270"/>
            <a:ext cx="4855845" cy="2339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Sample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dataset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(replace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own)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emails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[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100">
              <a:latin typeface="Calibri"/>
              <a:cs typeface="Calibri"/>
            </a:endParaRPr>
          </a:p>
          <a:p>
            <a:pPr marL="139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("Hey,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free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weekend?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Let's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out!",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0),</a:t>
            </a:r>
            <a:r>
              <a:rPr dirty="0" sz="1100" spc="2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Legitimate</a:t>
            </a:r>
            <a:r>
              <a:rPr dirty="0" sz="1100" spc="-10">
                <a:latin typeface="Calibri"/>
                <a:cs typeface="Calibri"/>
              </a:rPr>
              <a:t> email</a:t>
            </a:r>
            <a:endParaRPr sz="1100">
              <a:latin typeface="Calibri"/>
              <a:cs typeface="Calibri"/>
            </a:endParaRPr>
          </a:p>
          <a:p>
            <a:pPr marL="139700" marR="5080">
              <a:lnSpc>
                <a:spcPct val="213200"/>
              </a:lnSpc>
              <a:spcBef>
                <a:spcPts val="10"/>
              </a:spcBef>
            </a:pPr>
            <a:r>
              <a:rPr dirty="0" sz="1100" spc="-10">
                <a:latin typeface="Calibri"/>
                <a:cs typeface="Calibri"/>
              </a:rPr>
              <a:t>("Congratulations!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You've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free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cruise.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Claim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now!",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1),</a:t>
            </a:r>
            <a:r>
              <a:rPr dirty="0" sz="1100" spc="2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Spam</a:t>
            </a:r>
            <a:r>
              <a:rPr dirty="0" sz="1100" spc="-10">
                <a:latin typeface="Calibri"/>
                <a:cs typeface="Calibri"/>
              </a:rPr>
              <a:t> email ("Reminder: </a:t>
            </a:r>
            <a:r>
              <a:rPr dirty="0" sz="1100">
                <a:latin typeface="Calibri"/>
                <a:cs typeface="Calibri"/>
              </a:rPr>
              <a:t>Your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appointment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scheduled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tomorrow.",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0),</a:t>
            </a:r>
            <a:r>
              <a:rPr dirty="0" sz="1100" spc="2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Legitimate</a:t>
            </a:r>
            <a:r>
              <a:rPr dirty="0" sz="1100" spc="-10">
                <a:latin typeface="Calibri"/>
                <a:cs typeface="Calibri"/>
              </a:rPr>
              <a:t> email </a:t>
            </a:r>
            <a:r>
              <a:rPr dirty="0" sz="1100">
                <a:latin typeface="Calibri"/>
                <a:cs typeface="Calibri"/>
              </a:rPr>
              <a:t>("Limited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time</a:t>
            </a:r>
            <a:r>
              <a:rPr dirty="0" sz="1100" spc="-10">
                <a:latin typeface="Calibri"/>
                <a:cs typeface="Calibri"/>
              </a:rPr>
              <a:t> offer: </a:t>
            </a:r>
            <a:r>
              <a:rPr dirty="0" sz="1100">
                <a:latin typeface="Calibri"/>
                <a:cs typeface="Calibri"/>
              </a:rPr>
              <a:t>Get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50%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off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all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purchases.",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1)</a:t>
            </a:r>
            <a:r>
              <a:rPr dirty="0" sz="1100" spc="2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Spam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email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0">
                <a:latin typeface="Calibri"/>
                <a:cs typeface="Calibri"/>
              </a:rPr>
              <a:t>]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17" y="7180834"/>
            <a:ext cx="3098800" cy="549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Split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dataset into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features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(email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text)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labels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X,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zip(*emails)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02017" y="8251190"/>
            <a:ext cx="2790190" cy="910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Convert text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data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matrix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token</a:t>
            </a:r>
            <a:r>
              <a:rPr dirty="0" sz="1100" spc="-10">
                <a:latin typeface="Calibri"/>
                <a:cs typeface="Calibri"/>
              </a:rPr>
              <a:t> counts</a:t>
            </a:r>
            <a:endParaRPr sz="1100">
              <a:latin typeface="Calibri"/>
              <a:cs typeface="Calibri"/>
            </a:endParaRPr>
          </a:p>
          <a:p>
            <a:pPr marL="12700" marR="601345">
              <a:lnSpc>
                <a:spcPct val="214000"/>
              </a:lnSpc>
            </a:pPr>
            <a:r>
              <a:rPr dirty="0" sz="1100">
                <a:latin typeface="Calibri"/>
                <a:cs typeface="Calibri"/>
              </a:rPr>
              <a:t>vectorizer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CountVectorizer() </a:t>
            </a:r>
            <a:r>
              <a:rPr dirty="0" sz="1100">
                <a:latin typeface="Calibri"/>
                <a:cs typeface="Calibri"/>
              </a:rPr>
              <a:t>X_counts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vectorizer.fit_transform(X)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895731"/>
            <a:ext cx="5367020" cy="551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Split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data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training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testing </a:t>
            </a:r>
            <a:r>
              <a:rPr dirty="0" sz="1100" spc="-20">
                <a:latin typeface="Calibri"/>
                <a:cs typeface="Calibri"/>
              </a:rPr>
              <a:t>sets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X_train,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X_test,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y_train,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y_test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train_test_split(X_counts,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y,</a:t>
            </a:r>
            <a:r>
              <a:rPr dirty="0" sz="1100" spc="-10">
                <a:latin typeface="Calibri"/>
                <a:cs typeface="Calibri"/>
              </a:rPr>
              <a:t> test_size=0.2,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random_state=42)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17" y="1969134"/>
            <a:ext cx="2477135" cy="908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Train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Multinomial Naive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Bayes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classifier</a:t>
            </a:r>
            <a:endParaRPr sz="1100">
              <a:latin typeface="Calibri"/>
              <a:cs typeface="Calibri"/>
            </a:endParaRPr>
          </a:p>
          <a:p>
            <a:pPr marL="12700" marR="1207135">
              <a:lnSpc>
                <a:spcPts val="2830"/>
              </a:lnSpc>
              <a:spcBef>
                <a:spcPts val="114"/>
              </a:spcBef>
            </a:pPr>
            <a:r>
              <a:rPr dirty="0" sz="1100">
                <a:latin typeface="Calibri"/>
                <a:cs typeface="Calibri"/>
              </a:rPr>
              <a:t>clf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MultinomialNB() clf.fit(X_train,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y_train)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17" y="3398266"/>
            <a:ext cx="1967230" cy="552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Make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predictions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test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set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y_pred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clf.predict(X_test)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02017" y="4471670"/>
            <a:ext cx="2425700" cy="908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Evaluate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classifier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ts val="2830"/>
              </a:lnSpc>
              <a:spcBef>
                <a:spcPts val="114"/>
              </a:spcBef>
            </a:pPr>
            <a:r>
              <a:rPr dirty="0" sz="1100">
                <a:latin typeface="Calibri"/>
                <a:cs typeface="Calibri"/>
              </a:rPr>
              <a:t>accuracy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accuracy_score(y_test,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y_pred) print("Accuracy:",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accuracy)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02017" y="5901054"/>
            <a:ext cx="2437765" cy="907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Print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classification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report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ts val="2830"/>
              </a:lnSpc>
              <a:spcBef>
                <a:spcPts val="114"/>
              </a:spcBef>
            </a:pPr>
            <a:r>
              <a:rPr dirty="0" sz="1100" spc="-10">
                <a:latin typeface="Calibri"/>
                <a:cs typeface="Calibri"/>
              </a:rPr>
              <a:t>print("Classification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Report:") print(classification_report(y_test,</a:t>
            </a:r>
            <a:r>
              <a:rPr dirty="0" sz="1100" spc="2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y_pred))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02017" y="7320533"/>
            <a:ext cx="1329690" cy="680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Output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Accuracy:</a:t>
            </a:r>
            <a:r>
              <a:rPr dirty="0" sz="1500" spc="-6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1.0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02017" y="8530590"/>
            <a:ext cx="3234690" cy="682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Classification</a:t>
            </a:r>
            <a:r>
              <a:rPr dirty="0" sz="1500" spc="-8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Report:</a:t>
            </a:r>
            <a:endParaRPr sz="1500">
              <a:latin typeface="Georgia"/>
              <a:cs typeface="Georgia"/>
            </a:endParaRPr>
          </a:p>
          <a:p>
            <a:pPr marL="685800">
              <a:lnSpc>
                <a:spcPct val="100000"/>
              </a:lnSpc>
              <a:spcBef>
                <a:spcPts val="1575"/>
              </a:spcBef>
              <a:tabLst>
                <a:tab pos="1799589" algn="l"/>
              </a:tabLst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precision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recall</a:t>
            </a:r>
            <a:r>
              <a:rPr dirty="0" sz="1500" spc="36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f1-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score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255697" y="8959215"/>
            <a:ext cx="80264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support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32560" y="886206"/>
            <a:ext cx="234569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5140" algn="l"/>
                <a:tab pos="1195705" algn="l"/>
                <a:tab pos="1909445" algn="l"/>
              </a:tabLst>
            </a:pP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11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189666" y="886206"/>
            <a:ext cx="218059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015" algn="l"/>
              </a:tabLst>
            </a:pP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(Legitimate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emails)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432560" y="1311656"/>
            <a:ext cx="23037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3865" algn="l"/>
                <a:tab pos="1157605" algn="l"/>
                <a:tab pos="1868170" algn="l"/>
              </a:tabLst>
            </a:pP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148328" y="1311656"/>
            <a:ext cx="168465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015" algn="l"/>
              </a:tabLst>
            </a:pP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(Spam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emails)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92835" y="2096134"/>
            <a:ext cx="893444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accuracy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263056" y="2096134"/>
            <a:ext cx="448309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122782" y="2096134"/>
            <a:ext cx="1447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2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44892" y="2521966"/>
            <a:ext cx="10337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macro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avg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390573" y="2521966"/>
            <a:ext cx="1875789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6440" algn="l"/>
                <a:tab pos="1437005" algn="l"/>
              </a:tabLst>
            </a:pP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671810" y="2521966"/>
            <a:ext cx="1447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2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02017" y="2950591"/>
            <a:ext cx="129667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weighted</a:t>
            </a:r>
            <a:r>
              <a:rPr dirty="0" sz="1500" spc="-8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avg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507807" y="2950591"/>
            <a:ext cx="1875789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6440" algn="l"/>
                <a:tab pos="1437005" algn="l"/>
              </a:tabLst>
            </a:pP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789235" y="2950591"/>
            <a:ext cx="1447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2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02017" y="3801744"/>
            <a:ext cx="5627370" cy="5748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2.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Duplicate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in</a:t>
            </a:r>
            <a:r>
              <a:rPr dirty="0" sz="1500" spc="-5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ur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project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how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u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handling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duplicates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!</a:t>
            </a:r>
            <a:endParaRPr sz="15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1575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Code:</a:t>
            </a:r>
            <a:endParaRPr sz="1500">
              <a:latin typeface="Georgia"/>
              <a:cs typeface="Georgia"/>
            </a:endParaRPr>
          </a:p>
          <a:p>
            <a:pPr marL="12700" marR="801370" indent="457200">
              <a:lnSpc>
                <a:spcPct val="141700"/>
              </a:lnSpc>
              <a:spcBef>
                <a:spcPts val="8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from</a:t>
            </a:r>
            <a:r>
              <a:rPr dirty="0" sz="1500" spc="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sklearn.feature_extraction.text</a:t>
            </a:r>
            <a:r>
              <a:rPr dirty="0" sz="1500" spc="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import CountVectorizer</a:t>
            </a:r>
            <a:endParaRPr sz="1500">
              <a:latin typeface="Georgia"/>
              <a:cs typeface="Georgia"/>
            </a:endParaRPr>
          </a:p>
          <a:p>
            <a:pPr marL="469900" marR="295275">
              <a:lnSpc>
                <a:spcPts val="3379"/>
              </a:lnSpc>
              <a:spcBef>
                <a:spcPts val="3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from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sklearn.naive_bayes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import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MultinomialNB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from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sklearn.metrics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import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accuracy_score,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classification_report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500">
              <a:latin typeface="Georgia"/>
              <a:cs typeface="Georgia"/>
            </a:endParaRPr>
          </a:p>
          <a:p>
            <a:pPr marL="469900" marR="1083945">
              <a:lnSpc>
                <a:spcPct val="1861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Sample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dataset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(replace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with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your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own)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emails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[</a:t>
            </a:r>
            <a:endParaRPr sz="1500">
              <a:latin typeface="Georgia"/>
              <a:cs typeface="Georgia"/>
            </a:endParaRPr>
          </a:p>
          <a:p>
            <a:pPr marL="12700" marR="15240" indent="647700">
              <a:lnSpc>
                <a:spcPct val="143100"/>
              </a:lnSpc>
              <a:spcBef>
                <a:spcPts val="78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("Hey,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are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you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free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this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weekend?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Let's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hang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out!",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0),</a:t>
            </a:r>
            <a:r>
              <a:rPr dirty="0" sz="1500" spc="3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Legitimate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email</a:t>
            </a:r>
            <a:endParaRPr sz="1500">
              <a:latin typeface="Georgia"/>
              <a:cs typeface="Georgia"/>
            </a:endParaRPr>
          </a:p>
          <a:p>
            <a:pPr marL="12700" marR="5080" indent="647700">
              <a:lnSpc>
                <a:spcPct val="141800"/>
              </a:lnSpc>
              <a:spcBef>
                <a:spcPts val="79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("Congratulations!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You've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won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free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cruise.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Claim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now!",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1),</a:t>
            </a:r>
            <a:r>
              <a:rPr dirty="0" sz="1500" spc="3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Spam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email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790956"/>
            <a:ext cx="5772785" cy="8756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05765" indent="647700">
              <a:lnSpc>
                <a:spcPct val="1417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("Reminder: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Your</a:t>
            </a:r>
            <a:r>
              <a:rPr dirty="0" sz="1500" spc="-6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appointment</a:t>
            </a:r>
            <a:r>
              <a:rPr dirty="0" sz="1500" spc="-5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is</a:t>
            </a:r>
            <a:r>
              <a:rPr dirty="0" sz="1500" spc="-5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scheduled</a:t>
            </a:r>
            <a:r>
              <a:rPr dirty="0" sz="1500" spc="-5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for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tomorrow.",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0),</a:t>
            </a:r>
            <a:r>
              <a:rPr dirty="0" sz="1500" spc="3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Legitimate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email</a:t>
            </a:r>
            <a:endParaRPr sz="1500">
              <a:latin typeface="Georgia"/>
              <a:cs typeface="Georgia"/>
            </a:endParaRPr>
          </a:p>
          <a:p>
            <a:pPr marL="12700" marR="24130" indent="647700">
              <a:lnSpc>
                <a:spcPct val="141700"/>
              </a:lnSpc>
              <a:spcBef>
                <a:spcPts val="82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("Limited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time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offer: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Get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50%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off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on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all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purchases.",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1)</a:t>
            </a:r>
            <a:r>
              <a:rPr dirty="0" sz="1500" spc="3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Spam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email</a:t>
            </a:r>
            <a:endParaRPr sz="15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1550"/>
              </a:spcBef>
            </a:pP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]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500">
              <a:latin typeface="Georgia"/>
              <a:cs typeface="Georgia"/>
            </a:endParaRPr>
          </a:p>
          <a:p>
            <a:pPr marL="469900" marR="5080">
              <a:lnSpc>
                <a:spcPct val="1862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Split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the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dataset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into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features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(email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text)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and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labels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X, y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zip(*emails)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500">
              <a:latin typeface="Georgia"/>
              <a:cs typeface="Georgia"/>
            </a:endParaRPr>
          </a:p>
          <a:p>
            <a:pPr marL="469900" marR="565785">
              <a:lnSpc>
                <a:spcPct val="1862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Convert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text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into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matrix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of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token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counts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vectorizer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CountVectorizer()</a:t>
            </a:r>
            <a:endParaRPr sz="15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15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X_counts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vectorizer.fit_transform(X)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500">
              <a:latin typeface="Georgia"/>
              <a:cs typeface="Georgia"/>
            </a:endParaRPr>
          </a:p>
          <a:p>
            <a:pPr marL="469900" marR="969010">
              <a:lnSpc>
                <a:spcPct val="1875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Train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Multinomial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Naive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Bayes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classifier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clf =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MultinomialNB()</a:t>
            </a:r>
            <a:endParaRPr sz="15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15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clf.fit(X_counts,</a:t>
            </a:r>
            <a:r>
              <a:rPr dirty="0" sz="1500" spc="-6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y)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500">
              <a:latin typeface="Georgia"/>
              <a:cs typeface="Georgia"/>
            </a:endParaRPr>
          </a:p>
          <a:p>
            <a:pPr marL="469900" marR="1420495">
              <a:lnSpc>
                <a:spcPct val="1862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Make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predictions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on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the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training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data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y_pred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clf.predict(X_counts)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965"/>
              </a:spcBef>
            </a:pPr>
            <a:endParaRPr sz="15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Evaluate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the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classifier</a:t>
            </a:r>
            <a:endParaRPr sz="15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155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accuracy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accuracy_score(y,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y_pred)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12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59535" y="886206"/>
            <a:ext cx="3842385" cy="188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print("Accuracy:",</a:t>
            </a:r>
            <a:r>
              <a:rPr dirty="0" sz="1500" spc="-9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accuracy)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500">
              <a:latin typeface="Georgia"/>
              <a:cs typeface="Georgia"/>
            </a:endParaRPr>
          </a:p>
          <a:p>
            <a:pPr marL="12700" marR="5080">
              <a:lnSpc>
                <a:spcPct val="1862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Print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classification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report print("Classification</a:t>
            </a:r>
            <a:r>
              <a:rPr dirty="0" sz="1500" spc="10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Report:") print(classification_report(y,</a:t>
            </a:r>
            <a:r>
              <a:rPr dirty="0" sz="1500" spc="1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y_pred))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359535" y="3376041"/>
            <a:ext cx="1329690" cy="680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Output: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Accuracy:</a:t>
            </a:r>
            <a:r>
              <a:rPr dirty="0" sz="1500" spc="-6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1.0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59535" y="4585970"/>
            <a:ext cx="3234055" cy="680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Classification</a:t>
            </a:r>
            <a:r>
              <a:rPr dirty="0" sz="1500" spc="-8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Report:</a:t>
            </a:r>
            <a:endParaRPr sz="1500">
              <a:latin typeface="Georgia"/>
              <a:cs typeface="Georgia"/>
            </a:endParaRPr>
          </a:p>
          <a:p>
            <a:pPr marL="685800">
              <a:lnSpc>
                <a:spcPct val="100000"/>
              </a:lnSpc>
              <a:spcBef>
                <a:spcPts val="1550"/>
              </a:spcBef>
              <a:tabLst>
                <a:tab pos="1799589" algn="l"/>
              </a:tabLst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precision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recall</a:t>
            </a:r>
            <a:r>
              <a:rPr dirty="0" sz="1500" spc="36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f1-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score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712897" y="5011673"/>
            <a:ext cx="80264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support</a:t>
            </a:r>
            <a:endParaRPr sz="1500">
              <a:latin typeface="Georgia"/>
              <a:cs typeface="Georgia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882967" y="5824792"/>
          <a:ext cx="5531485" cy="968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2175"/>
                <a:gridCol w="410844"/>
                <a:gridCol w="737869"/>
                <a:gridCol w="711200"/>
                <a:gridCol w="787400"/>
                <a:gridCol w="410845"/>
                <a:gridCol w="1508125"/>
              </a:tblGrid>
              <a:tr h="269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3335">
                        <a:lnSpc>
                          <a:spcPts val="1675"/>
                        </a:lnSpc>
                      </a:pPr>
                      <a:r>
                        <a:rPr dirty="0" sz="1500" spc="-5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4769">
                        <a:lnSpc>
                          <a:spcPts val="1675"/>
                        </a:lnSpc>
                      </a:pPr>
                      <a:r>
                        <a:rPr dirty="0" sz="1500" spc="-2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100">
                        <a:lnSpc>
                          <a:spcPts val="1675"/>
                        </a:lnSpc>
                      </a:pPr>
                      <a:r>
                        <a:rPr dirty="0" sz="1500" spc="-2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1675"/>
                        </a:lnSpc>
                      </a:pPr>
                      <a:r>
                        <a:rPr dirty="0" sz="1500" spc="-2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ts val="1675"/>
                        </a:lnSpc>
                      </a:pPr>
                      <a:r>
                        <a:rPr dirty="0" sz="1500" spc="-5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2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675"/>
                        </a:lnSpc>
                      </a:pP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(Legitimate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</a:tr>
              <a:tr h="6985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emails)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R="53340">
                        <a:lnSpc>
                          <a:spcPts val="1730"/>
                        </a:lnSpc>
                      </a:pPr>
                      <a:r>
                        <a:rPr dirty="0" sz="1500" spc="-5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R="9525">
                        <a:lnSpc>
                          <a:spcPts val="1730"/>
                        </a:lnSpc>
                      </a:pPr>
                      <a:r>
                        <a:rPr dirty="0" sz="1500" spc="-2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R="30480">
                        <a:lnSpc>
                          <a:spcPts val="1730"/>
                        </a:lnSpc>
                      </a:pPr>
                      <a:r>
                        <a:rPr dirty="0" sz="1500" spc="-2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24460">
                        <a:lnSpc>
                          <a:spcPts val="1730"/>
                        </a:lnSpc>
                      </a:pPr>
                      <a:r>
                        <a:rPr dirty="0" sz="1500" spc="-2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7485">
                        <a:lnSpc>
                          <a:spcPts val="1730"/>
                        </a:lnSpc>
                      </a:pPr>
                      <a:r>
                        <a:rPr dirty="0" sz="1500" spc="-5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2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0800">
                        <a:lnSpc>
                          <a:spcPts val="1730"/>
                        </a:lnSpc>
                      </a:pPr>
                      <a:r>
                        <a:rPr dirty="0" sz="150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(Spam</a:t>
                      </a:r>
                      <a:r>
                        <a:rPr dirty="0" sz="1500" spc="-4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emails)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1550035" y="7330058"/>
            <a:ext cx="893444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accuracy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720256" y="7330058"/>
            <a:ext cx="448309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579982" y="7330058"/>
            <a:ext cx="14922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4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502410" y="7758683"/>
            <a:ext cx="10337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macro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avg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848090" y="7758683"/>
            <a:ext cx="1875789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6440" algn="l"/>
                <a:tab pos="1437005" algn="l"/>
              </a:tabLst>
            </a:pP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129328" y="7758683"/>
            <a:ext cx="14922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4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359535" y="8184515"/>
            <a:ext cx="129667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weighted</a:t>
            </a:r>
            <a:r>
              <a:rPr dirty="0" sz="1500" spc="-8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avg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965325" y="8184515"/>
            <a:ext cx="1875789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6440" algn="l"/>
                <a:tab pos="1437005" algn="l"/>
              </a:tabLst>
            </a:pP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246752" y="8184515"/>
            <a:ext cx="14922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4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886206"/>
            <a:ext cx="5751195" cy="8530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3.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Normalization</a:t>
            </a:r>
            <a:endParaRPr sz="1500">
              <a:latin typeface="Georgia"/>
              <a:cs typeface="Georgia"/>
            </a:endParaRPr>
          </a:p>
          <a:p>
            <a:pPr marL="12700" marR="1350645">
              <a:lnSpc>
                <a:spcPts val="3379"/>
              </a:lnSpc>
              <a:spcBef>
                <a:spcPts val="34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in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ur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project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how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u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handling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Normalization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!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Code: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import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re</a:t>
            </a:r>
            <a:endParaRPr sz="1500">
              <a:latin typeface="Georgia"/>
              <a:cs typeface="Georgia"/>
            </a:endParaRPr>
          </a:p>
          <a:p>
            <a:pPr marL="12700" marR="1383030">
              <a:lnSpc>
                <a:spcPct val="141700"/>
              </a:lnSpc>
              <a:spcBef>
                <a:spcPts val="80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from</a:t>
            </a:r>
            <a:r>
              <a:rPr dirty="0" sz="1500" spc="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sklearn.feature_extraction.text</a:t>
            </a:r>
            <a:r>
              <a:rPr dirty="0" sz="1500" spc="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import CountVectorizer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from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sklearn.naive_bayes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import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MultinomialNB</a:t>
            </a:r>
            <a:endParaRPr sz="1500">
              <a:latin typeface="Georgia"/>
              <a:cs typeface="Georgia"/>
            </a:endParaRPr>
          </a:p>
          <a:p>
            <a:pPr marL="12700" marR="1282065">
              <a:lnSpc>
                <a:spcPct val="141700"/>
              </a:lnSpc>
              <a:spcBef>
                <a:spcPts val="8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from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sklearn.metrics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import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accuracy_score, classification_report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from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sklearn.preprocessing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import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normalize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500">
              <a:latin typeface="Georgia"/>
              <a:cs typeface="Georgia"/>
            </a:endParaRPr>
          </a:p>
          <a:p>
            <a:pPr marL="12700" marR="1665605">
              <a:lnSpc>
                <a:spcPct val="1861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Sample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dataset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(replace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with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your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own)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emails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[</a:t>
            </a:r>
            <a:endParaRPr sz="1500">
              <a:latin typeface="Georgia"/>
              <a:cs typeface="Georgia"/>
            </a:endParaRPr>
          </a:p>
          <a:p>
            <a:pPr marL="203200">
              <a:lnSpc>
                <a:spcPct val="100000"/>
              </a:lnSpc>
              <a:spcBef>
                <a:spcPts val="158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("Hey,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are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you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free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this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weekend?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Let's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hang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out!",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0),</a:t>
            </a:r>
            <a:r>
              <a:rPr dirty="0" sz="1500" spc="3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Legitimate</a:t>
            </a:r>
            <a:r>
              <a:rPr dirty="0" sz="1500" spc="-6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email</a:t>
            </a:r>
            <a:endParaRPr sz="1500">
              <a:latin typeface="Georgia"/>
              <a:cs typeface="Georgia"/>
            </a:endParaRPr>
          </a:p>
          <a:p>
            <a:pPr marL="12700" marR="586105" indent="190500">
              <a:lnSpc>
                <a:spcPct val="141700"/>
              </a:lnSpc>
              <a:spcBef>
                <a:spcPts val="8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("Congratulations!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You've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won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free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cruise.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Claim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now!",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1),</a:t>
            </a:r>
            <a:r>
              <a:rPr dirty="0" sz="1500" spc="3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Spam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email</a:t>
            </a:r>
            <a:endParaRPr sz="1500">
              <a:latin typeface="Georgia"/>
              <a:cs typeface="Georgia"/>
            </a:endParaRPr>
          </a:p>
          <a:p>
            <a:pPr marL="12700" marR="842010" indent="190500">
              <a:lnSpc>
                <a:spcPct val="141800"/>
              </a:lnSpc>
              <a:spcBef>
                <a:spcPts val="82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("Reminder: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Your</a:t>
            </a:r>
            <a:r>
              <a:rPr dirty="0" sz="1500" spc="-6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appointment</a:t>
            </a:r>
            <a:r>
              <a:rPr dirty="0" sz="1500" spc="-5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is</a:t>
            </a:r>
            <a:r>
              <a:rPr dirty="0" sz="1500" spc="-5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scheduled</a:t>
            </a:r>
            <a:r>
              <a:rPr dirty="0" sz="1500" spc="-5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for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tomorrow.",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0),</a:t>
            </a:r>
            <a:r>
              <a:rPr dirty="0" sz="1500" spc="3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Legitimate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email</a:t>
            </a:r>
            <a:endParaRPr sz="1500">
              <a:latin typeface="Georgia"/>
              <a:cs typeface="Georgia"/>
            </a:endParaRPr>
          </a:p>
          <a:p>
            <a:pPr marL="12700" marR="5080" indent="190500">
              <a:lnSpc>
                <a:spcPct val="143100"/>
              </a:lnSpc>
              <a:spcBef>
                <a:spcPts val="77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("Limited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time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offer: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Get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50%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off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on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all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purchases.",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1)</a:t>
            </a:r>
            <a:r>
              <a:rPr dirty="0" sz="1500" spc="3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#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Spam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email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]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14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1244981"/>
            <a:ext cx="5454650" cy="8403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Split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the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dataset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into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features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(email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text)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and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labels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X, y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zip(*emails)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965"/>
              </a:spcBef>
            </a:pP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Normalize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text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def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normalize_text(text):</a:t>
            </a:r>
            <a:endParaRPr sz="1500">
              <a:latin typeface="Georgia"/>
              <a:cs typeface="Georgia"/>
            </a:endParaRPr>
          </a:p>
          <a:p>
            <a:pPr marL="203200" marR="2584450">
              <a:lnSpc>
                <a:spcPts val="3350"/>
              </a:lnSpc>
              <a:spcBef>
                <a:spcPts val="37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Convert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text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to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lowercase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text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text.lower()</a:t>
            </a:r>
            <a:endParaRPr sz="1500">
              <a:latin typeface="Georgia"/>
              <a:cs typeface="Georgia"/>
            </a:endParaRPr>
          </a:p>
          <a:p>
            <a:pPr marL="203200" marR="780415">
              <a:lnSpc>
                <a:spcPts val="3350"/>
              </a:lnSpc>
              <a:spcBef>
                <a:spcPts val="2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5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Remove</a:t>
            </a:r>
            <a:r>
              <a:rPr dirty="0" sz="1500" spc="-5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special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characters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and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punctuation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text =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re.sub(r'[^a-zA-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Z0-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9\s]',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'',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text)</a:t>
            </a:r>
            <a:endParaRPr sz="1500">
              <a:latin typeface="Georgia"/>
              <a:cs typeface="Georgia"/>
            </a:endParaRPr>
          </a:p>
          <a:p>
            <a:pPr marL="203200">
              <a:lnSpc>
                <a:spcPct val="100000"/>
              </a:lnSpc>
              <a:spcBef>
                <a:spcPts val="118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return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text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965"/>
              </a:spcBef>
            </a:pP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X_normalized =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[normalize_text(email)</a:t>
            </a:r>
            <a:r>
              <a:rPr dirty="0" sz="1500" spc="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for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email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in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X]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500">
              <a:latin typeface="Georgia"/>
              <a:cs typeface="Georgia"/>
            </a:endParaRPr>
          </a:p>
          <a:p>
            <a:pPr marL="12700" marR="233045">
              <a:lnSpc>
                <a:spcPct val="1418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Convert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normalized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text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into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matrix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of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token counts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vectorizer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CountVectorizer()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X_counts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vectorizer.fit_transform(X_normalized)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75"/>
              </a:spcBef>
            </a:pPr>
            <a:endParaRPr sz="1500">
              <a:latin typeface="Georgia"/>
              <a:cs typeface="Georgia"/>
            </a:endParaRPr>
          </a:p>
          <a:p>
            <a:pPr marL="12700" marR="1108075">
              <a:lnSpc>
                <a:spcPct val="1875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Train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Multinomial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Naive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Bayes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classifier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clf =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MultinomialNB()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clf.fit(X_counts,</a:t>
            </a:r>
            <a:r>
              <a:rPr dirty="0" sz="1500" spc="-6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y)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15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1244981"/>
            <a:ext cx="3899535" cy="3954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Make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predictions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on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the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training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y_pred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clf.predict(X_counts)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965"/>
              </a:spcBef>
            </a:pP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Evaluate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the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classifier</a:t>
            </a:r>
            <a:endParaRPr sz="1500">
              <a:latin typeface="Georgia"/>
              <a:cs typeface="Georgia"/>
            </a:endParaRPr>
          </a:p>
          <a:p>
            <a:pPr marL="12700" marR="167005">
              <a:lnSpc>
                <a:spcPct val="186100"/>
              </a:lnSpc>
              <a:spcBef>
                <a:spcPts val="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accuracy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accuracy_score(y,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y_pred)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print("Accuracy:",</a:t>
            </a:r>
            <a:r>
              <a:rPr dirty="0" sz="1500" spc="-9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accuracy)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endParaRPr sz="1500">
              <a:latin typeface="Georgia"/>
              <a:cs typeface="Georgia"/>
            </a:endParaRPr>
          </a:p>
          <a:p>
            <a:pPr marL="12700" marR="62230">
              <a:lnSpc>
                <a:spcPct val="1869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Print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classification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report print("Classification</a:t>
            </a:r>
            <a:r>
              <a:rPr dirty="0" sz="1500" spc="10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Report:") print(classification_report(y,</a:t>
            </a:r>
            <a:r>
              <a:rPr dirty="0" sz="1500" spc="1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y_pred))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16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17" y="5796279"/>
            <a:ext cx="5420995" cy="2385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Output: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Normalized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Email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Texts:</a:t>
            </a:r>
            <a:endParaRPr sz="1500">
              <a:latin typeface="Georgia"/>
              <a:cs typeface="Georgia"/>
            </a:endParaRPr>
          </a:p>
          <a:p>
            <a:pPr marL="12700" marR="5080">
              <a:lnSpc>
                <a:spcPct val="186100"/>
              </a:lnSpc>
              <a:spcBef>
                <a:spcPts val="2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hey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are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you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free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this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weekend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lets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hang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out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congratulations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youve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won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free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cruise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claim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now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reminder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your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appointment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is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scheduled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for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tomorrow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limited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time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offer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get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50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off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on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all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purchases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17" y="8781415"/>
            <a:ext cx="4077335" cy="680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4.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Correlation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in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ur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project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how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u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handling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correlation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: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1485264"/>
            <a:ext cx="5808980" cy="2915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110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Detecting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critical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task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systems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protect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users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from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unwanted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harmful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messages.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This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abstract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will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provide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overview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techniques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methods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used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detection.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200">
              <a:latin typeface="Cambria"/>
              <a:cs typeface="Cambria"/>
            </a:endParaRPr>
          </a:p>
          <a:p>
            <a:pPr marL="12700" marR="8890">
              <a:lnSpc>
                <a:spcPct val="105500"/>
              </a:lnSpc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emails,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often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sent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bulk,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aim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deceive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recipients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promote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products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or</a:t>
            </a:r>
            <a:r>
              <a:rPr dirty="0" sz="1200" spc="5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services.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Traditional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filters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primarily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rely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rule-based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systems,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where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predefined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rules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identify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based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keywords,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information,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message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characteristics.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However,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these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methods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struggle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adapt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evolving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tactics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may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generate</a:t>
            </a:r>
            <a:r>
              <a:rPr dirty="0" sz="1200" spc="5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false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positives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negatives.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200">
              <a:latin typeface="Cambria"/>
              <a:cs typeface="Cambria"/>
            </a:endParaRPr>
          </a:p>
          <a:p>
            <a:pPr marL="12700" marR="6985">
              <a:lnSpc>
                <a:spcPct val="105500"/>
              </a:lnSpc>
              <a:spcBef>
                <a:spcPts val="5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 address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these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limitations,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machine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approaches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have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gained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prominence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in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detection.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Supervised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algorithms,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Support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Vector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Machines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(SVM),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Naive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Bayes,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neural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networks,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trained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labeled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datasets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classify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as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legitimate.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These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algorithms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analyze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various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features,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including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content,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reputation,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metadata,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make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predictions.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30935" y="4934203"/>
            <a:ext cx="2719070" cy="101282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241300" algn="l"/>
              </a:tabLst>
            </a:pP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Píoblem</a:t>
            </a:r>
            <a:r>
              <a:rPr dirty="0" sz="1200" spc="1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stat.</a:t>
            </a:r>
            <a:endParaRPr sz="1200">
              <a:latin typeface="Roboto"/>
              <a:cs typeface="Roboto"/>
            </a:endParaRPr>
          </a:p>
          <a:p>
            <a:pPr marL="241300" indent="-228600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241300" algn="l"/>
              </a:tabLst>
            </a:pP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Data</a:t>
            </a:r>
            <a:r>
              <a:rPr dirty="0" sz="1200" spc="-7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collection</a:t>
            </a:r>
            <a:endParaRPr sz="1200">
              <a:latin typeface="Roboto"/>
              <a:cs typeface="Roboto"/>
            </a:endParaRPr>
          </a:p>
          <a:p>
            <a:pPr marL="241300" indent="-228600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241300" algn="l"/>
              </a:tabLst>
            </a:pP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Existing</a:t>
            </a:r>
            <a:r>
              <a:rPr dirty="0" sz="1200" spc="-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solution</a:t>
            </a:r>
            <a:endParaRPr sz="1200">
              <a:latin typeface="Roboto"/>
              <a:cs typeface="Roboto"/>
            </a:endParaRPr>
          </a:p>
          <a:p>
            <a:pPr marL="241300" indent="-228600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241300" algn="l"/>
              </a:tabLst>
            </a:pP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Píoposed</a:t>
            </a:r>
            <a:r>
              <a:rPr dirty="0" sz="1200" spc="7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solution</a:t>
            </a:r>
            <a:r>
              <a:rPr dirty="0" sz="1200" spc="10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with</a:t>
            </a:r>
            <a:r>
              <a:rPr dirty="0" sz="1200" spc="6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85">
                <a:solidFill>
                  <a:srgbClr val="111111"/>
                </a:solidFill>
                <a:latin typeface="Roboto"/>
                <a:cs typeface="Roboto"/>
              </a:rPr>
              <a:t>used</a:t>
            </a:r>
            <a:r>
              <a:rPr dirty="0" sz="1200" spc="8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30">
                <a:solidFill>
                  <a:srgbClr val="111111"/>
                </a:solidFill>
                <a:latin typeface="Roboto"/>
                <a:cs typeface="Roboto"/>
              </a:rPr>
              <a:t>models</a:t>
            </a:r>
            <a:endParaRPr sz="1200">
              <a:latin typeface="Roboto"/>
              <a:cs typeface="Roboto"/>
            </a:endParaRPr>
          </a:p>
          <a:p>
            <a:pPr marL="241300" indent="-22860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241300" algn="l"/>
              </a:tabLst>
            </a:pPr>
            <a:r>
              <a:rPr dirty="0" sz="1200" spc="45">
                <a:solidFill>
                  <a:srgbClr val="111111"/>
                </a:solidFill>
                <a:latin typeface="Roboto"/>
                <a:cs typeface="Roboto"/>
              </a:rPr>
              <a:t>Result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87801" y="9305607"/>
            <a:ext cx="68008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latin typeface="Times New Roman"/>
                <a:cs typeface="Times New Roman"/>
              </a:rPr>
              <a:t>INDEX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886206"/>
            <a:ext cx="5434965" cy="8505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Code: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import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pandas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as</a:t>
            </a:r>
            <a:r>
              <a:rPr dirty="0" sz="1500" spc="-6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pd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500">
              <a:latin typeface="Georgia"/>
              <a:cs typeface="Georgia"/>
            </a:endParaRPr>
          </a:p>
          <a:p>
            <a:pPr marL="12700" marR="1349375">
              <a:lnSpc>
                <a:spcPct val="186300"/>
              </a:lnSpc>
              <a:spcBef>
                <a:spcPts val="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Sample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dataset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(replace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with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your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own)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{</a:t>
            </a:r>
            <a:endParaRPr sz="1500">
              <a:latin typeface="Georgia"/>
              <a:cs typeface="Georgia"/>
            </a:endParaRPr>
          </a:p>
          <a:p>
            <a:pPr marL="203200">
              <a:lnSpc>
                <a:spcPct val="100000"/>
              </a:lnSpc>
              <a:spcBef>
                <a:spcPts val="157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"word1":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[1,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2,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3,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4,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5],</a:t>
            </a:r>
            <a:endParaRPr sz="1500">
              <a:latin typeface="Georgia"/>
              <a:cs typeface="Georgia"/>
            </a:endParaRPr>
          </a:p>
          <a:p>
            <a:pPr marL="203200">
              <a:lnSpc>
                <a:spcPct val="100000"/>
              </a:lnSpc>
              <a:spcBef>
                <a:spcPts val="15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"word2":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[2,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3,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4,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5,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6],</a:t>
            </a:r>
            <a:endParaRPr sz="1500">
              <a:latin typeface="Georgia"/>
              <a:cs typeface="Georgia"/>
            </a:endParaRPr>
          </a:p>
          <a:p>
            <a:pPr marL="203200">
              <a:lnSpc>
                <a:spcPct val="100000"/>
              </a:lnSpc>
              <a:spcBef>
                <a:spcPts val="15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"word3":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[3,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4,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5,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6,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7],</a:t>
            </a:r>
            <a:endParaRPr sz="1500">
              <a:latin typeface="Georgia"/>
              <a:cs typeface="Georgia"/>
            </a:endParaRPr>
          </a:p>
          <a:p>
            <a:pPr marL="203200">
              <a:lnSpc>
                <a:spcPct val="100000"/>
              </a:lnSpc>
              <a:spcBef>
                <a:spcPts val="15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"word4":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[4,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5,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6,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7,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8],</a:t>
            </a:r>
            <a:endParaRPr sz="1500">
              <a:latin typeface="Georgia"/>
              <a:cs typeface="Georgia"/>
            </a:endParaRPr>
          </a:p>
          <a:p>
            <a:pPr marL="203200">
              <a:lnSpc>
                <a:spcPct val="100000"/>
              </a:lnSpc>
              <a:spcBef>
                <a:spcPts val="157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"label":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[0,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1,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0,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1,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0]</a:t>
            </a:r>
            <a:r>
              <a:rPr dirty="0" sz="1500" spc="3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Labels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(0: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legitimate,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1: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spam)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}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1500">
              <a:latin typeface="Georgia"/>
              <a:cs typeface="Georgia"/>
            </a:endParaRPr>
          </a:p>
          <a:p>
            <a:pPr marL="12700" marR="2296160">
              <a:lnSpc>
                <a:spcPct val="1861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Convert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dataset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to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DataFrame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df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pd.DataFrame(data)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1500">
              <a:latin typeface="Georgia"/>
              <a:cs typeface="Georgia"/>
            </a:endParaRPr>
          </a:p>
          <a:p>
            <a:pPr marL="12700" marR="1238250">
              <a:lnSpc>
                <a:spcPct val="1861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Calculate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Pearson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correlation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coefficient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correlation_matrix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5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df.corr()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500">
              <a:latin typeface="Georgia"/>
              <a:cs typeface="Georgia"/>
            </a:endParaRPr>
          </a:p>
          <a:p>
            <a:pPr marL="12700" marR="2633980">
              <a:lnSpc>
                <a:spcPct val="1862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Print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correlation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matrix print("Correlation</a:t>
            </a:r>
            <a:r>
              <a:rPr dirty="0" sz="1500" spc="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Matrix:") print(correlation_matrix)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17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1311656"/>
            <a:ext cx="4448175" cy="1108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Output: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Correlation</a:t>
            </a:r>
            <a:r>
              <a:rPr dirty="0" sz="1500" spc="-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Matrix:</a:t>
            </a:r>
            <a:endParaRPr sz="1500">
              <a:latin typeface="Georgia"/>
              <a:cs typeface="Georgia"/>
            </a:endParaRPr>
          </a:p>
          <a:p>
            <a:pPr marL="492125">
              <a:lnSpc>
                <a:spcPct val="100000"/>
              </a:lnSpc>
              <a:spcBef>
                <a:spcPts val="1550"/>
              </a:spcBef>
              <a:tabLst>
                <a:tab pos="1339215" algn="l"/>
                <a:tab pos="2211705" algn="l"/>
                <a:tab pos="3081020" algn="l"/>
                <a:tab pos="3956685" algn="l"/>
              </a:tabLst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word1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word2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word3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word4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label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18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882967" y="2620329"/>
          <a:ext cx="4984115" cy="2894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0695"/>
                <a:gridCol w="1053465"/>
                <a:gridCol w="1053464"/>
                <a:gridCol w="1049020"/>
              </a:tblGrid>
              <a:tr h="645795">
                <a:tc>
                  <a:txBody>
                    <a:bodyPr/>
                    <a:lstStyle/>
                    <a:p>
                      <a:pPr marL="31750">
                        <a:lnSpc>
                          <a:spcPts val="1675"/>
                        </a:lnSpc>
                      </a:pPr>
                      <a:r>
                        <a:rPr dirty="0" sz="150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word1</a:t>
                      </a:r>
                      <a:r>
                        <a:rPr dirty="0" sz="1500" spc="3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0.446429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1675"/>
                        </a:lnSpc>
                      </a:pP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0320">
                        <a:lnSpc>
                          <a:spcPts val="1675"/>
                        </a:lnSpc>
                      </a:pP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8415">
                        <a:lnSpc>
                          <a:spcPts val="1675"/>
                        </a:lnSpc>
                      </a:pP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</a:tr>
              <a:tr h="7505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50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word2</a:t>
                      </a:r>
                      <a:r>
                        <a:rPr dirty="0" sz="1500" spc="335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0.446429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90170"/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90170"/>
                </a:tc>
                <a:tc>
                  <a:txBody>
                    <a:bodyPr/>
                    <a:lstStyle/>
                    <a:p>
                      <a:pPr algn="ctr" marL="2095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90170"/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90170"/>
                </a:tc>
              </a:tr>
              <a:tr h="7505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50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word3</a:t>
                      </a:r>
                      <a:r>
                        <a:rPr dirty="0" sz="1500" spc="325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0.446429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88265"/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88265"/>
                </a:tc>
                <a:tc>
                  <a:txBody>
                    <a:bodyPr/>
                    <a:lstStyle/>
                    <a:p>
                      <a:pPr algn="ctr" marL="2095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88265"/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88265"/>
                </a:tc>
              </a:tr>
              <a:tr h="4267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50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word4</a:t>
                      </a:r>
                      <a:r>
                        <a:rPr dirty="0" sz="1500" spc="315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90170"/>
                </a:tc>
                <a:tc>
                  <a:txBody>
                    <a:bodyPr/>
                    <a:lstStyle/>
                    <a:p>
                      <a:pPr algn="ctr" marL="3111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90170"/>
                </a:tc>
                <a:tc>
                  <a:txBody>
                    <a:bodyPr/>
                    <a:lstStyle/>
                    <a:p>
                      <a:pPr algn="ctr" marL="3111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90170"/>
                </a:tc>
                <a:tc>
                  <a:txBody>
                    <a:bodyPr/>
                    <a:lstStyle/>
                    <a:p>
                      <a:pPr algn="ctr" marL="29209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90170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1730"/>
                        </a:lnSpc>
                        <a:spcBef>
                          <a:spcPts val="695"/>
                        </a:spcBef>
                      </a:pP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0.446429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882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902017" y="5697473"/>
            <a:ext cx="567499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label</a:t>
            </a:r>
            <a:r>
              <a:rPr dirty="0" sz="1500" spc="3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0.446429</a:t>
            </a:r>
            <a:r>
              <a:rPr dirty="0" sz="1500" spc="3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0.446429</a:t>
            </a:r>
            <a:r>
              <a:rPr dirty="0" sz="1500" spc="3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0.446429</a:t>
            </a:r>
            <a:r>
              <a:rPr dirty="0" sz="1500" spc="3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0.446429</a:t>
            </a:r>
            <a:r>
              <a:rPr dirty="0" sz="1500" spc="3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1.000000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02017" y="6551930"/>
            <a:ext cx="4090670" cy="2744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5.</a:t>
            </a:r>
            <a:r>
              <a:rPr dirty="0" sz="1500" spc="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Outlier</a:t>
            </a:r>
            <a:endParaRPr sz="1500">
              <a:latin typeface="Georgia"/>
              <a:cs typeface="Georgia"/>
            </a:endParaRPr>
          </a:p>
          <a:p>
            <a:pPr marL="12700" marR="455930">
              <a:lnSpc>
                <a:spcPct val="1862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in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ur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project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how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u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handling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outlier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: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Code: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import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numpy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as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np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500">
              <a:latin typeface="Georgia"/>
              <a:cs typeface="Georgia"/>
            </a:endParaRPr>
          </a:p>
          <a:p>
            <a:pPr marL="12700" marR="5080">
              <a:lnSpc>
                <a:spcPct val="1876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Sample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dataset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(replace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with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your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own)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[1,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2,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3,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4,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5,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1000]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886206"/>
            <a:ext cx="5534660" cy="5386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Calculate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mean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and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standard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deviation</a:t>
            </a:r>
            <a:endParaRPr sz="1500">
              <a:latin typeface="Georgia"/>
              <a:cs typeface="Georgia"/>
            </a:endParaRPr>
          </a:p>
          <a:p>
            <a:pPr marL="12700" marR="3271520">
              <a:lnSpc>
                <a:spcPts val="3379"/>
              </a:lnSpc>
              <a:spcBef>
                <a:spcPts val="34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mean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np.mean(data)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std_dev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np.std(data)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endParaRPr sz="1500">
              <a:latin typeface="Georgia"/>
              <a:cs typeface="Georgia"/>
            </a:endParaRPr>
          </a:p>
          <a:p>
            <a:pPr marL="12700" marR="5080">
              <a:lnSpc>
                <a:spcPct val="143100"/>
              </a:lnSpc>
              <a:spcBef>
                <a:spcPts val="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Set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Z-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score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threshold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(e.g.,</a:t>
            </a:r>
            <a:r>
              <a:rPr dirty="0" sz="1500" spc="-6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3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standard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deviations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from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the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mean)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z_score_threshold</a:t>
            </a:r>
            <a:r>
              <a:rPr dirty="0" sz="1500" spc="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3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969"/>
              </a:spcBef>
            </a:pP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Detect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outliers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using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Z-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score</a:t>
            </a:r>
            <a:endParaRPr sz="1500">
              <a:latin typeface="Georgia"/>
              <a:cs typeface="Georgia"/>
            </a:endParaRPr>
          </a:p>
          <a:p>
            <a:pPr marL="12700" marR="478790">
              <a:lnSpc>
                <a:spcPct val="141800"/>
              </a:lnSpc>
              <a:spcBef>
                <a:spcPts val="8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outliers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[value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for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value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in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if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(value</a:t>
            </a:r>
            <a:r>
              <a:rPr dirty="0" sz="1500" spc="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-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mean)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/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std_dev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&gt;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z_score_threshold]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500">
              <a:latin typeface="Georgia"/>
              <a:cs typeface="Georgia"/>
            </a:endParaRPr>
          </a:p>
          <a:p>
            <a:pPr marL="12700" marR="1994535">
              <a:lnSpc>
                <a:spcPct val="1863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5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Print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detected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outliers print("Detected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Outliers:",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outliers)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19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17" y="6872859"/>
            <a:ext cx="2517140" cy="679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Output: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Detected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Outliers: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[1000]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17" y="9003665"/>
            <a:ext cx="4983480" cy="680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6.</a:t>
            </a:r>
            <a:r>
              <a:rPr dirty="0" sz="1500" spc="-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Visualizations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(5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v)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in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ur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project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how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u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handling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(hist,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line,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etc,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: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)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886206"/>
            <a:ext cx="4112260" cy="8575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Code:</a:t>
            </a:r>
            <a:endParaRPr sz="1500">
              <a:latin typeface="Georgia"/>
              <a:cs typeface="Georgia"/>
            </a:endParaRPr>
          </a:p>
          <a:p>
            <a:pPr marL="12700" marR="1078230">
              <a:lnSpc>
                <a:spcPts val="3379"/>
              </a:lnSpc>
              <a:spcBef>
                <a:spcPts val="34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import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matplotlib.pyplot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as</a:t>
            </a:r>
            <a:r>
              <a:rPr dirty="0" sz="1500" spc="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plt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import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numpy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as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np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Generate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sample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endParaRPr sz="1500">
              <a:latin typeface="Georgia"/>
              <a:cs typeface="Georgia"/>
            </a:endParaRPr>
          </a:p>
          <a:p>
            <a:pPr marL="12700" marR="1508760">
              <a:lnSpc>
                <a:spcPct val="186100"/>
              </a:lnSpc>
              <a:spcBef>
                <a:spcPts val="2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x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np.linspace(0,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10,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100)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 =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np.sin(x)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500">
              <a:latin typeface="Georgia"/>
              <a:cs typeface="Georgia"/>
            </a:endParaRPr>
          </a:p>
          <a:p>
            <a:pPr marL="12700" marR="1010285">
              <a:lnSpc>
                <a:spcPct val="1865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visualization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1: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Line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plot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plt.figure(figsize=(8,</a:t>
            </a:r>
            <a:r>
              <a:rPr dirty="0" sz="1500" spc="1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6))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plt.plot(x,</a:t>
            </a:r>
            <a:r>
              <a:rPr dirty="0" sz="1500" spc="-5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y,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label='sin(x)') plt.title('Line</a:t>
            </a:r>
            <a:r>
              <a:rPr dirty="0" sz="1500" spc="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Plot') plt.xlabel('x')</a:t>
            </a:r>
            <a:endParaRPr sz="1500">
              <a:latin typeface="Georgia"/>
              <a:cs typeface="Georgia"/>
            </a:endParaRPr>
          </a:p>
          <a:p>
            <a:pPr marL="12700" marR="2797810">
              <a:lnSpc>
                <a:spcPct val="186100"/>
              </a:lnSpc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plt.ylabel('y') plt.legend()</a:t>
            </a:r>
            <a:endParaRPr sz="1500">
              <a:latin typeface="Georgia"/>
              <a:cs typeface="Georgia"/>
            </a:endParaRPr>
          </a:p>
          <a:p>
            <a:pPr marL="12700" marR="2720975">
              <a:lnSpc>
                <a:spcPct val="186100"/>
              </a:lnSpc>
              <a:spcBef>
                <a:spcPts val="3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plt.grid(True) plt.show()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500">
              <a:latin typeface="Georgia"/>
              <a:cs typeface="Georgia"/>
            </a:endParaRPr>
          </a:p>
          <a:p>
            <a:pPr marL="12700" marR="725170">
              <a:lnSpc>
                <a:spcPct val="1861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visualization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2: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Scatter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plot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plt.figure(figsize=(8,</a:t>
            </a:r>
            <a:r>
              <a:rPr dirty="0" sz="1500" spc="1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6))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plt.scatter(x,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label='sin(x)', color='red')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20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886206"/>
            <a:ext cx="4073525" cy="8644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plt.title('Scatter</a:t>
            </a:r>
            <a:r>
              <a:rPr dirty="0" sz="1500" spc="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Plot')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plt.xlabel('x')</a:t>
            </a:r>
            <a:endParaRPr sz="1500">
              <a:latin typeface="Georgia"/>
              <a:cs typeface="Georgia"/>
            </a:endParaRPr>
          </a:p>
          <a:p>
            <a:pPr marL="12700" marR="2682240">
              <a:lnSpc>
                <a:spcPct val="186200"/>
              </a:lnSpc>
              <a:spcBef>
                <a:spcPts val="25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plt.ylabel('y') plt.legend() plt.grid(True) plt.show()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endParaRPr sz="1500">
              <a:latin typeface="Georgia"/>
              <a:cs typeface="Georgia"/>
            </a:endParaRPr>
          </a:p>
          <a:p>
            <a:pPr marL="12700" marR="768350">
              <a:lnSpc>
                <a:spcPct val="1868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visualization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3: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Histogram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np.random.randn(1000) plt.figure(figsize=(8,</a:t>
            </a:r>
            <a:r>
              <a:rPr dirty="0" sz="1500" spc="1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6))</a:t>
            </a:r>
            <a:endParaRPr sz="1500">
              <a:latin typeface="Georgia"/>
              <a:cs typeface="Georgia"/>
            </a:endParaRPr>
          </a:p>
          <a:p>
            <a:pPr marL="12700" marR="5080">
              <a:lnSpc>
                <a:spcPct val="1861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plt.hist(data,</a:t>
            </a:r>
            <a:r>
              <a:rPr dirty="0" sz="1500" spc="-5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bins=30,</a:t>
            </a:r>
            <a:r>
              <a:rPr dirty="0" sz="1500" spc="-5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edgecolor='black') plt.title('Histogram')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plt.xlabel('Value')</a:t>
            </a:r>
            <a:endParaRPr sz="1500">
              <a:latin typeface="Georgia"/>
              <a:cs typeface="Georgia"/>
            </a:endParaRPr>
          </a:p>
          <a:p>
            <a:pPr marL="12700" marR="1831975">
              <a:lnSpc>
                <a:spcPct val="186200"/>
              </a:lnSpc>
              <a:spcBef>
                <a:spcPts val="25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plt.ylabel('Frequency') plt.grid(True) plt.show()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endParaRPr sz="1500">
              <a:latin typeface="Georgia"/>
              <a:cs typeface="Georgia"/>
            </a:endParaRPr>
          </a:p>
          <a:p>
            <a:pPr algn="just" marL="12700" marR="972819">
              <a:lnSpc>
                <a:spcPct val="1868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visualization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4: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Bar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plot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categories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['A',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'B',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'C',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'D',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'E']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values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[25,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30,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35,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40,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45]</a:t>
            </a:r>
            <a:endParaRPr sz="1500">
              <a:latin typeface="Georgia"/>
              <a:cs typeface="Georgia"/>
            </a:endParaRPr>
          </a:p>
          <a:p>
            <a:pPr algn="just" marL="12700">
              <a:lnSpc>
                <a:spcPct val="100000"/>
              </a:lnSpc>
              <a:spcBef>
                <a:spcPts val="155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plt.figure(figsize=(8,</a:t>
            </a:r>
            <a:r>
              <a:rPr dirty="0" sz="1500" spc="1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6))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21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886206"/>
            <a:ext cx="4583430" cy="6478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plt.bar(categories,</a:t>
            </a:r>
            <a:r>
              <a:rPr dirty="0" sz="1500" spc="-6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values,</a:t>
            </a:r>
            <a:r>
              <a:rPr dirty="0" sz="1500" spc="-6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color='green')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plt.title('Bar</a:t>
            </a:r>
            <a:r>
              <a:rPr dirty="0" sz="1500" spc="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Plot')</a:t>
            </a:r>
            <a:endParaRPr sz="1500">
              <a:latin typeface="Georgia"/>
              <a:cs typeface="Georgia"/>
            </a:endParaRPr>
          </a:p>
          <a:p>
            <a:pPr marL="12700" marR="2499995">
              <a:lnSpc>
                <a:spcPct val="186200"/>
              </a:lnSpc>
              <a:spcBef>
                <a:spcPts val="25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plt.xlabel('Category') plt.ylabel('Value') plt.grid(axis='y') plt.show()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endParaRPr sz="1500">
              <a:latin typeface="Georgia"/>
              <a:cs typeface="Georgia"/>
            </a:endParaRPr>
          </a:p>
          <a:p>
            <a:pPr marL="12700" marR="1458595">
              <a:lnSpc>
                <a:spcPct val="1868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visualization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5: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Pie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chart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sizes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[20,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30,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25,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15,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10]</a:t>
            </a:r>
            <a:r>
              <a:rPr dirty="0" sz="1500" spc="5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labels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['A',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'B',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'C',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'D',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'E']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plt.figure(figsize=(8,</a:t>
            </a:r>
            <a:r>
              <a:rPr dirty="0" sz="1500" spc="1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6))</a:t>
            </a:r>
            <a:endParaRPr sz="1500">
              <a:latin typeface="Georgia"/>
              <a:cs typeface="Georgia"/>
            </a:endParaRPr>
          </a:p>
          <a:p>
            <a:pPr marL="12700" marR="5080">
              <a:lnSpc>
                <a:spcPct val="141800"/>
              </a:lnSpc>
              <a:spcBef>
                <a:spcPts val="8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plt.pie(sizes,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labels=labels,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autopct='%1.1f%%', startangle=140)</a:t>
            </a:r>
            <a:endParaRPr sz="1500">
              <a:latin typeface="Georgia"/>
              <a:cs typeface="Georgia"/>
            </a:endParaRPr>
          </a:p>
          <a:p>
            <a:pPr marL="12700" marR="2655570">
              <a:lnSpc>
                <a:spcPct val="186200"/>
              </a:lnSpc>
              <a:spcBef>
                <a:spcPts val="2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plt.title('Pie</a:t>
            </a:r>
            <a:r>
              <a:rPr dirty="0" sz="1500" spc="-9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Chart') plt.axis('equal') plt.show()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22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17" y="8390890"/>
            <a:ext cx="1299210" cy="1015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Output</a:t>
            </a:r>
            <a:endParaRPr sz="1500">
              <a:latin typeface="Georgia"/>
              <a:cs typeface="Georgia"/>
            </a:endParaRPr>
          </a:p>
          <a:p>
            <a:pPr marL="47625" marR="5080" indent="-34925">
              <a:lnSpc>
                <a:spcPct val="203300"/>
              </a:lnSpc>
              <a:spcBef>
                <a:spcPts val="135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['A',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'B',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'C',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'D',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'E'],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[25,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30,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35,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40,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45].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4722748"/>
            <a:ext cx="2445385" cy="2123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Model</a:t>
            </a:r>
            <a:r>
              <a:rPr dirty="0" sz="1500" spc="-6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output:</a:t>
            </a:r>
            <a:endParaRPr sz="1500">
              <a:latin typeface="Georgia"/>
              <a:cs typeface="Georgia"/>
            </a:endParaRPr>
          </a:p>
          <a:p>
            <a:pPr marL="12700" marR="892810">
              <a:lnSpc>
                <a:spcPct val="201500"/>
              </a:lnSpc>
              <a:spcBef>
                <a:spcPts val="185"/>
              </a:spcBef>
            </a:pP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1.Classification</a:t>
            </a:r>
            <a:r>
              <a:rPr dirty="0" sz="1200" spc="9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Model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2.Regression</a:t>
            </a:r>
            <a:r>
              <a:rPr dirty="0" sz="1200" spc="4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Model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3.Clustering</a:t>
            </a:r>
            <a:r>
              <a:rPr dirty="0" sz="1200" spc="-6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200">
              <a:latin typeface="Cambria"/>
              <a:cs typeface="Cambria"/>
            </a:endParaRPr>
          </a:p>
          <a:p>
            <a:pPr marL="135255" indent="-127000">
              <a:lnSpc>
                <a:spcPct val="100000"/>
              </a:lnSpc>
              <a:buSzPct val="91666"/>
              <a:buAutoNum type="arabicPeriod" startAt="4"/>
              <a:tabLst>
                <a:tab pos="135255" algn="l"/>
              </a:tabLst>
            </a:pP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Dimensionality</a:t>
            </a:r>
            <a:r>
              <a:rPr dirty="0" sz="1200" spc="5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Reduction</a:t>
            </a:r>
            <a:r>
              <a:rPr dirty="0" sz="1200" spc="3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D0D0D"/>
              </a:buClr>
              <a:buFont typeface="Cambria"/>
              <a:buAutoNum type="arabicPeriod" startAt="4"/>
            </a:pPr>
            <a:endParaRPr sz="1200">
              <a:latin typeface="Cambria"/>
              <a:cs typeface="Cambria"/>
            </a:endParaRPr>
          </a:p>
          <a:p>
            <a:pPr marL="135890" indent="-127000">
              <a:lnSpc>
                <a:spcPct val="100000"/>
              </a:lnSpc>
              <a:spcBef>
                <a:spcPts val="5"/>
              </a:spcBef>
              <a:buSzPct val="91666"/>
              <a:buAutoNum type="arabicPeriod" startAt="4"/>
              <a:tabLst>
                <a:tab pos="13589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Anomaly</a:t>
            </a:r>
            <a:r>
              <a:rPr dirty="0" sz="1200" spc="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 Model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23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17" y="7422133"/>
            <a:ext cx="5847080" cy="2032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Times New Roman"/>
                <a:cs typeface="Times New Roman"/>
              </a:rPr>
              <a:t>Manage</a:t>
            </a:r>
            <a:r>
              <a:rPr dirty="0" sz="1500" spc="-2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Times New Roman"/>
                <a:cs typeface="Times New Roman"/>
              </a:rPr>
              <a:t>relationship</a:t>
            </a:r>
            <a:endParaRPr sz="1500">
              <a:latin typeface="Times New Roman"/>
              <a:cs typeface="Times New Roman"/>
            </a:endParaRPr>
          </a:p>
          <a:p>
            <a:pPr algn="just" marL="278130" marR="5080" indent="-266065">
              <a:lnSpc>
                <a:spcPct val="145900"/>
              </a:lnSpc>
              <a:spcBef>
                <a:spcPts val="1340"/>
              </a:spcBef>
              <a:buFont typeface="Cambria"/>
              <a:buAutoNum type="arabicPlain" startAt="21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dirty="0" sz="1200" spc="-3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Interaction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Ensure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system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doesn't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interfere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with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legitimate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interactions.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Users should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able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 send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receive emails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without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unnecessary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interruptions.</a:t>
            </a:r>
            <a:endParaRPr sz="1200">
              <a:latin typeface="Cambria"/>
              <a:cs typeface="Cambria"/>
            </a:endParaRPr>
          </a:p>
          <a:p>
            <a:pPr algn="just" marL="278130" marR="5715" indent="-266065">
              <a:lnSpc>
                <a:spcPct val="146800"/>
              </a:lnSpc>
              <a:spcBef>
                <a:spcPts val="10"/>
              </a:spcBef>
              <a:buFont typeface="Cambria"/>
              <a:buAutoNum type="arabicPlain" startAt="21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Transparency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Be</a:t>
            </a:r>
            <a:r>
              <a:rPr dirty="0" sz="1200" spc="1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transparent</a:t>
            </a:r>
            <a:r>
              <a:rPr dirty="0" sz="1200" spc="10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about</a:t>
            </a:r>
            <a:r>
              <a:rPr dirty="0" sz="1200" spc="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how</a:t>
            </a:r>
            <a:r>
              <a:rPr dirty="0" sz="1200" spc="10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11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11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10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detected</a:t>
            </a:r>
            <a:r>
              <a:rPr dirty="0" sz="1200" spc="11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11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managed.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Users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should</a:t>
            </a:r>
            <a:r>
              <a:rPr dirty="0" sz="1200" spc="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understand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why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certain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classified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what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actions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taken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based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classification.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811911"/>
            <a:ext cx="5845175" cy="270573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278130" marR="7620" indent="-266065">
              <a:lnSpc>
                <a:spcPct val="146700"/>
              </a:lnSpc>
              <a:spcBef>
                <a:spcPts val="85"/>
              </a:spcBef>
              <a:buFont typeface="Cambria"/>
              <a:buAutoNum type="arabicPlain" startAt="23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dirty="0" sz="1200" spc="9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Feedback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10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Provide</a:t>
            </a:r>
            <a:r>
              <a:rPr dirty="0" sz="1200" spc="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mechanisms</a:t>
            </a:r>
            <a:r>
              <a:rPr dirty="0" sz="1200" spc="1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users</a:t>
            </a:r>
            <a:r>
              <a:rPr dirty="0" sz="1200" spc="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1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report</a:t>
            </a:r>
            <a:r>
              <a:rPr dirty="0" sz="1200" spc="9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false</a:t>
            </a:r>
            <a:r>
              <a:rPr dirty="0" sz="1200" spc="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positives</a:t>
            </a:r>
            <a:r>
              <a:rPr dirty="0" sz="1200" spc="1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(legitimate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2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classified</a:t>
            </a:r>
            <a:r>
              <a:rPr dirty="0" sz="1200" spc="2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2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spam)</a:t>
            </a:r>
            <a:r>
              <a:rPr dirty="0" sz="1200" spc="2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2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false</a:t>
            </a:r>
            <a:r>
              <a:rPr dirty="0" sz="1200" spc="2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negatives</a:t>
            </a:r>
            <a:r>
              <a:rPr dirty="0" sz="1200" spc="2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(spam</a:t>
            </a:r>
            <a:r>
              <a:rPr dirty="0" sz="1200" spc="2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2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not</a:t>
            </a:r>
            <a:r>
              <a:rPr dirty="0" sz="1200" spc="2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detected).</a:t>
            </a:r>
            <a:r>
              <a:rPr dirty="0" sz="1200" spc="2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This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feedback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helps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improve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accuracy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system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over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time.</a:t>
            </a:r>
            <a:endParaRPr sz="1200">
              <a:latin typeface="Cambria"/>
              <a:cs typeface="Cambria"/>
            </a:endParaRPr>
          </a:p>
          <a:p>
            <a:pPr algn="just" marL="278130" indent="-266065">
              <a:lnSpc>
                <a:spcPct val="100000"/>
              </a:lnSpc>
              <a:spcBef>
                <a:spcPts val="665"/>
              </a:spcBef>
              <a:buFont typeface="Cambria"/>
              <a:buAutoNum type="arabicPlain" startAt="23"/>
              <a:tabLst>
                <a:tab pos="278130" algn="l"/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Customization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Allow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users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customize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their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preferences.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This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may</a:t>
            </a:r>
            <a:endParaRPr sz="1200">
              <a:latin typeface="Cambria"/>
              <a:cs typeface="Cambria"/>
            </a:endParaRPr>
          </a:p>
          <a:p>
            <a:pPr algn="just" marL="279400" marR="5080">
              <a:lnSpc>
                <a:spcPct val="145800"/>
              </a:lnSpc>
              <a:spcBef>
                <a:spcPts val="25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include</a:t>
            </a:r>
            <a:r>
              <a:rPr dirty="0" sz="1200" spc="4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setting</a:t>
            </a:r>
            <a:r>
              <a:rPr dirty="0" sz="1200" spc="4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thresholds</a:t>
            </a:r>
            <a:r>
              <a:rPr dirty="0" sz="1200" spc="4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4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4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filtering,</a:t>
            </a:r>
            <a:r>
              <a:rPr dirty="0" sz="1200" spc="4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creating</a:t>
            </a:r>
            <a:r>
              <a:rPr dirty="0" sz="1200" spc="4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custom</a:t>
            </a:r>
            <a:r>
              <a:rPr dirty="0" sz="1200" spc="4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4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rules,</a:t>
            </a:r>
            <a:r>
              <a:rPr dirty="0" sz="1200" spc="4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whitelisting/blacklisting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specific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addresses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domains.</a:t>
            </a:r>
            <a:endParaRPr sz="1200">
              <a:latin typeface="Cambria"/>
              <a:cs typeface="Cambria"/>
            </a:endParaRPr>
          </a:p>
          <a:p>
            <a:pPr algn="just" marL="278130" indent="-266065">
              <a:lnSpc>
                <a:spcPct val="100000"/>
              </a:lnSpc>
              <a:spcBef>
                <a:spcPts val="660"/>
              </a:spcBef>
              <a:buFont typeface="Cambria"/>
              <a:buAutoNum type="arabicPlain" startAt="25"/>
              <a:tabLst>
                <a:tab pos="278130" algn="l"/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Security</a:t>
            </a:r>
            <a:r>
              <a:rPr dirty="0" sz="1200" spc="15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15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Privacy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1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Ensure</a:t>
            </a:r>
            <a:r>
              <a:rPr dirty="0" sz="1200" spc="1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dirty="0" sz="1200" spc="1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dirty="0" sz="1200" spc="1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data,</a:t>
            </a:r>
            <a:r>
              <a:rPr dirty="0" sz="1200" spc="1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including</a:t>
            </a:r>
            <a:r>
              <a:rPr dirty="0" sz="1200" spc="1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1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content</a:t>
            </a:r>
            <a:r>
              <a:rPr dirty="0" sz="1200" spc="1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1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contact</a:t>
            </a:r>
            <a:endParaRPr sz="1200">
              <a:latin typeface="Cambria"/>
              <a:cs typeface="Cambria"/>
            </a:endParaRPr>
          </a:p>
          <a:p>
            <a:pPr algn="just" marL="279400" marR="5080">
              <a:lnSpc>
                <a:spcPct val="146700"/>
              </a:lnSpc>
              <a:spcBef>
                <a:spcPts val="15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information,</a:t>
            </a:r>
            <a:r>
              <a:rPr dirty="0" sz="1200" spc="2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handled</a:t>
            </a:r>
            <a:r>
              <a:rPr dirty="0" sz="1200" spc="20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securely</a:t>
            </a:r>
            <a:r>
              <a:rPr dirty="0" sz="1200" spc="2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dirty="0" sz="1200" spc="2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respect</a:t>
            </a:r>
            <a:r>
              <a:rPr dirty="0" sz="1200" spc="2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2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privacy.</a:t>
            </a:r>
            <a:r>
              <a:rPr dirty="0" sz="1200" spc="2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Users</a:t>
            </a:r>
            <a:r>
              <a:rPr dirty="0" sz="1200" spc="2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should</a:t>
            </a:r>
            <a:r>
              <a:rPr dirty="0" sz="1200" spc="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have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control</a:t>
            </a:r>
            <a:r>
              <a:rPr dirty="0" sz="1200" spc="-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over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their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be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informed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about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how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it's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within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detection system.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24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30935" y="5760973"/>
            <a:ext cx="25539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232323"/>
                </a:solidFill>
                <a:latin typeface="Arial"/>
                <a:cs typeface="Arial"/>
              </a:rPr>
              <a:t>Modelling</a:t>
            </a:r>
            <a:r>
              <a:rPr dirty="0" sz="1200" spc="-35" b="1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32323"/>
                </a:solidFill>
                <a:latin typeface="Arial"/>
                <a:cs typeface="Arial"/>
              </a:rPr>
              <a:t>for</a:t>
            </a:r>
            <a:r>
              <a:rPr dirty="0" sz="1200" spc="-25" b="1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32323"/>
                </a:solidFill>
                <a:latin typeface="Arial"/>
                <a:cs typeface="Arial"/>
              </a:rPr>
              <a:t>Gender</a:t>
            </a:r>
            <a:r>
              <a:rPr dirty="0" sz="1200" spc="-20" b="1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32323"/>
                </a:solidFill>
                <a:latin typeface="Arial"/>
                <a:cs typeface="Arial"/>
              </a:rPr>
              <a:t>and</a:t>
            </a:r>
            <a:r>
              <a:rPr dirty="0" sz="1200" spc="-10" b="1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32323"/>
                </a:solidFill>
                <a:latin typeface="Arial"/>
                <a:cs typeface="Arial"/>
              </a:rPr>
              <a:t>Age</a:t>
            </a:r>
            <a:r>
              <a:rPr dirty="0" sz="1200" spc="-20" b="1">
                <a:solidFill>
                  <a:srgbClr val="232323"/>
                </a:solidFill>
                <a:latin typeface="Arial"/>
                <a:cs typeface="Arial"/>
              </a:rPr>
              <a:t> 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30935" y="5887084"/>
            <a:ext cx="5616575" cy="139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47600"/>
              </a:lnSpc>
              <a:spcBef>
                <a:spcPts val="100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Replace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Trebuchet MS"/>
                <a:cs typeface="Trebuchet MS"/>
              </a:rPr>
              <a:t>"spam_data.csv"</a:t>
            </a:r>
            <a:r>
              <a:rPr dirty="0" sz="1200" spc="-80" b="1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with the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path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 your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dataset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containing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features,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gender,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age,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labels.</a:t>
            </a:r>
            <a:endParaRPr sz="12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73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 spc="-95" b="1">
                <a:solidFill>
                  <a:srgbClr val="0D0D0D"/>
                </a:solidFill>
                <a:latin typeface="Trebuchet MS"/>
                <a:cs typeface="Trebuchet MS"/>
              </a:rPr>
              <a:t>get_dummies</a:t>
            </a:r>
            <a:r>
              <a:rPr dirty="0" sz="1200" spc="-85" b="1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function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one-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hot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encode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gender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feature.</a:t>
            </a:r>
            <a:endParaRPr sz="12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73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Random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Forest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classifier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is used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machine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model.</a:t>
            </a:r>
            <a:endParaRPr sz="12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73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Evaluation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done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using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accuracy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score.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30935" y="7695310"/>
            <a:ext cx="5618480" cy="19805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232323"/>
                </a:solidFill>
                <a:latin typeface="Arial"/>
                <a:cs typeface="Arial"/>
              </a:rPr>
              <a:t>Replacing</a:t>
            </a:r>
            <a:r>
              <a:rPr dirty="0" sz="1200" spc="-80" b="1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232323"/>
                </a:solidFill>
                <a:latin typeface="Arial"/>
                <a:cs typeface="Arial"/>
              </a:rPr>
              <a:t>values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200">
              <a:latin typeface="Arial"/>
              <a:cs typeface="Arial"/>
            </a:endParaRPr>
          </a:p>
          <a:p>
            <a:pPr marL="241300" marR="10160" indent="-228600">
              <a:lnSpc>
                <a:spcPct val="107600"/>
              </a:lnSpc>
              <a:buFont typeface="Symbol"/>
              <a:buChar char=""/>
              <a:tabLst>
                <a:tab pos="241300" algn="l"/>
              </a:tabLst>
            </a:pPr>
            <a:r>
              <a:rPr dirty="0" sz="1200" spc="130" b="1">
                <a:solidFill>
                  <a:srgbClr val="0D0D0D"/>
                </a:solidFill>
                <a:latin typeface="Trebuchet MS"/>
                <a:cs typeface="Trebuchet MS"/>
              </a:rPr>
              <a:t>fillna()</a:t>
            </a:r>
            <a:r>
              <a:rPr dirty="0" sz="1200" spc="35" b="1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1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used</a:t>
            </a:r>
            <a:r>
              <a:rPr dirty="0" sz="1200" spc="1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1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replace</a:t>
            </a:r>
            <a:r>
              <a:rPr dirty="0" sz="1200" spc="11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missing</a:t>
            </a:r>
            <a:r>
              <a:rPr dirty="0" sz="1200" spc="1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values</a:t>
            </a:r>
            <a:r>
              <a:rPr dirty="0" sz="1200" spc="1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dirty="0" sz="1200" spc="1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1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specific</a:t>
            </a:r>
            <a:r>
              <a:rPr dirty="0" sz="1200" spc="1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column</a:t>
            </a:r>
            <a:r>
              <a:rPr dirty="0" sz="1200" spc="1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dirty="0" sz="1200" spc="1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1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specified value.</a:t>
            </a:r>
            <a:endParaRPr sz="1200">
              <a:latin typeface="Cambria"/>
              <a:cs typeface="Cambria"/>
            </a:endParaRPr>
          </a:p>
          <a:p>
            <a:pPr marL="241300" marR="8255" indent="-228600">
              <a:lnSpc>
                <a:spcPct val="105900"/>
              </a:lnSpc>
              <a:spcBef>
                <a:spcPts val="50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200" b="1">
                <a:solidFill>
                  <a:srgbClr val="0D0D0D"/>
                </a:solidFill>
                <a:latin typeface="Trebuchet MS"/>
                <a:cs typeface="Trebuchet MS"/>
              </a:rPr>
              <a:t>replace()</a:t>
            </a:r>
            <a:r>
              <a:rPr dirty="0" sz="1200" spc="110" b="1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20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used</a:t>
            </a:r>
            <a:r>
              <a:rPr dirty="0" sz="1200" spc="20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1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replace</a:t>
            </a:r>
            <a:r>
              <a:rPr dirty="0" sz="1200" spc="1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values</a:t>
            </a:r>
            <a:r>
              <a:rPr dirty="0" sz="1200" spc="20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dirty="0" sz="1200" spc="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1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specific</a:t>
            </a:r>
            <a:r>
              <a:rPr dirty="0" sz="1200" spc="19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column</a:t>
            </a:r>
            <a:r>
              <a:rPr dirty="0" sz="1200" spc="1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based</a:t>
            </a:r>
            <a:r>
              <a:rPr dirty="0" sz="1200" spc="20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1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dictionary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mapping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old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values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new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values.</a:t>
            </a:r>
            <a:endParaRPr sz="1200">
              <a:latin typeface="Cambria"/>
              <a:cs typeface="Cambria"/>
            </a:endParaRPr>
          </a:p>
          <a:p>
            <a:pPr marL="241300" marR="5080" indent="-228600">
              <a:lnSpc>
                <a:spcPct val="105900"/>
              </a:lnSpc>
              <a:spcBef>
                <a:spcPts val="55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200" spc="70" b="1">
                <a:solidFill>
                  <a:srgbClr val="0D0D0D"/>
                </a:solidFill>
                <a:latin typeface="Trebuchet MS"/>
                <a:cs typeface="Trebuchet MS"/>
              </a:rPr>
              <a:t>loc[]</a:t>
            </a:r>
            <a:r>
              <a:rPr dirty="0" sz="1200" spc="-75" b="1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used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replace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values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based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condition,</a:t>
            </a:r>
            <a:r>
              <a:rPr dirty="0" sz="1200" spc="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replacing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values</a:t>
            </a:r>
            <a:r>
              <a:rPr dirty="0" sz="1200" spc="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dirty="0" sz="1200" spc="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a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column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where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another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column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meets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certain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threshold.</a:t>
            </a:r>
            <a:endParaRPr sz="12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Finally,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modified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DataFrame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saved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new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CSV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file.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1604009"/>
            <a:ext cx="5847715" cy="2688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232323"/>
                </a:solidFill>
                <a:latin typeface="Arial"/>
                <a:cs typeface="Arial"/>
              </a:rPr>
              <a:t>Grouping</a:t>
            </a:r>
            <a:r>
              <a:rPr dirty="0" sz="1200" spc="-25" b="1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32323"/>
                </a:solidFill>
                <a:latin typeface="Arial"/>
                <a:cs typeface="Arial"/>
              </a:rPr>
              <a:t>of</a:t>
            </a:r>
            <a:r>
              <a:rPr dirty="0" sz="1200" spc="-40" b="1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32323"/>
                </a:solidFill>
                <a:latin typeface="Arial"/>
                <a:cs typeface="Arial"/>
              </a:rPr>
              <a:t>age</a:t>
            </a:r>
            <a:r>
              <a:rPr dirty="0" sz="1200" spc="-30" b="1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32323"/>
                </a:solidFill>
                <a:latin typeface="Arial"/>
                <a:cs typeface="Arial"/>
              </a:rPr>
              <a:t>by</a:t>
            </a:r>
            <a:r>
              <a:rPr dirty="0" sz="1200" spc="-55" b="1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232323"/>
                </a:solidFill>
                <a:latin typeface="Arial"/>
                <a:cs typeface="Arial"/>
              </a:rPr>
              <a:t>ranges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Arial"/>
              <a:cs typeface="Arial"/>
            </a:endParaRPr>
          </a:p>
          <a:p>
            <a:pPr algn="just" marL="278765" indent="-266065">
              <a:lnSpc>
                <a:spcPct val="100000"/>
              </a:lnSpc>
              <a:buFont typeface="Cambria"/>
              <a:buAutoNum type="arabicPlain" startAt="26"/>
              <a:tabLst>
                <a:tab pos="27876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Load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Load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your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dataset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containing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features,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age,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labels.</a:t>
            </a:r>
            <a:endParaRPr sz="1200">
              <a:latin typeface="Cambria"/>
              <a:cs typeface="Cambria"/>
            </a:endParaRPr>
          </a:p>
          <a:p>
            <a:pPr algn="just" marL="278130" marR="5715" indent="-266065">
              <a:lnSpc>
                <a:spcPct val="105100"/>
              </a:lnSpc>
              <a:spcBef>
                <a:spcPts val="10"/>
              </a:spcBef>
              <a:buFont typeface="Cambria"/>
              <a:buAutoNum type="arabicPlain" startAt="26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Group</a:t>
            </a:r>
            <a:r>
              <a:rPr dirty="0" sz="1200" spc="17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Age</a:t>
            </a:r>
            <a:r>
              <a:rPr dirty="0" sz="1200" spc="15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into</a:t>
            </a:r>
            <a:r>
              <a:rPr dirty="0" sz="1200" spc="16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Ranges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1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Create</a:t>
            </a:r>
            <a:r>
              <a:rPr dirty="0" sz="1200" spc="1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age</a:t>
            </a:r>
            <a:r>
              <a:rPr dirty="0" sz="1200" spc="1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ranges</a:t>
            </a:r>
            <a:r>
              <a:rPr dirty="0" sz="1200" spc="1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by</a:t>
            </a:r>
            <a:r>
              <a:rPr dirty="0" sz="1200" spc="1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specifying</a:t>
            </a:r>
            <a:r>
              <a:rPr dirty="0" sz="1200" spc="1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1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boundaries</a:t>
            </a:r>
            <a:r>
              <a:rPr dirty="0" sz="1200" spc="1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1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each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range.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You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can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pandas'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Trebuchet MS"/>
                <a:cs typeface="Trebuchet MS"/>
              </a:rPr>
              <a:t>cut</a:t>
            </a:r>
            <a:r>
              <a:rPr dirty="0" sz="1200" spc="-90" b="1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function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discretize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age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variable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into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predefined 	bins.</a:t>
            </a:r>
            <a:endParaRPr sz="1200">
              <a:latin typeface="Cambria"/>
              <a:cs typeface="Cambria"/>
            </a:endParaRPr>
          </a:p>
          <a:p>
            <a:pPr algn="just" marL="278130" marR="7620" indent="-266065">
              <a:lnSpc>
                <a:spcPct val="105900"/>
              </a:lnSpc>
              <a:buFont typeface="Cambria"/>
              <a:buAutoNum type="arabicPlain" startAt="26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Encode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Categorical</a:t>
            </a:r>
            <a:r>
              <a:rPr dirty="0" sz="1200" spc="-4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Variables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If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age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ranges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represented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strings,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convert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them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into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numerical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categories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using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label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encoding.</a:t>
            </a:r>
            <a:endParaRPr sz="1200">
              <a:latin typeface="Cambria"/>
              <a:cs typeface="Cambria"/>
            </a:endParaRPr>
          </a:p>
          <a:p>
            <a:pPr marL="278130" marR="6350" indent="-266065">
              <a:lnSpc>
                <a:spcPts val="1520"/>
              </a:lnSpc>
              <a:spcBef>
                <a:spcPts val="45"/>
              </a:spcBef>
              <a:buFont typeface="Cambria"/>
              <a:buAutoNum type="arabicPlain" startAt="26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Feature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Selection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Select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relevant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your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dataset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training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your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model.</a:t>
            </a:r>
            <a:endParaRPr sz="1200">
              <a:latin typeface="Cambria"/>
              <a:cs typeface="Cambria"/>
            </a:endParaRPr>
          </a:p>
          <a:p>
            <a:pPr marL="278130" marR="5080" indent="-266065">
              <a:lnSpc>
                <a:spcPts val="1530"/>
              </a:lnSpc>
              <a:buFont typeface="Cambria"/>
              <a:buAutoNum type="arabicPlain" startAt="26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Train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 Train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your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machine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learning model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using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selected features and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target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variable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(spam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labels).</a:t>
            </a:r>
            <a:endParaRPr sz="1200">
              <a:latin typeface="Cambria"/>
              <a:cs typeface="Cambria"/>
            </a:endParaRPr>
          </a:p>
          <a:p>
            <a:pPr marL="278765" indent="-266065">
              <a:lnSpc>
                <a:spcPts val="1430"/>
              </a:lnSpc>
              <a:buFont typeface="Cambria"/>
              <a:buAutoNum type="arabicPlain" startAt="26"/>
              <a:tabLst>
                <a:tab pos="27876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Evaluate</a:t>
            </a:r>
            <a:r>
              <a:rPr dirty="0" sz="1200" spc="484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459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Evaluate</a:t>
            </a:r>
            <a:r>
              <a:rPr dirty="0" sz="1200" spc="4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4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performance</a:t>
            </a:r>
            <a:r>
              <a:rPr dirty="0" sz="1200" spc="4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48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your</a:t>
            </a:r>
            <a:r>
              <a:rPr dirty="0" sz="1200" spc="48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 spc="4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using</a:t>
            </a:r>
            <a:r>
              <a:rPr dirty="0" sz="1200" spc="4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appropriate</a:t>
            </a:r>
            <a:endParaRPr sz="1200">
              <a:latin typeface="Cambria"/>
              <a:cs typeface="Cambria"/>
            </a:endParaRPr>
          </a:p>
          <a:p>
            <a:pPr marL="279400">
              <a:lnSpc>
                <a:spcPct val="100000"/>
              </a:lnSpc>
              <a:spcBef>
                <a:spcPts val="85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evaluation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metrics.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25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17" y="4833873"/>
            <a:ext cx="5850255" cy="458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413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232323"/>
                </a:solidFill>
                <a:latin typeface="Arial"/>
                <a:cs typeface="Arial"/>
              </a:rPr>
              <a:t>Credit</a:t>
            </a:r>
            <a:r>
              <a:rPr dirty="0" sz="1200" spc="-40" b="1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32323"/>
                </a:solidFill>
                <a:latin typeface="Arial"/>
                <a:cs typeface="Arial"/>
              </a:rPr>
              <a:t>Rating</a:t>
            </a:r>
            <a:r>
              <a:rPr dirty="0" sz="1200" spc="-50" b="1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32323"/>
                </a:solidFill>
                <a:latin typeface="Arial"/>
                <a:cs typeface="Arial"/>
              </a:rPr>
              <a:t>and</a:t>
            </a:r>
            <a:r>
              <a:rPr dirty="0" sz="1200" spc="-20" b="1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32323"/>
                </a:solidFill>
                <a:latin typeface="Arial"/>
                <a:cs typeface="Arial"/>
              </a:rPr>
              <a:t>Loan</a:t>
            </a:r>
            <a:r>
              <a:rPr dirty="0" sz="1200" spc="-50" b="1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232323"/>
                </a:solidFill>
                <a:latin typeface="Arial"/>
                <a:cs typeface="Arial"/>
              </a:rPr>
              <a:t>Status</a:t>
            </a:r>
            <a:endParaRPr sz="1200">
              <a:latin typeface="Arial"/>
              <a:cs typeface="Arial"/>
            </a:endParaRPr>
          </a:p>
          <a:p>
            <a:pPr algn="just" marL="278130" marR="10160" indent="-266065">
              <a:lnSpc>
                <a:spcPct val="146500"/>
              </a:lnSpc>
              <a:spcBef>
                <a:spcPts val="715"/>
              </a:spcBef>
              <a:buFont typeface="Cambria"/>
              <a:buAutoNum type="arabicPlain" startAt="32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Define</a:t>
            </a:r>
            <a:r>
              <a:rPr dirty="0" sz="1200" spc="5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Objective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Determine</a:t>
            </a:r>
            <a:r>
              <a:rPr dirty="0" sz="1200" spc="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objective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your</a:t>
            </a:r>
            <a:r>
              <a:rPr dirty="0" sz="1200" spc="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combined</a:t>
            </a:r>
            <a:r>
              <a:rPr dirty="0" sz="1200" spc="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task.</a:t>
            </a:r>
            <a:r>
              <a:rPr dirty="0" sz="1200" spc="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you</a:t>
            </a:r>
            <a:r>
              <a:rPr dirty="0" sz="1200" spc="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trying</a:t>
            </a:r>
            <a:r>
              <a:rPr dirty="0" sz="1200" spc="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predict</a:t>
            </a:r>
            <a:r>
              <a:rPr dirty="0" sz="1200" spc="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whether</a:t>
            </a:r>
            <a:r>
              <a:rPr dirty="0" sz="1200" spc="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while</a:t>
            </a:r>
            <a:r>
              <a:rPr dirty="0" sz="1200" spc="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also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considering</a:t>
            </a:r>
            <a:r>
              <a:rPr dirty="0" sz="1200" spc="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recipient's</a:t>
            </a:r>
            <a:r>
              <a:rPr dirty="0" sz="1200" spc="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credit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rating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1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loan</a:t>
            </a:r>
            <a:r>
              <a:rPr dirty="0" sz="1200" spc="10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status?</a:t>
            </a:r>
            <a:r>
              <a:rPr dirty="0" sz="1200" spc="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1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1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you</a:t>
            </a:r>
            <a:r>
              <a:rPr dirty="0" sz="1200" spc="11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trying</a:t>
            </a:r>
            <a:r>
              <a:rPr dirty="0" sz="1200" spc="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9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predict</a:t>
            </a:r>
            <a:r>
              <a:rPr dirty="0" sz="1200" spc="1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likelihood</a:t>
            </a:r>
            <a:r>
              <a:rPr dirty="0" sz="1200" spc="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9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9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loan</a:t>
            </a:r>
            <a:r>
              <a:rPr dirty="0" sz="1200" spc="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being</a:t>
            </a:r>
            <a:r>
              <a:rPr dirty="0" sz="1200" spc="10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approved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based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content?</a:t>
            </a:r>
            <a:endParaRPr sz="1200">
              <a:latin typeface="Cambria"/>
              <a:cs typeface="Cambria"/>
            </a:endParaRPr>
          </a:p>
          <a:p>
            <a:pPr algn="just" marL="278130" indent="-266065">
              <a:lnSpc>
                <a:spcPct val="100000"/>
              </a:lnSpc>
              <a:spcBef>
                <a:spcPts val="660"/>
              </a:spcBef>
              <a:buFont typeface="Cambria"/>
              <a:buAutoNum type="arabicPlain" startAt="32"/>
              <a:tabLst>
                <a:tab pos="278130" algn="l"/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 spc="-4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Integration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If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you're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combining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credit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rating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loan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status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data,</a:t>
            </a:r>
            <a:endParaRPr sz="1200">
              <a:latin typeface="Cambria"/>
              <a:cs typeface="Cambria"/>
            </a:endParaRPr>
          </a:p>
          <a:p>
            <a:pPr algn="just" marL="279400" marR="10795">
              <a:lnSpc>
                <a:spcPct val="146800"/>
              </a:lnSpc>
              <a:spcBef>
                <a:spcPts val="10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you'll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need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integrate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these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datasets.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This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could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involve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matching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addresses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customer</a:t>
            </a:r>
            <a:r>
              <a:rPr dirty="0" sz="1200" spc="1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profiles</a:t>
            </a:r>
            <a:r>
              <a:rPr dirty="0" sz="1200" spc="1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1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including</a:t>
            </a:r>
            <a:r>
              <a:rPr dirty="0" sz="1200" spc="1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additional</a:t>
            </a:r>
            <a:r>
              <a:rPr dirty="0" sz="1200" spc="1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1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related</a:t>
            </a:r>
            <a:r>
              <a:rPr dirty="0" sz="1200" spc="1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1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credit</a:t>
            </a:r>
            <a:r>
              <a:rPr dirty="0" sz="1200" spc="1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history</a:t>
            </a:r>
            <a:r>
              <a:rPr dirty="0" sz="1200" spc="1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1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loan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application</a:t>
            </a:r>
            <a:r>
              <a:rPr dirty="0" sz="1200" spc="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status.</a:t>
            </a:r>
            <a:endParaRPr sz="1200">
              <a:latin typeface="Cambria"/>
              <a:cs typeface="Cambria"/>
            </a:endParaRPr>
          </a:p>
          <a:p>
            <a:pPr algn="just" marL="278130" marR="11430" indent="-266065">
              <a:lnSpc>
                <a:spcPct val="145800"/>
              </a:lnSpc>
              <a:buFont typeface="Cambria"/>
              <a:buAutoNum type="arabicPlain" startAt="34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Feature</a:t>
            </a:r>
            <a:r>
              <a:rPr dirty="0" sz="1200" spc="-3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Engineering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Extract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relevant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both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datasets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indicative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4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4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combined</a:t>
            </a:r>
            <a:r>
              <a:rPr dirty="0" sz="1200" spc="4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task.</a:t>
            </a:r>
            <a:r>
              <a:rPr dirty="0" sz="1200" spc="40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409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example,</a:t>
            </a:r>
            <a:r>
              <a:rPr dirty="0" sz="1200" spc="409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409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related</a:t>
            </a:r>
            <a:r>
              <a:rPr dirty="0" sz="1200" spc="4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4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40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content,</a:t>
            </a:r>
            <a:r>
              <a:rPr dirty="0" sz="1200" spc="409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endParaRPr sz="1200">
              <a:latin typeface="Cambria"/>
              <a:cs typeface="Cambria"/>
            </a:endParaRPr>
          </a:p>
          <a:p>
            <a:pPr algn="just" marL="279400">
              <a:lnSpc>
                <a:spcPct val="100000"/>
              </a:lnSpc>
              <a:spcBef>
                <a:spcPts val="685"/>
              </a:spcBef>
            </a:pP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information,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recipient's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credit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history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loan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application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details.</a:t>
            </a:r>
            <a:endParaRPr sz="1200">
              <a:latin typeface="Cambria"/>
              <a:cs typeface="Cambria"/>
            </a:endParaRPr>
          </a:p>
          <a:p>
            <a:pPr algn="just" marL="278130" indent="-266065">
              <a:lnSpc>
                <a:spcPct val="100000"/>
              </a:lnSpc>
              <a:spcBef>
                <a:spcPts val="665"/>
              </a:spcBef>
              <a:buFont typeface="Cambria"/>
              <a:buAutoNum type="arabicPlain" startAt="35"/>
              <a:tabLst>
                <a:tab pos="278130" algn="l"/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 spc="-3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Development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Choose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appropriate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machine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can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handle</a:t>
            </a:r>
            <a:endParaRPr sz="1200">
              <a:latin typeface="Cambria"/>
              <a:cs typeface="Cambria"/>
            </a:endParaRPr>
          </a:p>
          <a:p>
            <a:pPr algn="just" marL="279400" marR="5080">
              <a:lnSpc>
                <a:spcPct val="145800"/>
              </a:lnSpc>
              <a:spcBef>
                <a:spcPts val="25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3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combined</a:t>
            </a:r>
            <a:r>
              <a:rPr dirty="0" sz="1200" spc="3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task</a:t>
            </a:r>
            <a:r>
              <a:rPr dirty="0" sz="1200" spc="3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effectively.</a:t>
            </a:r>
            <a:r>
              <a:rPr dirty="0" sz="1200" spc="3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This</a:t>
            </a:r>
            <a:r>
              <a:rPr dirty="0" sz="1200" spc="3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could</a:t>
            </a:r>
            <a:r>
              <a:rPr dirty="0" sz="1200" spc="3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involve</a:t>
            </a:r>
            <a:r>
              <a:rPr dirty="0" sz="1200" spc="3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multi-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input</a:t>
            </a:r>
            <a:r>
              <a:rPr dirty="0" sz="1200" spc="3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models,</a:t>
            </a:r>
            <a:r>
              <a:rPr dirty="0" sz="1200" spc="3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ensemble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methods,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sequential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models,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depending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nature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task.</a:t>
            </a:r>
            <a:endParaRPr sz="1200">
              <a:latin typeface="Cambria"/>
              <a:cs typeface="Cambria"/>
            </a:endParaRPr>
          </a:p>
          <a:p>
            <a:pPr algn="just" marL="278130" marR="13335" indent="-266065">
              <a:lnSpc>
                <a:spcPts val="2130"/>
              </a:lnSpc>
              <a:spcBef>
                <a:spcPts val="65"/>
              </a:spcBef>
              <a:buFont typeface="Cambria"/>
              <a:buAutoNum type="arabicPlain" startAt="36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Evaluation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1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Evaluate</a:t>
            </a:r>
            <a:r>
              <a:rPr dirty="0" sz="1200" spc="1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1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performance</a:t>
            </a:r>
            <a:r>
              <a:rPr dirty="0" sz="1200" spc="1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1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your</a:t>
            </a:r>
            <a:r>
              <a:rPr dirty="0" sz="1200" spc="1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combined</a:t>
            </a:r>
            <a:r>
              <a:rPr dirty="0" sz="1200" spc="1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 spc="1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using</a:t>
            </a:r>
            <a:r>
              <a:rPr dirty="0" sz="1200" spc="1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appropriate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evaluation</a:t>
            </a:r>
            <a:r>
              <a:rPr dirty="0" sz="1200" spc="1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metrics.</a:t>
            </a:r>
            <a:r>
              <a:rPr dirty="0" sz="1200" spc="1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This</a:t>
            </a:r>
            <a:r>
              <a:rPr dirty="0" sz="1200" spc="1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could</a:t>
            </a:r>
            <a:r>
              <a:rPr dirty="0" sz="1200" spc="1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include</a:t>
            </a:r>
            <a:r>
              <a:rPr dirty="0" sz="1200" spc="1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metrics</a:t>
            </a:r>
            <a:r>
              <a:rPr dirty="0" sz="1200" spc="2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related</a:t>
            </a:r>
            <a:r>
              <a:rPr dirty="0" sz="1200" spc="1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1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1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classification</a:t>
            </a:r>
            <a:r>
              <a:rPr dirty="0" sz="1200" spc="1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(e.g.,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811911"/>
            <a:ext cx="5843905" cy="1365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79400" marR="5080">
              <a:lnSpc>
                <a:spcPct val="145800"/>
              </a:lnSpc>
              <a:spcBef>
                <a:spcPts val="100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accuracy,</a:t>
            </a:r>
            <a:r>
              <a:rPr dirty="0" sz="1200" spc="9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precision,</a:t>
            </a:r>
            <a:r>
              <a:rPr dirty="0" sz="1200" spc="9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recall)</a:t>
            </a:r>
            <a:r>
              <a:rPr dirty="0" sz="1200" spc="1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1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well</a:t>
            </a:r>
            <a:r>
              <a:rPr dirty="0" sz="1200" spc="11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1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metrics</a:t>
            </a:r>
            <a:r>
              <a:rPr dirty="0" sz="1200" spc="1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related</a:t>
            </a:r>
            <a:r>
              <a:rPr dirty="0" sz="1200" spc="1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10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credit</a:t>
            </a:r>
            <a:r>
              <a:rPr dirty="0" sz="1200" spc="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rating</a:t>
            </a:r>
            <a:r>
              <a:rPr dirty="0" sz="1200" spc="1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1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loan</a:t>
            </a:r>
            <a:r>
              <a:rPr dirty="0" sz="1200" spc="9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status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prediction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(e.g.,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AUC-ROC,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F1-score).</a:t>
            </a:r>
            <a:endParaRPr sz="1200">
              <a:latin typeface="Cambria"/>
              <a:cs typeface="Cambria"/>
            </a:endParaRPr>
          </a:p>
          <a:p>
            <a:pPr algn="just" marL="279400" marR="5080" indent="-267335">
              <a:lnSpc>
                <a:spcPct val="146800"/>
              </a:lnSpc>
              <a:spcBef>
                <a:spcPts val="10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37</a:t>
            </a:r>
            <a:r>
              <a:rPr dirty="0" sz="1200" spc="4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Ethical</a:t>
            </a:r>
            <a:r>
              <a:rPr dirty="0" sz="1200" spc="9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Considerations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1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Consider</a:t>
            </a:r>
            <a:r>
              <a:rPr dirty="0" sz="1200" spc="11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10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ethical</a:t>
            </a:r>
            <a:r>
              <a:rPr dirty="0" sz="1200" spc="1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implications</a:t>
            </a:r>
            <a:r>
              <a:rPr dirty="0" sz="1200" spc="1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1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combining</a:t>
            </a:r>
            <a:r>
              <a:rPr dirty="0" sz="1200" spc="1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1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data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dirty="0" sz="1200" spc="4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sensitive</a:t>
            </a:r>
            <a:r>
              <a:rPr dirty="0" sz="1200" spc="4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financial</a:t>
            </a:r>
            <a:r>
              <a:rPr dirty="0" sz="1200" spc="48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information.</a:t>
            </a:r>
            <a:r>
              <a:rPr dirty="0" sz="1200" spc="459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Ensure</a:t>
            </a:r>
            <a:r>
              <a:rPr dirty="0" sz="1200" spc="4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dirty="0" sz="1200" spc="4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privacy</a:t>
            </a:r>
            <a:r>
              <a:rPr dirty="0" sz="1200" spc="4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4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 spc="4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protection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regulations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followed,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obtain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appropriate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consent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if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necessary.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26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17" y="3445891"/>
            <a:ext cx="3124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App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interface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/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project</a:t>
            </a:r>
            <a:r>
              <a:rPr dirty="0" sz="1800" spc="-10" b="1">
                <a:latin typeface="Arial"/>
                <a:cs typeface="Arial"/>
              </a:rPr>
              <a:t> result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870267" y="1140205"/>
          <a:ext cx="5994400" cy="3473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735"/>
                <a:gridCol w="3671570"/>
                <a:gridCol w="1184275"/>
              </a:tblGrid>
              <a:tr h="387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Sr.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No.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Contents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dirty="0" sz="1200" spc="-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No.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1: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Introduction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57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2: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Services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Tools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Required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57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57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3: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Architecture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4: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Modeling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Outcome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Conclusion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Future</a:t>
                      </a:r>
                      <a:r>
                        <a:rPr dirty="0" sz="12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Scope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References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Links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21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 descr=""/>
          <p:cNvSpPr txBox="1"/>
          <p:nvPr/>
        </p:nvSpPr>
        <p:spPr>
          <a:xfrm>
            <a:off x="902017" y="4811648"/>
            <a:ext cx="7651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25 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pages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125470" y="2197734"/>
            <a:ext cx="140398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latin typeface="Times New Roman"/>
                <a:cs typeface="Times New Roman"/>
              </a:rPr>
              <a:t>CONCLUSION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27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68692" y="3060446"/>
            <a:ext cx="5735955" cy="4297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2575" marR="36830" indent="-101600">
              <a:lnSpc>
                <a:spcPct val="145800"/>
              </a:lnSpc>
              <a:spcBef>
                <a:spcPts val="100"/>
              </a:spcBef>
              <a:buFont typeface="Cambria"/>
              <a:buAutoNum type="arabicPlain" startAt="38"/>
              <a:tabLst>
                <a:tab pos="282575" algn="l"/>
                <a:tab pos="44640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 spc="-3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Preparation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Preprocessing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preparing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crucial.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This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includes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cleaning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text,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handling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missing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values,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extracting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relevant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endParaRPr sz="1200">
              <a:latin typeface="Cambria"/>
              <a:cs typeface="Cambria"/>
            </a:endParaRPr>
          </a:p>
          <a:p>
            <a:pPr marL="1061085">
              <a:lnSpc>
                <a:spcPct val="100000"/>
              </a:lnSpc>
              <a:spcBef>
                <a:spcPts val="660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information,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content,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timestamps.</a:t>
            </a:r>
            <a:endParaRPr sz="1200">
              <a:latin typeface="Cambria"/>
              <a:cs typeface="Cambria"/>
            </a:endParaRPr>
          </a:p>
          <a:p>
            <a:pPr marL="327025" marR="68580" indent="-95250">
              <a:lnSpc>
                <a:spcPct val="145800"/>
              </a:lnSpc>
              <a:spcBef>
                <a:spcPts val="25"/>
              </a:spcBef>
              <a:buFont typeface="Cambria"/>
              <a:buAutoNum type="arabicPlain" startAt="39"/>
              <a:tabLst>
                <a:tab pos="327025" algn="l"/>
                <a:tab pos="49720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Feature</a:t>
            </a:r>
            <a:r>
              <a:rPr dirty="0" sz="1200" spc="-2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Engineering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Extracting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informative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is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essential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effective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detection.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This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may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involve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techniques such as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TF-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IDF</a:t>
            </a:r>
            <a:endParaRPr sz="1200">
              <a:latin typeface="Cambria"/>
              <a:cs typeface="Cambria"/>
            </a:endParaRPr>
          </a:p>
          <a:p>
            <a:pPr marL="1210310">
              <a:lnSpc>
                <a:spcPct val="100000"/>
              </a:lnSpc>
              <a:spcBef>
                <a:spcPts val="685"/>
              </a:spcBef>
            </a:pP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vectorization,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word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embeddings,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and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feature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selection.</a:t>
            </a:r>
            <a:endParaRPr sz="1200">
              <a:latin typeface="Cambria"/>
              <a:cs typeface="Cambria"/>
            </a:endParaRPr>
          </a:p>
          <a:p>
            <a:pPr marL="278130" marR="28575" indent="-266065">
              <a:lnSpc>
                <a:spcPct val="145800"/>
              </a:lnSpc>
              <a:spcBef>
                <a:spcPts val="5"/>
              </a:spcBef>
              <a:buFont typeface="Cambria"/>
              <a:buAutoNum type="arabicPlain" startAt="40"/>
              <a:tabLst>
                <a:tab pos="42227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 spc="-4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Selection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Choosing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appropriate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machine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depends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nature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problem.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Commonly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used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models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endParaRPr sz="1200">
              <a:latin typeface="Cambria"/>
              <a:cs typeface="Cambria"/>
            </a:endParaRPr>
          </a:p>
          <a:p>
            <a:pPr algn="ctr" marL="247650" marR="5080">
              <a:lnSpc>
                <a:spcPct val="146800"/>
              </a:lnSpc>
              <a:spcBef>
                <a:spcPts val="10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include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logistic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regression,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random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forest,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support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vector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machines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(SVM),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deep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models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like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recurrent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neural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networks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(RNNs)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convolutional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neural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networks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(CNNs).</a:t>
            </a:r>
            <a:endParaRPr sz="1200">
              <a:latin typeface="Cambria"/>
              <a:cs typeface="Cambria"/>
            </a:endParaRPr>
          </a:p>
          <a:p>
            <a:pPr marL="314325" marR="62230" indent="-197485">
              <a:lnSpc>
                <a:spcPct val="145800"/>
              </a:lnSpc>
              <a:buFont typeface="Cambria"/>
              <a:buAutoNum type="arabicPlain" startAt="41"/>
              <a:tabLst>
                <a:tab pos="314325" algn="l"/>
                <a:tab pos="382905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Evaluation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Metrics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Evaluating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performance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is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essential.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Common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evaluation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metrics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include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accuracy,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precision,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recall,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F1-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score,</a:t>
            </a:r>
            <a:endParaRPr sz="1200">
              <a:latin typeface="Cambria"/>
              <a:cs typeface="Cambria"/>
            </a:endParaRPr>
          </a:p>
          <a:p>
            <a:pPr marL="1308735" marR="24765" indent="-1035685">
              <a:lnSpc>
                <a:spcPct val="146000"/>
              </a:lnSpc>
              <a:spcBef>
                <a:spcPts val="25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ROC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curve,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AUC-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ROC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score.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It's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important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 choose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metrics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relevant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specific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requirements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objectives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task.</a:t>
            </a:r>
            <a:endParaRPr sz="1200">
              <a:latin typeface="Cambria"/>
              <a:cs typeface="Cambria"/>
            </a:endParaRPr>
          </a:p>
          <a:p>
            <a:pPr algn="ctr" marR="137160">
              <a:lnSpc>
                <a:spcPct val="100000"/>
              </a:lnSpc>
              <a:spcBef>
                <a:spcPts val="685"/>
              </a:spcBef>
            </a:pPr>
            <a:r>
              <a:rPr dirty="0" sz="1100" spc="-25">
                <a:latin typeface="Calibri"/>
                <a:cs typeface="Calibri"/>
              </a:rPr>
              <a:t>42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30220" y="3515614"/>
            <a:ext cx="159004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FUTURE</a:t>
            </a:r>
            <a:r>
              <a:rPr dirty="0" sz="1600" spc="-20" b="1">
                <a:latin typeface="Times New Roman"/>
                <a:cs typeface="Times New Roman"/>
              </a:rPr>
              <a:t> SCOPE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28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17" y="4292600"/>
            <a:ext cx="5854065" cy="48494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278130" marR="5080" indent="-266065">
              <a:lnSpc>
                <a:spcPct val="146500"/>
              </a:lnSpc>
              <a:spcBef>
                <a:spcPts val="90"/>
              </a:spcBef>
              <a:buFont typeface="Cambria"/>
              <a:buAutoNum type="arabicPlain" startAt="43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Advanced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Machine</a:t>
            </a:r>
            <a:r>
              <a:rPr dirty="0" sz="1200" spc="2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dirty="0" sz="1200" spc="1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Techniques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 Explore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advanced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machine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deep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techniques,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recurrent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neural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networks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(RNNs),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long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short-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term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memory</a:t>
            </a:r>
            <a:r>
              <a:rPr dirty="0" sz="1200" spc="1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networks</a:t>
            </a:r>
            <a:r>
              <a:rPr dirty="0" sz="1200" spc="1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(LSTMs),</a:t>
            </a:r>
            <a:r>
              <a:rPr dirty="0" sz="1200" spc="1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1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transformer</a:t>
            </a:r>
            <a:r>
              <a:rPr dirty="0" sz="1200" spc="1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models</a:t>
            </a:r>
            <a:r>
              <a:rPr dirty="0" sz="1200" spc="1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(e.g.,</a:t>
            </a:r>
            <a:r>
              <a:rPr dirty="0" sz="1200" spc="11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BERT),</a:t>
            </a:r>
            <a:r>
              <a:rPr dirty="0" sz="1200" spc="1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19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capture</a:t>
            </a:r>
            <a:r>
              <a:rPr dirty="0" sz="1200" spc="1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more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complex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patterns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content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behavior.</a:t>
            </a:r>
            <a:endParaRPr sz="1200">
              <a:latin typeface="Cambria"/>
              <a:cs typeface="Cambria"/>
            </a:endParaRPr>
          </a:p>
          <a:p>
            <a:pPr algn="just" marL="278130" marR="12065" indent="-266065">
              <a:lnSpc>
                <a:spcPct val="146500"/>
              </a:lnSpc>
              <a:spcBef>
                <a:spcPts val="15"/>
              </a:spcBef>
              <a:buFont typeface="Cambria"/>
              <a:buAutoNum type="arabicPlain" startAt="43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Contextual</a:t>
            </a:r>
            <a:r>
              <a:rPr dirty="0" sz="1200" spc="24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Understanding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2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Develop</a:t>
            </a:r>
            <a:r>
              <a:rPr dirty="0" sz="1200" spc="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models</a:t>
            </a:r>
            <a:r>
              <a:rPr dirty="0" sz="1200" spc="2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dirty="0" sz="1200" spc="25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can</a:t>
            </a:r>
            <a:r>
              <a:rPr dirty="0" sz="1200" spc="2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understand</a:t>
            </a:r>
            <a:r>
              <a:rPr dirty="0" sz="1200" spc="2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context</a:t>
            </a:r>
            <a:r>
              <a:rPr dirty="0" sz="1200" spc="2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emails,</a:t>
            </a:r>
            <a:r>
              <a:rPr dirty="0" sz="1200" spc="2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including</a:t>
            </a:r>
            <a:r>
              <a:rPr dirty="0" sz="1200" spc="2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dirty="0" sz="1200" spc="19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preferences,</a:t>
            </a:r>
            <a:r>
              <a:rPr dirty="0" sz="1200" spc="2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historical</a:t>
            </a:r>
            <a:r>
              <a:rPr dirty="0" sz="1200" spc="2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interactions,</a:t>
            </a:r>
            <a:r>
              <a:rPr dirty="0" sz="1200" spc="2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2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temporal</a:t>
            </a:r>
            <a:r>
              <a:rPr dirty="0" sz="1200" spc="2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patterns. 	Context-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aware</a:t>
            </a:r>
            <a:r>
              <a:rPr dirty="0" sz="1200" spc="229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2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can</a:t>
            </a:r>
            <a:r>
              <a:rPr dirty="0" sz="1200" spc="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enhance</a:t>
            </a:r>
            <a:r>
              <a:rPr dirty="0" sz="1200" spc="25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accuracy</a:t>
            </a:r>
            <a:r>
              <a:rPr dirty="0" sz="1200" spc="2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by</a:t>
            </a:r>
            <a:r>
              <a:rPr dirty="0" sz="1200" spc="2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considering</a:t>
            </a:r>
            <a:r>
              <a:rPr dirty="0" sz="1200" spc="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2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broader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context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which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received.</a:t>
            </a:r>
            <a:endParaRPr sz="1200">
              <a:latin typeface="Cambria"/>
              <a:cs typeface="Cambria"/>
            </a:endParaRPr>
          </a:p>
          <a:p>
            <a:pPr algn="just" marL="278130" indent="-266065">
              <a:lnSpc>
                <a:spcPct val="100000"/>
              </a:lnSpc>
              <a:spcBef>
                <a:spcPts val="660"/>
              </a:spcBef>
              <a:buFont typeface="Cambria"/>
              <a:buAutoNum type="arabicPlain" startAt="43"/>
              <a:tabLst>
                <a:tab pos="278130" algn="l"/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Multimodal</a:t>
            </a:r>
            <a:r>
              <a:rPr dirty="0" sz="1200" spc="43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409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Incorporate</a:t>
            </a:r>
            <a:r>
              <a:rPr dirty="0" sz="1200" spc="4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multimodal</a:t>
            </a:r>
            <a:r>
              <a:rPr dirty="0" sz="1200" spc="4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200" spc="43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techniques</a:t>
            </a:r>
            <a:r>
              <a:rPr dirty="0" sz="1200" spc="4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43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leverage</a:t>
            </a:r>
            <a:endParaRPr sz="1200">
              <a:latin typeface="Cambria"/>
              <a:cs typeface="Cambria"/>
            </a:endParaRPr>
          </a:p>
          <a:p>
            <a:pPr algn="just" marL="279400" marR="20320">
              <a:lnSpc>
                <a:spcPct val="146000"/>
              </a:lnSpc>
              <a:spcBef>
                <a:spcPts val="20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multiple</a:t>
            </a:r>
            <a:r>
              <a:rPr dirty="0" sz="1200" spc="3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sources</a:t>
            </a:r>
            <a:r>
              <a:rPr dirty="0" sz="1200" spc="3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3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information,</a:t>
            </a:r>
            <a:r>
              <a:rPr dirty="0" sz="1200" spc="3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200" spc="3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3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text,</a:t>
            </a:r>
            <a:r>
              <a:rPr dirty="0" sz="1200" spc="3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images,</a:t>
            </a:r>
            <a:r>
              <a:rPr dirty="0" sz="1200" spc="3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3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metadata,</a:t>
            </a:r>
            <a:r>
              <a:rPr dirty="0" sz="1200" spc="3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3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better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understand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content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detect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more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effectively.</a:t>
            </a:r>
            <a:endParaRPr sz="1200">
              <a:latin typeface="Cambria"/>
              <a:cs typeface="Cambria"/>
            </a:endParaRPr>
          </a:p>
          <a:p>
            <a:pPr algn="just" marL="278130" indent="-266065">
              <a:lnSpc>
                <a:spcPct val="100000"/>
              </a:lnSpc>
              <a:spcBef>
                <a:spcPts val="665"/>
              </a:spcBef>
              <a:buFont typeface="Cambria"/>
              <a:buAutoNum type="arabicPlain" startAt="46"/>
              <a:tabLst>
                <a:tab pos="278130" algn="l"/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Behavioral</a:t>
            </a:r>
            <a:r>
              <a:rPr dirty="0" sz="1200" spc="18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1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Utilize</a:t>
            </a:r>
            <a:r>
              <a:rPr dirty="0" sz="1200" spc="19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behavioral</a:t>
            </a:r>
            <a:r>
              <a:rPr dirty="0" sz="1200" spc="19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200" spc="2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1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dirty="0" sz="1200" spc="20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profiling</a:t>
            </a:r>
            <a:r>
              <a:rPr dirty="0" sz="1200" spc="1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techniques</a:t>
            </a:r>
            <a:r>
              <a:rPr dirty="0" sz="1200" spc="20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endParaRPr sz="1200">
              <a:latin typeface="Cambria"/>
              <a:cs typeface="Cambria"/>
            </a:endParaRPr>
          </a:p>
          <a:p>
            <a:pPr algn="just" marL="279400" marR="13335">
              <a:lnSpc>
                <a:spcPct val="145800"/>
              </a:lnSpc>
              <a:spcBef>
                <a:spcPts val="20"/>
              </a:spcBef>
            </a:pP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individual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behavior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preferences.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Adaptive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systems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can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tailor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their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responses based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user-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specific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characteristics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feedback.</a:t>
            </a:r>
            <a:endParaRPr sz="1200">
              <a:latin typeface="Cambria"/>
              <a:cs typeface="Cambria"/>
            </a:endParaRPr>
          </a:p>
          <a:p>
            <a:pPr algn="just" marL="278130" marR="13335" indent="-266065">
              <a:lnSpc>
                <a:spcPct val="146400"/>
              </a:lnSpc>
              <a:spcBef>
                <a:spcPts val="20"/>
              </a:spcBef>
              <a:buFont typeface="Cambria"/>
              <a:buAutoNum type="arabicPlain" startAt="47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Explainable</a:t>
            </a:r>
            <a:r>
              <a:rPr dirty="0" sz="1200" spc="29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AI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2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Enhance</a:t>
            </a:r>
            <a:r>
              <a:rPr dirty="0" sz="1200" spc="2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 spc="2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interpretability</a:t>
            </a:r>
            <a:r>
              <a:rPr dirty="0" sz="1200" spc="2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by</a:t>
            </a:r>
            <a:r>
              <a:rPr dirty="0" sz="1200" spc="2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incorporating</a:t>
            </a:r>
            <a:r>
              <a:rPr dirty="0" sz="1200" spc="2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explainable</a:t>
            </a:r>
            <a:r>
              <a:rPr dirty="0" sz="1200" spc="2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AI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techniques</a:t>
            </a:r>
            <a:r>
              <a:rPr dirty="0" sz="1200" spc="1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dirty="0" sz="1200" spc="1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provide</a:t>
            </a:r>
            <a:r>
              <a:rPr dirty="0" sz="1200" spc="1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insights</a:t>
            </a:r>
            <a:r>
              <a:rPr dirty="0" sz="1200" spc="1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into</a:t>
            </a:r>
            <a:r>
              <a:rPr dirty="0" sz="1200" spc="1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how</a:t>
            </a:r>
            <a:r>
              <a:rPr dirty="0" sz="1200" spc="1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10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 spc="11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makes</a:t>
            </a:r>
            <a:r>
              <a:rPr dirty="0" sz="1200" spc="1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decisions.</a:t>
            </a:r>
            <a:r>
              <a:rPr dirty="0" sz="1200" spc="1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Transparent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models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help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build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trust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users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enable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better understanding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false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positives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false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negatives.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935" y="3895362"/>
            <a:ext cx="4873625" cy="127889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2013585">
              <a:lnSpc>
                <a:spcPct val="100000"/>
              </a:lnSpc>
              <a:spcBef>
                <a:spcPts val="960"/>
              </a:spcBef>
            </a:pPr>
            <a:r>
              <a:rPr dirty="0" sz="1600" spc="-10" b="1">
                <a:latin typeface="Times New Roman"/>
                <a:cs typeface="Times New Roman"/>
              </a:rPr>
              <a:t>REFERENCES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241300" algn="l"/>
              </a:tabLst>
            </a:pPr>
            <a:r>
              <a:rPr dirty="0" sz="1400">
                <a:latin typeface="Times New Roman"/>
                <a:cs typeface="Times New Roman"/>
              </a:rPr>
              <a:t>Project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Github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link,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Ramar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Bose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20">
                <a:latin typeface="Times New Roman"/>
                <a:cs typeface="Times New Roman"/>
              </a:rPr>
              <a:t> 2024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241300" algn="l"/>
              </a:tabLst>
            </a:pPr>
            <a:r>
              <a:rPr dirty="0" sz="1400">
                <a:latin typeface="Times New Roman"/>
                <a:cs typeface="Times New Roman"/>
              </a:rPr>
              <a:t>Project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video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recorded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link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(youtube/github),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Ramar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Bose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2024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241300" algn="l"/>
              </a:tabLst>
            </a:pPr>
            <a:r>
              <a:rPr dirty="0" sz="1400">
                <a:latin typeface="Times New Roman"/>
                <a:cs typeface="Times New Roman"/>
              </a:rPr>
              <a:t>Project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PPT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&amp;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Report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github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link,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Ramar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Bose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2024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29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17" y="5535548"/>
            <a:ext cx="55587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9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https://medium.com/analytics-vidhya/analysis-of-bank-customers-using-dashboard-in-power-bi-a366f2b3e563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4269366"/>
            <a:ext cx="5820410" cy="979169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600">
                <a:latin typeface="Calibri Light"/>
                <a:cs typeface="Calibri Light"/>
              </a:rPr>
              <a:t>GIT</a:t>
            </a:r>
            <a:r>
              <a:rPr dirty="0" sz="1600" spc="-15">
                <a:latin typeface="Calibri Light"/>
                <a:cs typeface="Calibri Light"/>
              </a:rPr>
              <a:t> </a:t>
            </a:r>
            <a:r>
              <a:rPr dirty="0" sz="1600">
                <a:latin typeface="Calibri Light"/>
                <a:cs typeface="Calibri Light"/>
              </a:rPr>
              <a:t>Hub</a:t>
            </a:r>
            <a:r>
              <a:rPr dirty="0" sz="1600" spc="-15">
                <a:latin typeface="Calibri Light"/>
                <a:cs typeface="Calibri Light"/>
              </a:rPr>
              <a:t> </a:t>
            </a:r>
            <a:r>
              <a:rPr dirty="0" sz="1600">
                <a:latin typeface="Calibri Light"/>
                <a:cs typeface="Calibri Light"/>
              </a:rPr>
              <a:t>Link</a:t>
            </a:r>
            <a:r>
              <a:rPr dirty="0" sz="1600" spc="-20">
                <a:latin typeface="Calibri Light"/>
                <a:cs typeface="Calibri Light"/>
              </a:rPr>
              <a:t> </a:t>
            </a:r>
            <a:r>
              <a:rPr dirty="0" sz="1600">
                <a:latin typeface="Calibri Light"/>
                <a:cs typeface="Calibri Light"/>
              </a:rPr>
              <a:t>of</a:t>
            </a:r>
            <a:r>
              <a:rPr dirty="0" sz="1600" spc="-20">
                <a:latin typeface="Calibri Light"/>
                <a:cs typeface="Calibri Light"/>
              </a:rPr>
              <a:t> </a:t>
            </a:r>
            <a:r>
              <a:rPr dirty="0" sz="1600">
                <a:latin typeface="Calibri Light"/>
                <a:cs typeface="Calibri Light"/>
              </a:rPr>
              <a:t>Project</a:t>
            </a:r>
            <a:r>
              <a:rPr dirty="0" sz="1600" spc="-35">
                <a:latin typeface="Calibri Light"/>
                <a:cs typeface="Calibri Light"/>
              </a:rPr>
              <a:t> </a:t>
            </a:r>
            <a:r>
              <a:rPr dirty="0" sz="1600" spc="-20">
                <a:latin typeface="Calibri Light"/>
                <a:cs typeface="Calibri Light"/>
              </a:rPr>
              <a:t>Code:</a:t>
            </a:r>
            <a:endParaRPr sz="1600">
              <a:latin typeface="Calibri Light"/>
              <a:cs typeface="Calibri Light"/>
            </a:endParaRPr>
          </a:p>
          <a:p>
            <a:pPr algn="ctr" marL="18415">
              <a:lnSpc>
                <a:spcPct val="100000"/>
              </a:lnSpc>
              <a:spcBef>
                <a:spcPts val="204"/>
              </a:spcBef>
            </a:pPr>
            <a:r>
              <a:rPr dirty="0" u="sng" sz="17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https://github.com/mathiyazhagan2004githubtraining/hellogitwo</a:t>
            </a:r>
            <a:endParaRPr sz="1700">
              <a:latin typeface="Calibri"/>
              <a:cs typeface="Calibri"/>
            </a:endParaRPr>
          </a:p>
          <a:p>
            <a:pPr algn="ctr" marL="28575">
              <a:lnSpc>
                <a:spcPct val="100000"/>
              </a:lnSpc>
              <a:spcBef>
                <a:spcPts val="1115"/>
              </a:spcBef>
            </a:pPr>
            <a:r>
              <a:rPr dirty="0" u="sng" sz="17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rld.git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30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1318006"/>
            <a:ext cx="5811520" cy="4788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4925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CHAPTER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spc="-50" b="1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algn="ctr" marL="38735">
              <a:lnSpc>
                <a:spcPct val="100000"/>
              </a:lnSpc>
              <a:spcBef>
                <a:spcPts val="1555"/>
              </a:spcBef>
            </a:pPr>
            <a:r>
              <a:rPr dirty="0" sz="1600" spc="-10" b="1">
                <a:latin typeface="Times New Roman"/>
                <a:cs typeface="Times New Roman"/>
              </a:rPr>
              <a:t>INTRODUCTION</a:t>
            </a:r>
            <a:endParaRPr sz="1600">
              <a:latin typeface="Times New Roman"/>
              <a:cs typeface="Times New Roman"/>
            </a:endParaRPr>
          </a:p>
          <a:p>
            <a:pPr lvl="1" marL="279400" indent="-266700">
              <a:lnSpc>
                <a:spcPct val="100000"/>
              </a:lnSpc>
              <a:spcBef>
                <a:spcPts val="1555"/>
              </a:spcBef>
              <a:buAutoNum type="arabicPeriod"/>
              <a:tabLst>
                <a:tab pos="279400" algn="l"/>
              </a:tabLst>
            </a:pPr>
            <a:r>
              <a:rPr dirty="0" sz="1400" b="1">
                <a:latin typeface="Times New Roman"/>
                <a:cs typeface="Times New Roman"/>
              </a:rPr>
              <a:t>Problem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Statement</a:t>
            </a:r>
            <a:endParaRPr sz="14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1450"/>
              </a:spcBef>
            </a:pPr>
            <a:r>
              <a:rPr dirty="0" sz="1400" b="1">
                <a:latin typeface="Times New Roman"/>
                <a:cs typeface="Times New Roman"/>
              </a:rPr>
              <a:t>You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are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tasked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to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perform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Detecting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Spam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Emails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Using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Tensor</a:t>
            </a:r>
            <a:r>
              <a:rPr dirty="0" sz="1400" spc="-20" b="1">
                <a:latin typeface="Times New Roman"/>
                <a:cs typeface="Times New Roman"/>
              </a:rPr>
              <a:t> Flow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38400"/>
              </a:lnSpc>
              <a:spcBef>
                <a:spcPts val="800"/>
              </a:spcBef>
            </a:pPr>
            <a:r>
              <a:rPr dirty="0" sz="1400" b="1">
                <a:latin typeface="Times New Roman"/>
                <a:cs typeface="Times New Roman"/>
              </a:rPr>
              <a:t>Implement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and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build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</a:t>
            </a:r>
            <a:r>
              <a:rPr dirty="0" sz="1400" spc="-10" b="1">
                <a:latin typeface="Times New Roman"/>
                <a:cs typeface="Times New Roman"/>
              </a:rPr>
              <a:t> deep-</a:t>
            </a:r>
            <a:r>
              <a:rPr dirty="0" sz="1400" b="1">
                <a:latin typeface="Times New Roman"/>
                <a:cs typeface="Times New Roman"/>
              </a:rPr>
              <a:t>learning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model for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Spam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Detection.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The</a:t>
            </a:r>
            <a:r>
              <a:rPr dirty="0" sz="1400" spc="-10" b="1">
                <a:latin typeface="Times New Roman"/>
                <a:cs typeface="Times New Roman"/>
              </a:rPr>
              <a:t> model </a:t>
            </a:r>
            <a:r>
              <a:rPr dirty="0" sz="1400" b="1">
                <a:latin typeface="Times New Roman"/>
                <a:cs typeface="Times New Roman"/>
              </a:rPr>
              <a:t>we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will try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to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implement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will be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Classifier,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which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would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give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binary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output </a:t>
            </a:r>
            <a:r>
              <a:rPr dirty="0" sz="1400" b="1">
                <a:latin typeface="Times New Roman"/>
                <a:cs typeface="Times New Roman"/>
              </a:rPr>
              <a:t>either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spam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or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ham.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Steps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involved</a:t>
            </a:r>
            <a:endParaRPr sz="1400">
              <a:latin typeface="Times New Roman"/>
              <a:cs typeface="Times New Roman"/>
            </a:endParaRPr>
          </a:p>
          <a:p>
            <a:pPr lvl="1" marL="279400" indent="-266700">
              <a:lnSpc>
                <a:spcPct val="100000"/>
              </a:lnSpc>
              <a:spcBef>
                <a:spcPts val="1445"/>
              </a:spcBef>
              <a:buAutoNum type="arabicPeriod" startAt="2"/>
              <a:tabLst>
                <a:tab pos="279400" algn="l"/>
              </a:tabLst>
            </a:pPr>
            <a:r>
              <a:rPr dirty="0" sz="1400" b="1">
                <a:latin typeface="Times New Roman"/>
                <a:cs typeface="Times New Roman"/>
              </a:rPr>
              <a:t>Proposed</a:t>
            </a:r>
            <a:r>
              <a:rPr dirty="0" sz="1400" spc="-4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Solution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.Impoít</a:t>
            </a:r>
            <a:r>
              <a:rPr dirty="0" sz="1200" spc="-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111111"/>
                </a:solidFill>
                <a:latin typeface="Roboto"/>
                <a:cs typeface="Roboto"/>
              </a:rPr>
              <a:t>dependencies;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load</a:t>
            </a:r>
            <a:r>
              <a:rPr dirty="0" sz="1200" spc="-2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and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 analyze</a:t>
            </a:r>
            <a:r>
              <a:rPr dirty="0" sz="1200" spc="-2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the</a:t>
            </a:r>
            <a:r>
              <a:rPr dirty="0" sz="1200" spc="-2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spam</a:t>
            </a:r>
            <a:r>
              <a:rPr dirty="0" sz="1200" spc="-2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text 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data.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.Split</a:t>
            </a:r>
            <a:r>
              <a:rPr dirty="0" sz="1200" spc="-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the</a:t>
            </a:r>
            <a:r>
              <a:rPr dirty="0" sz="1200" spc="-2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data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into</a:t>
            </a:r>
            <a:r>
              <a:rPr dirty="0" sz="1200" spc="-1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tíain</a:t>
            </a:r>
            <a:r>
              <a:rPr dirty="0" sz="1200" spc="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and 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testsub-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datasets,</a:t>
            </a:r>
            <a:r>
              <a:rPr dirty="0" sz="1200" spc="-2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and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text 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píepíocessing.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75">
                <a:solidFill>
                  <a:srgbClr val="111111"/>
                </a:solidFill>
                <a:latin typeface="Roboto"/>
                <a:cs typeface="Roboto"/>
              </a:rPr>
              <a:t>.ľíain</a:t>
            </a:r>
            <a:r>
              <a:rPr dirty="0" sz="1200" spc="3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155">
                <a:solidFill>
                  <a:srgbClr val="111111"/>
                </a:solidFill>
                <a:latin typeface="Roboto"/>
                <a:cs typeface="Roboto"/>
              </a:rPr>
              <a:t>ouí</a:t>
            </a:r>
            <a:r>
              <a:rPr dirty="0" sz="1200" spc="1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model</a:t>
            </a:r>
            <a:r>
              <a:rPr dirty="0" sz="1200" spc="3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65">
                <a:solidFill>
                  <a:srgbClr val="111111"/>
                </a:solidFill>
                <a:latin typeface="Roboto"/>
                <a:cs typeface="Roboto"/>
              </a:rPr>
              <a:t>using</a:t>
            </a:r>
            <a:r>
              <a:rPr dirty="0" sz="1200" spc="-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the</a:t>
            </a:r>
            <a:r>
              <a:rPr dirty="0" sz="1200" spc="1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thíee</a:t>
            </a:r>
            <a:r>
              <a:rPr dirty="0" sz="1200" spc="1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45">
                <a:solidFill>
                  <a:srgbClr val="111111"/>
                </a:solidFill>
                <a:latin typeface="Roboto"/>
                <a:cs typeface="Roboto"/>
              </a:rPr>
              <a:t>deep-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leaíning</a:t>
            </a:r>
            <a:r>
              <a:rPr dirty="0" sz="1200" spc="1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algoíithms.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.Compaíe</a:t>
            </a:r>
            <a:r>
              <a:rPr dirty="0" sz="1200" spc="-2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65">
                <a:solidFill>
                  <a:srgbClr val="111111"/>
                </a:solidFill>
                <a:latin typeface="Roboto"/>
                <a:cs typeface="Roboto"/>
              </a:rPr>
              <a:t>íesults</a:t>
            </a:r>
            <a:r>
              <a:rPr dirty="0" sz="1200" spc="-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and</a:t>
            </a:r>
            <a:r>
              <a:rPr dirty="0" sz="1200" spc="-2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select</a:t>
            </a:r>
            <a:r>
              <a:rPr dirty="0" sz="1200" spc="-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the</a:t>
            </a:r>
            <a:r>
              <a:rPr dirty="0" sz="1200" spc="-1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best 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model.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Use</a:t>
            </a:r>
            <a:r>
              <a:rPr dirty="0" sz="1200" spc="-3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the</a:t>
            </a:r>
            <a:r>
              <a:rPr dirty="0" sz="1200" spc="-4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final</a:t>
            </a:r>
            <a:r>
              <a:rPr dirty="0" sz="1200" spc="-2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classifieíto</a:t>
            </a:r>
            <a:r>
              <a:rPr dirty="0" sz="1200" spc="-3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detect</a:t>
            </a:r>
            <a:r>
              <a:rPr dirty="0" sz="1200" spc="-2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spam</a:t>
            </a:r>
            <a:r>
              <a:rPr dirty="0" sz="1200" spc="-3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messages.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17" y="6902026"/>
            <a:ext cx="5806440" cy="2806065"/>
          </a:xfrm>
          <a:prstGeom prst="rect">
            <a:avLst/>
          </a:prstGeom>
        </p:spPr>
        <p:txBody>
          <a:bodyPr wrap="square" lIns="0" tIns="1231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dirty="0" sz="1400" b="1">
                <a:latin typeface="Times New Roman"/>
                <a:cs typeface="Times New Roman"/>
              </a:rPr>
              <a:t>1.3 </a:t>
            </a:r>
            <a:r>
              <a:rPr dirty="0" sz="1400" spc="-10" b="1">
                <a:latin typeface="Times New Roman"/>
                <a:cs typeface="Times New Roman"/>
              </a:rPr>
              <a:t>Feature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279400" algn="l"/>
              </a:tabLst>
            </a:pP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2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Textual</a:t>
            </a:r>
            <a:r>
              <a:rPr dirty="0" sz="1200" spc="-2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marL="927100" marR="281305" indent="-228600">
              <a:lnSpc>
                <a:spcPct val="147600"/>
              </a:lnSpc>
              <a:spcBef>
                <a:spcPts val="25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Keywords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Certain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words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phrases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commonly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found in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emails,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"free,"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"discount,"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"click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here."</a:t>
            </a:r>
            <a:endParaRPr sz="1200">
              <a:latin typeface="Cambria"/>
              <a:cs typeface="Cambria"/>
            </a:endParaRPr>
          </a:p>
          <a:p>
            <a:pPr marL="927100" marR="422275" indent="-228600">
              <a:lnSpc>
                <a:spcPct val="147600"/>
              </a:lnSpc>
              <a:spcBef>
                <a:spcPts val="50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Text</a:t>
            </a:r>
            <a:r>
              <a:rPr dirty="0" sz="1200" spc="-3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Length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often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have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unusually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long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short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bodies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compared to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legitimate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emails.</a:t>
            </a:r>
            <a:endParaRPr sz="1200">
              <a:latin typeface="Cambria"/>
              <a:cs typeface="Cambria"/>
            </a:endParaRPr>
          </a:p>
          <a:p>
            <a:pPr marL="927100" marR="540385" indent="-228600">
              <a:lnSpc>
                <a:spcPct val="147600"/>
              </a:lnSpc>
              <a:spcBef>
                <a:spcPts val="25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Language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Patterns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Unusual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language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patterns,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poor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grammar,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excessive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capitalization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and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punctuation can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indicate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spam.</a:t>
            </a:r>
            <a:endParaRPr sz="1200">
              <a:latin typeface="Cambria"/>
              <a:cs typeface="Cambria"/>
            </a:endParaRPr>
          </a:p>
          <a:p>
            <a:pPr marL="927100" marR="5080" indent="-228600">
              <a:lnSpc>
                <a:spcPct val="147600"/>
              </a:lnSpc>
              <a:spcBef>
                <a:spcPts val="50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HTML</a:t>
            </a:r>
            <a:r>
              <a:rPr dirty="0" sz="1200" spc="-6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Content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HTML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content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suspicious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links,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hidden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text,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obfuscated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content.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805561"/>
            <a:ext cx="5831840" cy="654875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810"/>
              </a:spcBef>
              <a:buFont typeface="Cambria"/>
              <a:buAutoNum type="arabicPlain" startAt="3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Metadata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lvl="1" marL="927100" marR="5080" indent="-228600">
              <a:lnSpc>
                <a:spcPct val="147700"/>
              </a:lnSpc>
              <a:spcBef>
                <a:spcPts val="20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dirty="0" sz="1200" spc="-3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Information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address,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domain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reputation,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frequency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sent.</a:t>
            </a:r>
            <a:endParaRPr sz="1200">
              <a:latin typeface="Cambria"/>
              <a:cs typeface="Cambria"/>
            </a:endParaRPr>
          </a:p>
          <a:p>
            <a:pPr lvl="1" marL="927100" marR="391160" indent="-228600">
              <a:lnSpc>
                <a:spcPct val="147600"/>
              </a:lnSpc>
              <a:spcBef>
                <a:spcPts val="50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Header</a:t>
            </a:r>
            <a:r>
              <a:rPr dirty="0" sz="1200" spc="-5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Information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Examination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headers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anomalies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spoofed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information.</a:t>
            </a:r>
            <a:endParaRPr sz="1200">
              <a:latin typeface="Cambria"/>
              <a:cs typeface="Cambria"/>
            </a:endParaRPr>
          </a:p>
          <a:p>
            <a:pPr lvl="1" marL="927100" marR="789305" indent="-228600">
              <a:lnSpc>
                <a:spcPct val="147800"/>
              </a:lnSpc>
              <a:spcBef>
                <a:spcPts val="25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Timestamps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sent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at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unusual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times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with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inconsistent</a:t>
            </a:r>
            <a:r>
              <a:rPr dirty="0" sz="1200" spc="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timestamps.</a:t>
            </a:r>
            <a:endParaRPr sz="1200">
              <a:latin typeface="Cambria"/>
              <a:cs typeface="Cambria"/>
            </a:endParaRPr>
          </a:p>
          <a:p>
            <a:pPr marL="279400" indent="-266700">
              <a:lnSpc>
                <a:spcPct val="100000"/>
              </a:lnSpc>
              <a:spcBef>
                <a:spcPts val="685"/>
              </a:spcBef>
              <a:buFont typeface="Cambria"/>
              <a:buAutoNum type="arabicPlain" startAt="3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Structural</a:t>
            </a:r>
            <a:r>
              <a:rPr dirty="0" sz="1200" spc="-3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lvl="1" marL="927100" marR="500380" indent="-228600">
              <a:lnSpc>
                <a:spcPct val="147500"/>
              </a:lnSpc>
              <a:spcBef>
                <a:spcPts val="25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Attachment</a:t>
            </a:r>
            <a:r>
              <a:rPr dirty="0" sz="1200" spc="-2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Detection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suspicious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attachments,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such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as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executable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files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phishing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documents.</a:t>
            </a:r>
            <a:endParaRPr sz="1200">
              <a:latin typeface="Cambria"/>
              <a:cs typeface="Cambria"/>
            </a:endParaRPr>
          </a:p>
          <a:p>
            <a:pPr lvl="1" marL="927100" marR="534670" indent="-228600">
              <a:lnSpc>
                <a:spcPct val="147600"/>
              </a:lnSpc>
              <a:spcBef>
                <a:spcPts val="50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URL</a:t>
            </a:r>
            <a:r>
              <a:rPr dirty="0" sz="1200" spc="-3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Inspection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URLs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within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body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known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malicious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domains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URL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shorteners.</a:t>
            </a:r>
            <a:endParaRPr sz="1200">
              <a:latin typeface="Cambria"/>
              <a:cs typeface="Cambria"/>
            </a:endParaRPr>
          </a:p>
          <a:p>
            <a:pPr lvl="1" marL="927100" marR="354330" indent="-228600">
              <a:lnSpc>
                <a:spcPct val="147600"/>
              </a:lnSpc>
              <a:spcBef>
                <a:spcPts val="25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Embedded</a:t>
            </a:r>
            <a:r>
              <a:rPr dirty="0" sz="1200" spc="-3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Links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Identification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embedded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links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tracking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their destination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URLs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phishing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malware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distribution.</a:t>
            </a:r>
            <a:endParaRPr sz="1200">
              <a:latin typeface="Cambria"/>
              <a:cs typeface="Cambria"/>
            </a:endParaRPr>
          </a:p>
          <a:p>
            <a:pPr marL="279400" indent="-266700">
              <a:lnSpc>
                <a:spcPct val="100000"/>
              </a:lnSpc>
              <a:spcBef>
                <a:spcPts val="685"/>
              </a:spcBef>
              <a:buFont typeface="Cambria"/>
              <a:buAutoNum type="arabicPlain" startAt="3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Behavioral</a:t>
            </a:r>
            <a:r>
              <a:rPr dirty="0" sz="1200" spc="-5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lvl="1" marL="927100" marR="76835" indent="-228600">
              <a:lnSpc>
                <a:spcPct val="147600"/>
              </a:lnSpc>
              <a:spcBef>
                <a:spcPts val="30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dirty="0" sz="1200" spc="-5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Interaction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engagement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previous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from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same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similar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content.</a:t>
            </a:r>
            <a:endParaRPr sz="1200">
              <a:latin typeface="Cambria"/>
              <a:cs typeface="Cambria"/>
            </a:endParaRPr>
          </a:p>
          <a:p>
            <a:pPr lvl="1" marL="927100" marR="184150" indent="-228600">
              <a:lnSpc>
                <a:spcPct val="147800"/>
              </a:lnSpc>
              <a:spcBef>
                <a:spcPts val="45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3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Reporting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Incorporation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user-reported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update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filters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improve</a:t>
            </a:r>
            <a:r>
              <a:rPr dirty="0" sz="1200" spc="-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accuracy.</a:t>
            </a:r>
            <a:endParaRPr sz="1200">
              <a:latin typeface="Cambria"/>
              <a:cs typeface="Cambria"/>
            </a:endParaRPr>
          </a:p>
          <a:p>
            <a:pPr lvl="1" marL="927100" marR="86360" indent="-228600">
              <a:lnSpc>
                <a:spcPct val="147600"/>
              </a:lnSpc>
              <a:spcBef>
                <a:spcPts val="25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Click</a:t>
            </a:r>
            <a:r>
              <a:rPr dirty="0" sz="1200" spc="-3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Monitoring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clicks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links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within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identify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phishing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attempts.</a:t>
            </a:r>
            <a:endParaRPr sz="1200">
              <a:latin typeface="Cambria"/>
              <a:cs typeface="Cambria"/>
            </a:endParaRPr>
          </a:p>
          <a:p>
            <a:pPr marL="279400" indent="-266700">
              <a:lnSpc>
                <a:spcPct val="100000"/>
              </a:lnSpc>
              <a:spcBef>
                <a:spcPts val="660"/>
              </a:spcBef>
              <a:buFont typeface="Cambria"/>
              <a:buAutoNum type="arabicPlain" startAt="3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Machine</a:t>
            </a:r>
            <a:r>
              <a:rPr dirty="0" sz="1200" spc="1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Learning Features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lvl="1" marL="927100" marR="250825" indent="-228600">
              <a:lnSpc>
                <a:spcPct val="147700"/>
              </a:lnSpc>
              <a:spcBef>
                <a:spcPts val="45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Feature</a:t>
            </a:r>
            <a:r>
              <a:rPr dirty="0" sz="1200" spc="-2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Engineering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Creation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additional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derived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text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analysis,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information,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behavioral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pat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17" y="7949247"/>
            <a:ext cx="5841365" cy="1615440"/>
          </a:xfrm>
          <a:prstGeom prst="rect">
            <a:avLst/>
          </a:prstGeom>
        </p:spPr>
        <p:txBody>
          <a:bodyPr wrap="square" lIns="0" tIns="130175" rIns="0" bIns="0" rtlCol="0" vert="horz">
            <a:spAutoFit/>
          </a:bodyPr>
          <a:lstStyle/>
          <a:p>
            <a:pPr lvl="1" marL="279400" indent="-266700">
              <a:lnSpc>
                <a:spcPct val="100000"/>
              </a:lnSpc>
              <a:spcBef>
                <a:spcPts val="1025"/>
              </a:spcBef>
              <a:buAutoNum type="arabicPeriod"/>
              <a:tabLst>
                <a:tab pos="279400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Scope</a:t>
            </a:r>
            <a:endParaRPr sz="1400">
              <a:latin typeface="Times New Roman"/>
              <a:cs typeface="Times New Roman"/>
            </a:endParaRPr>
          </a:p>
          <a:p>
            <a:pPr lvl="2" marL="469900" marR="5080" indent="-228600">
              <a:lnSpc>
                <a:spcPct val="105900"/>
              </a:lnSpc>
              <a:spcBef>
                <a:spcPts val="710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Rule-Based</a:t>
            </a:r>
            <a:r>
              <a:rPr dirty="0" sz="1200" spc="-6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Utilizes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predefined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rules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patterns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flag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5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based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characteristics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keywords,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information,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and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message structure.</a:t>
            </a:r>
            <a:endParaRPr sz="1200">
              <a:latin typeface="Cambria"/>
              <a:cs typeface="Cambria"/>
            </a:endParaRPr>
          </a:p>
          <a:p>
            <a:pPr algn="just" lvl="2" marL="469900" marR="145415" indent="-228600">
              <a:lnSpc>
                <a:spcPct val="106000"/>
              </a:lnSpc>
              <a:spcBef>
                <a:spcPts val="50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Content-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Based</a:t>
            </a:r>
            <a:r>
              <a:rPr dirty="0" sz="1200" spc="-4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Analyzes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content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emails,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including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text,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images,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attachments,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 detect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indicators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phishing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attempts,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malicious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URLs,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suspicious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attachments.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935" y="891286"/>
            <a:ext cx="5487670" cy="412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05900"/>
              </a:lnSpc>
              <a:spcBef>
                <a:spcPts val="100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Header</a:t>
            </a:r>
            <a:r>
              <a:rPr dirty="0" sz="1200" spc="-3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Examines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headers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anomalies,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spoofing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indicators,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inconsistencies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in sender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information.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17" y="4306570"/>
            <a:ext cx="5843270" cy="4467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CHAPTER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spc="-50" b="1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algn="ctr" marL="5715">
              <a:lnSpc>
                <a:spcPct val="100000"/>
              </a:lnSpc>
              <a:spcBef>
                <a:spcPts val="1530"/>
              </a:spcBef>
            </a:pPr>
            <a:r>
              <a:rPr dirty="0" sz="1600" b="1">
                <a:latin typeface="Times New Roman"/>
                <a:cs typeface="Times New Roman"/>
              </a:rPr>
              <a:t>SERVICES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AND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TOOLS</a:t>
            </a:r>
            <a:r>
              <a:rPr dirty="0" sz="1600" spc="-10" b="1">
                <a:latin typeface="Times New Roman"/>
                <a:cs typeface="Times New Roman"/>
              </a:rPr>
              <a:t> REQUIRED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dirty="0" sz="1400" b="1">
                <a:latin typeface="Times New Roman"/>
                <a:cs typeface="Times New Roman"/>
              </a:rPr>
              <a:t>2.1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LR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-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Exiting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Models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dirty="0" sz="1400" b="1">
                <a:latin typeface="Times New Roman"/>
                <a:cs typeface="Times New Roman"/>
              </a:rPr>
              <a:t>2.1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Required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–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System config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|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Cloud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computing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dirty="0" sz="1400" b="1">
                <a:latin typeface="Times New Roman"/>
                <a:cs typeface="Times New Roman"/>
              </a:rPr>
              <a:t>2.1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Services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20" b="1">
                <a:latin typeface="Times New Roman"/>
                <a:cs typeface="Times New Roman"/>
              </a:rPr>
              <a:t>Used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400">
              <a:latin typeface="Times New Roman"/>
              <a:cs typeface="Times New Roman"/>
            </a:endParaRPr>
          </a:p>
          <a:p>
            <a:pPr marL="279400" marR="78105" indent="-267335">
              <a:lnSpc>
                <a:spcPct val="105400"/>
              </a:lnSpc>
              <a:buFont typeface="Cambria"/>
              <a:buAutoNum type="arabicPlain" startAt="7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Google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Workspace</a:t>
            </a:r>
            <a:r>
              <a:rPr dirty="0" sz="1200" spc="-3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(formerly</a:t>
            </a:r>
            <a:r>
              <a:rPr dirty="0" sz="1200" spc="-2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G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Suite)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Google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Workspace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offers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robust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spam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capabilities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part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its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service.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It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employs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combination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machine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algorithms,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pattern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recognition,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feedback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identify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block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effectively.</a:t>
            </a:r>
            <a:endParaRPr sz="1200">
              <a:latin typeface="Cambria"/>
              <a:cs typeface="Cambria"/>
            </a:endParaRPr>
          </a:p>
          <a:p>
            <a:pPr marL="279400" marR="8255" indent="-267335">
              <a:lnSpc>
                <a:spcPct val="105300"/>
              </a:lnSpc>
              <a:spcBef>
                <a:spcPts val="10"/>
              </a:spcBef>
              <a:buFont typeface="Cambria"/>
              <a:buAutoNum type="arabicPlain" startAt="7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Microsoft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Office</a:t>
            </a:r>
            <a:r>
              <a:rPr dirty="0" sz="1200" spc="-2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365</a:t>
            </a:r>
            <a:r>
              <a:rPr dirty="0" sz="1200" spc="-2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Exchange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Online</a:t>
            </a:r>
            <a:r>
              <a:rPr dirty="0" sz="1200" spc="-2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Protection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(EOP)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Office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365's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Exchange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Online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Protection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provides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advanced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features,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including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content-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based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filtering,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reputation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analysis,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anti-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phishing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measures.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It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integrates seamlessly</a:t>
            </a:r>
            <a:r>
              <a:rPr dirty="0" sz="1200" spc="5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Office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365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services.</a:t>
            </a:r>
            <a:endParaRPr sz="1200">
              <a:latin typeface="Cambria"/>
              <a:cs typeface="Cambria"/>
            </a:endParaRPr>
          </a:p>
          <a:p>
            <a:pPr marL="279400" marR="5080" indent="-267335">
              <a:lnSpc>
                <a:spcPct val="105300"/>
              </a:lnSpc>
              <a:spcBef>
                <a:spcPts val="10"/>
              </a:spcBef>
              <a:buFont typeface="Cambria"/>
              <a:buAutoNum type="arabicPlain" startAt="7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Barracuda</a:t>
            </a:r>
            <a:r>
              <a:rPr dirty="0" sz="1200" spc="-1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Firewall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Barracuda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offers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range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appliances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cloud-based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services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designed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protect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servers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spam,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viruses,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other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email-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borne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threats.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Its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solutions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multiple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layers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defense,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including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spam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scoring,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virus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scanning,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URL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analysis.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17" y="9292907"/>
            <a:ext cx="21551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2.2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Tools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and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Software </a:t>
            </a:r>
            <a:r>
              <a:rPr dirty="0" sz="1400" spc="-20" b="1">
                <a:latin typeface="Times New Roman"/>
                <a:cs typeface="Times New Roman"/>
              </a:rPr>
              <a:t>used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895731"/>
            <a:ext cx="5761990" cy="2177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5" b="1">
                <a:solidFill>
                  <a:srgbClr val="111111"/>
                </a:solidFill>
                <a:latin typeface="Roboto"/>
                <a:cs typeface="Roboto"/>
              </a:rPr>
              <a:t>ľools</a:t>
            </a:r>
            <a:r>
              <a:rPr dirty="0" sz="1200" spc="55">
                <a:solidFill>
                  <a:srgbClr val="111111"/>
                </a:solidFill>
                <a:latin typeface="Roboto"/>
                <a:cs typeface="Roboto"/>
              </a:rPr>
              <a:t>: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200">
              <a:latin typeface="Roboto"/>
              <a:cs typeface="Roboto"/>
            </a:endParaRPr>
          </a:p>
          <a:p>
            <a:pPr marL="278130" marR="5080" indent="-266065">
              <a:lnSpc>
                <a:spcPct val="106000"/>
              </a:lnSpc>
              <a:buFont typeface="Cambria"/>
              <a:buAutoNum type="arabicPlain" startAt="10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SpamAssassin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open-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source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tool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variety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techniques,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including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header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analysis,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Bayesian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filtering,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rule-based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scoring,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classify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legitimate.</a:t>
            </a:r>
            <a:endParaRPr sz="1200">
              <a:latin typeface="Cambria"/>
              <a:cs typeface="Cambria"/>
            </a:endParaRPr>
          </a:p>
          <a:p>
            <a:pPr marL="278130" marR="60325" indent="-266065">
              <a:lnSpc>
                <a:spcPct val="105000"/>
              </a:lnSpc>
              <a:spcBef>
                <a:spcPts val="15"/>
              </a:spcBef>
              <a:buFont typeface="Cambria"/>
              <a:buAutoNum type="arabicPlain" startAt="10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MailScanner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popular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security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solution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integrates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mail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servers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provide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virus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capabilities.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It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supports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multiple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detection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methods,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including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SpamAssassin,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ClamAV,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custom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rulesets.</a:t>
            </a:r>
            <a:endParaRPr sz="1200">
              <a:latin typeface="Cambria"/>
              <a:cs typeface="Cambria"/>
            </a:endParaRPr>
          </a:p>
          <a:p>
            <a:pPr marL="278130" marR="150495" indent="-266065">
              <a:lnSpc>
                <a:spcPct val="105100"/>
              </a:lnSpc>
              <a:spcBef>
                <a:spcPts val="10"/>
              </a:spcBef>
              <a:buFont typeface="Cambria"/>
              <a:buAutoNum type="arabicPlain" startAt="10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SpamTitan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 A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comprehensive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solution designed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businesses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service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providers.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It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offers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Bayesian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filtering,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URL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reputation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analysis,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content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detect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block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effectively.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17" y="3909694"/>
            <a:ext cx="4554855" cy="4723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92225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CHAPTER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spc="-50" b="1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 algn="ctr" marL="1293495">
              <a:lnSpc>
                <a:spcPct val="100000"/>
              </a:lnSpc>
              <a:spcBef>
                <a:spcPts val="1530"/>
              </a:spcBef>
            </a:pPr>
            <a:r>
              <a:rPr dirty="0" sz="1600" b="1">
                <a:latin typeface="Times New Roman"/>
                <a:cs typeface="Times New Roman"/>
              </a:rPr>
              <a:t>PROJECT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ARCHITECTURE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dirty="0" sz="1400" b="1">
                <a:latin typeface="Times New Roman"/>
                <a:cs typeface="Times New Roman"/>
              </a:rPr>
              <a:t>3.1 </a:t>
            </a:r>
            <a:r>
              <a:rPr dirty="0" sz="1400" spc="-10" b="1">
                <a:latin typeface="Times New Roman"/>
                <a:cs typeface="Times New Roman"/>
              </a:rPr>
              <a:t>Architecture</a:t>
            </a:r>
            <a:endParaRPr sz="1400">
              <a:latin typeface="Times New Roman"/>
              <a:cs typeface="Times New Roman"/>
            </a:endParaRPr>
          </a:p>
          <a:p>
            <a:pPr marL="135255" indent="-127000">
              <a:lnSpc>
                <a:spcPct val="100000"/>
              </a:lnSpc>
              <a:spcBef>
                <a:spcPts val="1545"/>
              </a:spcBef>
              <a:buSzPct val="91666"/>
              <a:buAutoNum type="arabicPeriod"/>
              <a:tabLst>
                <a:tab pos="13525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Data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Collection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0D0D0D"/>
              </a:buClr>
              <a:buFont typeface="Cambria"/>
              <a:buAutoNum type="arabicPeriod"/>
            </a:pPr>
            <a:endParaRPr sz="1200">
              <a:latin typeface="Cambria"/>
              <a:cs typeface="Cambria"/>
            </a:endParaRPr>
          </a:p>
          <a:p>
            <a:pPr marL="135890" indent="-127000">
              <a:lnSpc>
                <a:spcPct val="100000"/>
              </a:lnSpc>
              <a:buSzPct val="91666"/>
              <a:buAutoNum type="arabicPeriod"/>
              <a:tabLst>
                <a:tab pos="13589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Preprocessing</a:t>
            </a:r>
            <a:r>
              <a:rPr dirty="0" sz="1200" spc="-3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Feature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Engineering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D0D0D"/>
              </a:buClr>
              <a:buFont typeface="Cambria"/>
              <a:buAutoNum type="arabicPeriod"/>
            </a:pPr>
            <a:endParaRPr sz="1200">
              <a:latin typeface="Cambria"/>
              <a:cs typeface="Cambria"/>
            </a:endParaRPr>
          </a:p>
          <a:p>
            <a:pPr marL="135255" indent="-127000">
              <a:lnSpc>
                <a:spcPct val="100000"/>
              </a:lnSpc>
              <a:buSzPct val="91666"/>
              <a:buAutoNum type="arabicPeriod"/>
              <a:tabLst>
                <a:tab pos="13525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Email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Infrastructure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0D0D0D"/>
              </a:buClr>
              <a:buFont typeface="Cambria"/>
              <a:buAutoNum type="arabicPeriod"/>
            </a:pPr>
            <a:endParaRPr sz="1200">
              <a:latin typeface="Cambria"/>
              <a:cs typeface="Cambria"/>
            </a:endParaRPr>
          </a:p>
          <a:p>
            <a:pPr marL="135890" indent="-127000">
              <a:lnSpc>
                <a:spcPct val="100000"/>
              </a:lnSpc>
              <a:spcBef>
                <a:spcPts val="5"/>
              </a:spcBef>
              <a:buSzPct val="91666"/>
              <a:buAutoNum type="arabicPeriod"/>
              <a:tabLst>
                <a:tab pos="135890" algn="l"/>
              </a:tabLst>
            </a:pP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Real-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Time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Processing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 Filtering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D0D0D"/>
              </a:buClr>
              <a:buFont typeface="Cambria"/>
              <a:buAutoNum type="arabicPeriod"/>
            </a:pPr>
            <a:endParaRPr sz="1200">
              <a:latin typeface="Cambria"/>
              <a:cs typeface="Cambria"/>
            </a:endParaRPr>
          </a:p>
          <a:p>
            <a:pPr marL="135255" indent="-127000">
              <a:lnSpc>
                <a:spcPct val="100000"/>
              </a:lnSpc>
              <a:buSzPct val="91666"/>
              <a:buAutoNum type="arabicPeriod"/>
              <a:tabLst>
                <a:tab pos="13525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Feedback</a:t>
            </a:r>
            <a:r>
              <a:rPr dirty="0" sz="1200" spc="-3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Mechanism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3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 spc="-3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Updating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D0D0D"/>
              </a:buClr>
              <a:buFont typeface="Cambria"/>
              <a:buAutoNum type="arabicPeriod"/>
            </a:pPr>
            <a:endParaRPr sz="1200">
              <a:latin typeface="Cambria"/>
              <a:cs typeface="Cambria"/>
            </a:endParaRPr>
          </a:p>
          <a:p>
            <a:pPr marL="135255" indent="-127000">
              <a:lnSpc>
                <a:spcPct val="100000"/>
              </a:lnSpc>
              <a:buSzPct val="91666"/>
              <a:buAutoNum type="arabicPeriod"/>
              <a:tabLst>
                <a:tab pos="13525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System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Maintenance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dirty="0" sz="1400" b="1">
                <a:latin typeface="Times New Roman"/>
                <a:cs typeface="Times New Roman"/>
              </a:rPr>
              <a:t>1Email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spam</a:t>
            </a:r>
            <a:r>
              <a:rPr dirty="0" sz="1400" spc="-10" b="1">
                <a:latin typeface="Times New Roman"/>
                <a:cs typeface="Times New Roman"/>
              </a:rPr>
              <a:t> detection:</a:t>
            </a:r>
            <a:endParaRPr sz="1400">
              <a:latin typeface="Times New Roman"/>
              <a:cs typeface="Times New Roman"/>
            </a:endParaRPr>
          </a:p>
          <a:p>
            <a:pPr lvl="1" marL="469900" indent="-228600">
              <a:lnSpc>
                <a:spcPct val="100000"/>
              </a:lnSpc>
              <a:spcBef>
                <a:spcPts val="1445"/>
              </a:spcBef>
              <a:buAutoNum type="arabicPeriod"/>
              <a:tabLst>
                <a:tab pos="469900" algn="l"/>
              </a:tabLst>
            </a:pPr>
            <a:r>
              <a:rPr dirty="0" sz="1400" b="1">
                <a:latin typeface="Times New Roman"/>
                <a:cs typeface="Times New Roman"/>
              </a:rPr>
              <a:t>System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flow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diagram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-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User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interface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will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20" b="1">
                <a:latin typeface="Times New Roman"/>
                <a:cs typeface="Times New Roman"/>
              </a:rPr>
              <a:t>work</a:t>
            </a:r>
            <a:endParaRPr sz="1400">
              <a:latin typeface="Times New Roman"/>
              <a:cs typeface="Times New Roman"/>
            </a:endParaRPr>
          </a:p>
          <a:p>
            <a:pPr lvl="1" marL="469900" indent="-22860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469900" algn="l"/>
              </a:tabLst>
            </a:pPr>
            <a:r>
              <a:rPr dirty="0" sz="1400" b="1">
                <a:latin typeface="Times New Roman"/>
                <a:cs typeface="Times New Roman"/>
              </a:rPr>
              <a:t>Data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Flow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diagram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-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How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data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is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flow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in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your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project</a:t>
            </a:r>
            <a:endParaRPr sz="1400">
              <a:latin typeface="Times New Roman"/>
              <a:cs typeface="Times New Roman"/>
            </a:endParaRPr>
          </a:p>
          <a:p>
            <a:pPr lvl="1" marL="469900" indent="-22860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469900" algn="l"/>
              </a:tabLst>
            </a:pPr>
            <a:r>
              <a:rPr dirty="0" sz="1400" b="1">
                <a:latin typeface="Times New Roman"/>
                <a:cs typeface="Times New Roman"/>
              </a:rPr>
              <a:t>Module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explain-</a:t>
            </a:r>
            <a:r>
              <a:rPr dirty="0" sz="1400" b="1">
                <a:latin typeface="Times New Roman"/>
                <a:cs typeface="Times New Roman"/>
              </a:rPr>
              <a:t>submodule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u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have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do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the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diagram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02385" y="9188195"/>
            <a:ext cx="4972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USER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42920" y="9188195"/>
            <a:ext cx="102044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Times New Roman"/>
                <a:cs typeface="Times New Roman"/>
              </a:rPr>
              <a:t>FRONTEND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018659" y="9188195"/>
            <a:ext cx="91249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Times New Roman"/>
                <a:cs typeface="Times New Roman"/>
              </a:rPr>
              <a:t>BACKEND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1399539" y="914349"/>
          <a:ext cx="4926965" cy="1374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7485"/>
                <a:gridCol w="1589405"/>
                <a:gridCol w="1793239"/>
              </a:tblGrid>
              <a:tr h="1374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85495">
                        <a:lnSpc>
                          <a:spcPts val="1535"/>
                        </a:lnSpc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HTML</a:t>
                      </a:r>
                      <a:r>
                        <a:rPr dirty="0" sz="1400" spc="-50" b="1">
                          <a:latin typeface="Times New Roman"/>
                          <a:cs typeface="Times New Roman"/>
                        </a:rPr>
                        <a:t> 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3440">
                        <a:lnSpc>
                          <a:spcPts val="132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NODEJS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14.0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77240">
                        <a:lnSpc>
                          <a:spcPct val="100000"/>
                        </a:lnSpc>
                      </a:pP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Database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 descr=""/>
          <p:cNvSpPr txBox="1"/>
          <p:nvPr/>
        </p:nvSpPr>
        <p:spPr>
          <a:xfrm>
            <a:off x="902017" y="3077591"/>
            <a:ext cx="5836920" cy="6195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Hcíc’s</a:t>
            </a:r>
            <a:r>
              <a:rPr dirty="0" sz="1200" spc="10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a</a:t>
            </a:r>
            <a:r>
              <a:rPr dirty="0" sz="1200" spc="9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40">
                <a:solidFill>
                  <a:srgbClr val="111111"/>
                </a:solidFill>
                <a:latin typeface="Roboto"/>
                <a:cs typeface="Roboto"/>
              </a:rPr>
              <a:t>kigk-</a:t>
            </a:r>
            <a:r>
              <a:rPr dirty="0" sz="1200" spc="50">
                <a:solidFill>
                  <a:srgbClr val="111111"/>
                </a:solidFill>
                <a:latin typeface="Roboto"/>
                <a:cs typeface="Roboto"/>
              </a:rPr>
              <a:t>lc:cl</a:t>
            </a:r>
            <a:r>
              <a:rPr dirty="0" sz="1200" spc="11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aíckitcct"íc</a:t>
            </a:r>
            <a:r>
              <a:rPr dirty="0" sz="1200" spc="8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roí</a:t>
            </a:r>
            <a:r>
              <a:rPr dirty="0" sz="1200" spc="9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tkc</a:t>
            </a:r>
            <a:r>
              <a:rPr dirty="0" sz="1200" spc="8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píojcct: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200">
              <a:latin typeface="Roboto"/>
              <a:cs typeface="Roboto"/>
            </a:endParaRPr>
          </a:p>
          <a:p>
            <a:pPr marL="12700" marR="165735">
              <a:lnSpc>
                <a:spcPct val="146700"/>
              </a:lnSpc>
              <a:spcBef>
                <a:spcPts val="5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high-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level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architecture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detecting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typically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involves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several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key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components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working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together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analyze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incoming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classify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them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legitimate.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Here's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overview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architecture: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750"/>
              </a:spcBef>
            </a:pPr>
            <a:endParaRPr sz="1200">
              <a:latin typeface="Cambria"/>
              <a:cs typeface="Cambria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Font typeface="Cambria"/>
              <a:buAutoNum type="arabicPlain" startAt="13"/>
              <a:tabLst>
                <a:tab pos="27876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Ingestion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lvl="1" marL="927100" marR="318770" indent="-228600">
              <a:lnSpc>
                <a:spcPct val="147600"/>
              </a:lnSpc>
              <a:spcBef>
                <a:spcPts val="45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Incoming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received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by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server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cloud-based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 service.</a:t>
            </a:r>
            <a:endParaRPr sz="1200">
              <a:latin typeface="Cambria"/>
              <a:cs typeface="Cambria"/>
            </a:endParaRPr>
          </a:p>
          <a:p>
            <a:pPr lvl="1" marL="927100" marR="5080" indent="-228600">
              <a:lnSpc>
                <a:spcPct val="147800"/>
              </a:lnSpc>
              <a:spcBef>
                <a:spcPts val="25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messages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processed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forwarded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system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analysis.</a:t>
            </a:r>
            <a:endParaRPr sz="1200">
              <a:latin typeface="Cambria"/>
              <a:cs typeface="Cambria"/>
            </a:endParaRPr>
          </a:p>
          <a:p>
            <a:pPr marL="278765" indent="-266065">
              <a:lnSpc>
                <a:spcPct val="100000"/>
              </a:lnSpc>
              <a:spcBef>
                <a:spcPts val="685"/>
              </a:spcBef>
              <a:buFont typeface="Cambria"/>
              <a:buAutoNum type="arabicPlain" startAt="13"/>
              <a:tabLst>
                <a:tab pos="278765" algn="l"/>
              </a:tabLst>
            </a:pP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Preprocessing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lvl="1" marL="927100" marR="73660" indent="-228600">
              <a:lnSpc>
                <a:spcPct val="147600"/>
              </a:lnSpc>
              <a:spcBef>
                <a:spcPts val="25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content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preprocessed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extract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relevant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prepare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analysis.</a:t>
            </a:r>
            <a:endParaRPr sz="1200">
              <a:latin typeface="Cambria"/>
              <a:cs typeface="Cambria"/>
            </a:endParaRPr>
          </a:p>
          <a:p>
            <a:pPr lvl="1" marL="927100" marR="125095" indent="-228600">
              <a:lnSpc>
                <a:spcPct val="147600"/>
              </a:lnSpc>
              <a:spcBef>
                <a:spcPts val="25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Textual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undergoes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cleaning, tokenization,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normalization,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feature extraction.</a:t>
            </a:r>
            <a:endParaRPr sz="1200">
              <a:latin typeface="Cambria"/>
              <a:cs typeface="Cambria"/>
            </a:endParaRPr>
          </a:p>
          <a:p>
            <a:pPr lvl="1" marL="927100" marR="131445" indent="-228600">
              <a:lnSpc>
                <a:spcPct val="147500"/>
              </a:lnSpc>
              <a:spcBef>
                <a:spcPts val="50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Metadata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information,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timestamps,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routing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details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are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extracted.</a:t>
            </a:r>
            <a:endParaRPr sz="1200">
              <a:latin typeface="Cambria"/>
              <a:cs typeface="Cambria"/>
            </a:endParaRPr>
          </a:p>
          <a:p>
            <a:pPr marL="278765" indent="-266065">
              <a:lnSpc>
                <a:spcPct val="100000"/>
              </a:lnSpc>
              <a:spcBef>
                <a:spcPts val="665"/>
              </a:spcBef>
              <a:buFont typeface="Cambria"/>
              <a:buAutoNum type="arabicPlain" startAt="13"/>
              <a:tabLst>
                <a:tab pos="27876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Feature</a:t>
            </a:r>
            <a:r>
              <a:rPr dirty="0" sz="1200" spc="-1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Extraction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lvl="1" marL="927100" indent="-228600">
              <a:lnSpc>
                <a:spcPct val="100000"/>
              </a:lnSpc>
              <a:spcBef>
                <a:spcPts val="735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Relevant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extracted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preprocessed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data.</a:t>
            </a:r>
            <a:endParaRPr sz="1200">
              <a:latin typeface="Cambria"/>
              <a:cs typeface="Cambria"/>
            </a:endParaRPr>
          </a:p>
          <a:p>
            <a:pPr lvl="1" marL="927100" marR="7620" indent="-228600">
              <a:lnSpc>
                <a:spcPct val="147600"/>
              </a:lnSpc>
              <a:spcBef>
                <a:spcPts val="50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may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include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word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frequencies,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n-grams,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reputation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scores, URL/domain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results,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more.</a:t>
            </a:r>
            <a:endParaRPr sz="1200">
              <a:latin typeface="Cambria"/>
              <a:cs typeface="Cambria"/>
            </a:endParaRPr>
          </a:p>
          <a:p>
            <a:pPr marL="278765" indent="-266065">
              <a:lnSpc>
                <a:spcPct val="100000"/>
              </a:lnSpc>
              <a:spcBef>
                <a:spcPts val="660"/>
              </a:spcBef>
              <a:buFont typeface="Cambria"/>
              <a:buAutoNum type="arabicPlain" startAt="13"/>
              <a:tabLst>
                <a:tab pos="27876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 spc="-2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Application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0359" y="1038601"/>
            <a:ext cx="558759" cy="349746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1523443" y="1033533"/>
            <a:ext cx="702945" cy="396875"/>
            <a:chOff x="1523443" y="1033533"/>
            <a:chExt cx="702945" cy="39687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443" y="1033533"/>
              <a:ext cx="373222" cy="39626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887855" y="1166494"/>
              <a:ext cx="332105" cy="87630"/>
            </a:xfrm>
            <a:custGeom>
              <a:avLst/>
              <a:gdLst/>
              <a:ahLst/>
              <a:cxnLst/>
              <a:rect l="l" t="t" r="r" b="b"/>
              <a:pathLst>
                <a:path w="332105" h="87630">
                  <a:moveTo>
                    <a:pt x="288289" y="0"/>
                  </a:moveTo>
                  <a:lnTo>
                    <a:pt x="288289" y="21971"/>
                  </a:lnTo>
                  <a:lnTo>
                    <a:pt x="43814" y="21971"/>
                  </a:lnTo>
                  <a:lnTo>
                    <a:pt x="43814" y="0"/>
                  </a:lnTo>
                  <a:lnTo>
                    <a:pt x="0" y="43814"/>
                  </a:lnTo>
                  <a:lnTo>
                    <a:pt x="43814" y="87629"/>
                  </a:lnTo>
                  <a:lnTo>
                    <a:pt x="43814" y="65785"/>
                  </a:lnTo>
                  <a:lnTo>
                    <a:pt x="288289" y="65785"/>
                  </a:lnTo>
                  <a:lnTo>
                    <a:pt x="288289" y="87629"/>
                  </a:lnTo>
                  <a:lnTo>
                    <a:pt x="332105" y="43814"/>
                  </a:lnTo>
                  <a:lnTo>
                    <a:pt x="28828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887855" y="1166494"/>
              <a:ext cx="332105" cy="87630"/>
            </a:xfrm>
            <a:custGeom>
              <a:avLst/>
              <a:gdLst/>
              <a:ahLst/>
              <a:cxnLst/>
              <a:rect l="l" t="t" r="r" b="b"/>
              <a:pathLst>
                <a:path w="332105" h="87630">
                  <a:moveTo>
                    <a:pt x="0" y="43814"/>
                  </a:moveTo>
                  <a:lnTo>
                    <a:pt x="43814" y="0"/>
                  </a:lnTo>
                  <a:lnTo>
                    <a:pt x="43814" y="21971"/>
                  </a:lnTo>
                  <a:lnTo>
                    <a:pt x="288289" y="21971"/>
                  </a:lnTo>
                  <a:lnTo>
                    <a:pt x="288289" y="0"/>
                  </a:lnTo>
                  <a:lnTo>
                    <a:pt x="332105" y="43814"/>
                  </a:lnTo>
                  <a:lnTo>
                    <a:pt x="288289" y="87629"/>
                  </a:lnTo>
                  <a:lnTo>
                    <a:pt x="288289" y="65785"/>
                  </a:lnTo>
                  <a:lnTo>
                    <a:pt x="43814" y="65785"/>
                  </a:lnTo>
                  <a:lnTo>
                    <a:pt x="43814" y="87629"/>
                  </a:lnTo>
                  <a:lnTo>
                    <a:pt x="0" y="43814"/>
                  </a:lnTo>
                  <a:close/>
                </a:path>
              </a:pathLst>
            </a:custGeom>
            <a:ln w="12700">
              <a:solidFill>
                <a:srgbClr val="30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2860675" y="1017161"/>
            <a:ext cx="1027430" cy="457834"/>
            <a:chOff x="2860675" y="1017161"/>
            <a:chExt cx="1027430" cy="457834"/>
          </a:xfrm>
        </p:grpSpPr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32248" y="1017161"/>
              <a:ext cx="472192" cy="366751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2867025" y="1298066"/>
              <a:ext cx="1014730" cy="170180"/>
            </a:xfrm>
            <a:custGeom>
              <a:avLst/>
              <a:gdLst/>
              <a:ahLst/>
              <a:cxnLst/>
              <a:rect l="l" t="t" r="r" b="b"/>
              <a:pathLst>
                <a:path w="1014729" h="170180">
                  <a:moveTo>
                    <a:pt x="929639" y="0"/>
                  </a:moveTo>
                  <a:lnTo>
                    <a:pt x="929639" y="42544"/>
                  </a:lnTo>
                  <a:lnTo>
                    <a:pt x="85089" y="42544"/>
                  </a:lnTo>
                  <a:lnTo>
                    <a:pt x="85089" y="0"/>
                  </a:lnTo>
                  <a:lnTo>
                    <a:pt x="0" y="85089"/>
                  </a:lnTo>
                  <a:lnTo>
                    <a:pt x="85089" y="170179"/>
                  </a:lnTo>
                  <a:lnTo>
                    <a:pt x="85089" y="127634"/>
                  </a:lnTo>
                  <a:lnTo>
                    <a:pt x="929639" y="127634"/>
                  </a:lnTo>
                  <a:lnTo>
                    <a:pt x="929639" y="170179"/>
                  </a:lnTo>
                  <a:lnTo>
                    <a:pt x="1014729" y="85089"/>
                  </a:lnTo>
                  <a:lnTo>
                    <a:pt x="92963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867025" y="1298066"/>
              <a:ext cx="1014730" cy="170180"/>
            </a:xfrm>
            <a:custGeom>
              <a:avLst/>
              <a:gdLst/>
              <a:ahLst/>
              <a:cxnLst/>
              <a:rect l="l" t="t" r="r" b="b"/>
              <a:pathLst>
                <a:path w="1014729" h="170180">
                  <a:moveTo>
                    <a:pt x="0" y="85089"/>
                  </a:moveTo>
                  <a:lnTo>
                    <a:pt x="85089" y="0"/>
                  </a:lnTo>
                  <a:lnTo>
                    <a:pt x="85089" y="42544"/>
                  </a:lnTo>
                  <a:lnTo>
                    <a:pt x="929639" y="42544"/>
                  </a:lnTo>
                  <a:lnTo>
                    <a:pt x="929639" y="0"/>
                  </a:lnTo>
                  <a:lnTo>
                    <a:pt x="1014729" y="85089"/>
                  </a:lnTo>
                  <a:lnTo>
                    <a:pt x="929639" y="170179"/>
                  </a:lnTo>
                  <a:lnTo>
                    <a:pt x="929639" y="127634"/>
                  </a:lnTo>
                  <a:lnTo>
                    <a:pt x="85089" y="127634"/>
                  </a:lnTo>
                  <a:lnTo>
                    <a:pt x="85089" y="170179"/>
                  </a:lnTo>
                  <a:lnTo>
                    <a:pt x="0" y="85089"/>
                  </a:lnTo>
                  <a:close/>
                </a:path>
              </a:pathLst>
            </a:custGeom>
            <a:ln w="12699">
              <a:solidFill>
                <a:srgbClr val="30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4584700" y="916343"/>
            <a:ext cx="625475" cy="1372870"/>
            <a:chOff x="4584700" y="916343"/>
            <a:chExt cx="625475" cy="1372870"/>
          </a:xfrm>
        </p:grpSpPr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5335" y="916343"/>
              <a:ext cx="624839" cy="541362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4822825" y="1488312"/>
              <a:ext cx="165100" cy="445134"/>
            </a:xfrm>
            <a:custGeom>
              <a:avLst/>
              <a:gdLst/>
              <a:ahLst/>
              <a:cxnLst/>
              <a:rect l="l" t="t" r="r" b="b"/>
              <a:pathLst>
                <a:path w="165100" h="445135">
                  <a:moveTo>
                    <a:pt x="82550" y="0"/>
                  </a:moveTo>
                  <a:lnTo>
                    <a:pt x="0" y="82550"/>
                  </a:lnTo>
                  <a:lnTo>
                    <a:pt x="41275" y="82550"/>
                  </a:lnTo>
                  <a:lnTo>
                    <a:pt x="41275" y="362584"/>
                  </a:lnTo>
                  <a:lnTo>
                    <a:pt x="0" y="362584"/>
                  </a:lnTo>
                  <a:lnTo>
                    <a:pt x="82550" y="445134"/>
                  </a:lnTo>
                  <a:lnTo>
                    <a:pt x="165100" y="362584"/>
                  </a:lnTo>
                  <a:lnTo>
                    <a:pt x="123825" y="362584"/>
                  </a:lnTo>
                  <a:lnTo>
                    <a:pt x="123825" y="82550"/>
                  </a:lnTo>
                  <a:lnTo>
                    <a:pt x="165100" y="82550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822825" y="1488312"/>
              <a:ext cx="165100" cy="445134"/>
            </a:xfrm>
            <a:custGeom>
              <a:avLst/>
              <a:gdLst/>
              <a:ahLst/>
              <a:cxnLst/>
              <a:rect l="l" t="t" r="r" b="b"/>
              <a:pathLst>
                <a:path w="165100" h="445135">
                  <a:moveTo>
                    <a:pt x="0" y="82550"/>
                  </a:moveTo>
                  <a:lnTo>
                    <a:pt x="82550" y="0"/>
                  </a:lnTo>
                  <a:lnTo>
                    <a:pt x="165100" y="82550"/>
                  </a:lnTo>
                  <a:lnTo>
                    <a:pt x="123825" y="82550"/>
                  </a:lnTo>
                  <a:lnTo>
                    <a:pt x="123825" y="362584"/>
                  </a:lnTo>
                  <a:lnTo>
                    <a:pt x="165100" y="362584"/>
                  </a:lnTo>
                  <a:lnTo>
                    <a:pt x="82550" y="445134"/>
                  </a:lnTo>
                  <a:lnTo>
                    <a:pt x="0" y="362584"/>
                  </a:lnTo>
                  <a:lnTo>
                    <a:pt x="41275" y="362584"/>
                  </a:lnTo>
                  <a:lnTo>
                    <a:pt x="41275" y="82550"/>
                  </a:lnTo>
                  <a:lnTo>
                    <a:pt x="0" y="82550"/>
                  </a:lnTo>
                  <a:close/>
                </a:path>
              </a:pathLst>
            </a:custGeom>
            <a:ln w="12700">
              <a:solidFill>
                <a:srgbClr val="30528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84700" y="1757044"/>
              <a:ext cx="551179" cy="532129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815086"/>
            <a:ext cx="5801360" cy="8883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0" marR="168910" indent="-228600">
              <a:lnSpc>
                <a:spcPct val="147600"/>
              </a:lnSpc>
              <a:spcBef>
                <a:spcPts val="100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Machine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models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applied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extracted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classify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legitimate.</a:t>
            </a:r>
            <a:endParaRPr sz="1200">
              <a:latin typeface="Cambria"/>
              <a:cs typeface="Cambria"/>
            </a:endParaRPr>
          </a:p>
          <a:p>
            <a:pPr marL="927100" marR="476884" indent="-228600">
              <a:lnSpc>
                <a:spcPct val="147600"/>
              </a:lnSpc>
              <a:spcBef>
                <a:spcPts val="25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Models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may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include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supervised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algorithms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(e.g.,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SVM,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Naive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Bayes,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Random</a:t>
            </a:r>
            <a:r>
              <a:rPr dirty="0" sz="1200" spc="-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Forest),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unsupervised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techniques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(e.g.,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clustering,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anomaly detection),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deep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approaches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(e.g.,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neural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networks).</a:t>
            </a:r>
            <a:endParaRPr sz="1200">
              <a:latin typeface="Cambria"/>
              <a:cs typeface="Cambria"/>
            </a:endParaRPr>
          </a:p>
          <a:p>
            <a:pPr marL="278765" indent="-266065">
              <a:lnSpc>
                <a:spcPct val="100000"/>
              </a:lnSpc>
              <a:spcBef>
                <a:spcPts val="660"/>
              </a:spcBef>
              <a:buFont typeface="Cambria"/>
              <a:buAutoNum type="arabicPlain" startAt="17"/>
              <a:tabLst>
                <a:tab pos="27876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Decision</a:t>
            </a:r>
            <a:r>
              <a:rPr dirty="0" sz="1200" spc="-3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Making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lvl="1" marL="927100" marR="245110" indent="-228600">
              <a:lnSpc>
                <a:spcPct val="147600"/>
              </a:lnSpc>
              <a:spcBef>
                <a:spcPts val="50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Based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model's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predictions,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decisions are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made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how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handle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each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email.</a:t>
            </a:r>
            <a:endParaRPr sz="1200">
              <a:latin typeface="Cambria"/>
              <a:cs typeface="Cambria"/>
            </a:endParaRPr>
          </a:p>
          <a:p>
            <a:pPr lvl="1" marL="927100" marR="165100" indent="-228600">
              <a:lnSpc>
                <a:spcPct val="147500"/>
              </a:lnSpc>
              <a:spcBef>
                <a:spcPts val="30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classified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may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flagged,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quarantined,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rejected,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while legitimate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delivered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 the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recipient's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inbox.</a:t>
            </a:r>
            <a:endParaRPr sz="1200">
              <a:latin typeface="Cambria"/>
              <a:cs typeface="Cambria"/>
            </a:endParaRPr>
          </a:p>
          <a:p>
            <a:pPr marL="278765" indent="-266065">
              <a:lnSpc>
                <a:spcPct val="100000"/>
              </a:lnSpc>
              <a:spcBef>
                <a:spcPts val="685"/>
              </a:spcBef>
              <a:buFont typeface="Cambria"/>
              <a:buAutoNum type="arabicPlain" startAt="17"/>
              <a:tabLst>
                <a:tab pos="27876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Integration</a:t>
            </a:r>
            <a:r>
              <a:rPr dirty="0" sz="1200" spc="-3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Infrastructure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lvl="1" marL="927100" marR="33655" indent="-228600">
              <a:lnSpc>
                <a:spcPct val="147600"/>
              </a:lnSpc>
              <a:spcBef>
                <a:spcPts val="25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system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integrates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organization's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server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cloud-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based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service.</a:t>
            </a:r>
            <a:endParaRPr sz="1200">
              <a:latin typeface="Cambria"/>
              <a:cs typeface="Cambria"/>
            </a:endParaRPr>
          </a:p>
          <a:p>
            <a:pPr lvl="1" marL="927100" marR="194945" indent="-228600">
              <a:lnSpc>
                <a:spcPct val="146800"/>
              </a:lnSpc>
              <a:spcBef>
                <a:spcPts val="60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APIs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endpoints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facilitate communication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between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detection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system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 the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infrastructure,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enabling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real-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time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processing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filtering.</a:t>
            </a:r>
            <a:endParaRPr sz="1200">
              <a:latin typeface="Cambria"/>
              <a:cs typeface="Cambria"/>
            </a:endParaRPr>
          </a:p>
          <a:p>
            <a:pPr marL="278765" indent="-266065">
              <a:lnSpc>
                <a:spcPct val="100000"/>
              </a:lnSpc>
              <a:spcBef>
                <a:spcPts val="660"/>
              </a:spcBef>
              <a:buFont typeface="Cambria"/>
              <a:buAutoNum type="arabicPlain" startAt="17"/>
              <a:tabLst>
                <a:tab pos="27876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Feedback</a:t>
            </a:r>
            <a:r>
              <a:rPr dirty="0" sz="1200" spc="-5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Mechanism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lvl="1" marL="927100" marR="566420" indent="-228600">
              <a:lnSpc>
                <a:spcPct val="147600"/>
              </a:lnSpc>
              <a:spcBef>
                <a:spcPts val="50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Users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have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option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provide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feedback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classifications,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reporting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false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positives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false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negatives.</a:t>
            </a:r>
            <a:endParaRPr sz="1200">
              <a:latin typeface="Cambria"/>
              <a:cs typeface="Cambria"/>
            </a:endParaRPr>
          </a:p>
          <a:p>
            <a:pPr lvl="1" marL="927100" marR="170180" indent="-228600">
              <a:lnSpc>
                <a:spcPct val="147600"/>
              </a:lnSpc>
              <a:spcBef>
                <a:spcPts val="30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feedback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is used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improve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performance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 the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detection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system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over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time.</a:t>
            </a:r>
            <a:endParaRPr sz="1200">
              <a:latin typeface="Cambria"/>
              <a:cs typeface="Cambria"/>
            </a:endParaRPr>
          </a:p>
          <a:p>
            <a:pPr marL="278765" indent="-266065">
              <a:lnSpc>
                <a:spcPct val="100000"/>
              </a:lnSpc>
              <a:spcBef>
                <a:spcPts val="685"/>
              </a:spcBef>
              <a:buFont typeface="Cambria"/>
              <a:buAutoNum type="arabicPlain" startAt="17"/>
              <a:tabLst>
                <a:tab pos="27876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Monitoring</a:t>
            </a:r>
            <a:r>
              <a:rPr dirty="0" sz="1200" spc="-2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Maintenance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algn="just" lvl="1" marL="926465" indent="-227965">
              <a:lnSpc>
                <a:spcPct val="100000"/>
              </a:lnSpc>
              <a:spcBef>
                <a:spcPts val="710"/>
              </a:spcBef>
              <a:buFont typeface="Symbol"/>
              <a:buChar char=""/>
              <a:tabLst>
                <a:tab pos="926465" algn="l"/>
              </a:tabLst>
            </a:pP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Performance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system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monitored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continuously.</a:t>
            </a:r>
            <a:endParaRPr sz="1200">
              <a:latin typeface="Cambria"/>
              <a:cs typeface="Cambria"/>
            </a:endParaRPr>
          </a:p>
          <a:p>
            <a:pPr algn="just" lvl="1" marL="927100" marR="39370" indent="-228600">
              <a:lnSpc>
                <a:spcPct val="147600"/>
              </a:lnSpc>
              <a:spcBef>
                <a:spcPts val="50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Metrics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false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positive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rate,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false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negative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rate,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overall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accuracy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tracked.</a:t>
            </a:r>
            <a:endParaRPr sz="1200">
              <a:latin typeface="Cambria"/>
              <a:cs typeface="Cambria"/>
            </a:endParaRPr>
          </a:p>
          <a:p>
            <a:pPr algn="just" lvl="1" marL="927100" marR="97155" indent="-228600">
              <a:lnSpc>
                <a:spcPct val="146800"/>
              </a:lnSpc>
              <a:spcBef>
                <a:spcPts val="60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Regular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maintenance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tasks,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software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updates,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server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monitoring,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security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patches,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performed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ensure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system's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reliability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effectiveness.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200">
              <a:latin typeface="Cambria"/>
              <a:cs typeface="Cambria"/>
            </a:endParaRPr>
          </a:p>
          <a:p>
            <a:pPr marL="12700" marR="5080">
              <a:lnSpc>
                <a:spcPct val="146500"/>
              </a:lnSpc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This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high-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level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architecture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provides a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framework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building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system capable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efficiently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analyzing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incoming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 and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accurately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classifying them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5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protect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users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phishing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attacks.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Each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component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plays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crucial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role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overall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functionality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performance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system.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NSTI MUMBAI</dc:creator>
  <dcterms:created xsi:type="dcterms:W3CDTF">2024-04-18T04:42:47Z</dcterms:created>
  <dcterms:modified xsi:type="dcterms:W3CDTF">2024-04-18T04:42:47Z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2024-04-17T00:00:00Z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2024-04-18T00:00:00Z</vt:filetime>
  </property>
</Properties>
</file>