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9158373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5874819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4899254"/>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2" name="对象"/>
          <p:cNvSpPr>
            <a:spLocks noGrp="1"/>
          </p:cNvSpPr>
          <p:nvPr>
            <p:ph type="sldImg"/>
          </p:nvPr>
        </p:nvSpPr>
        <p:spPr>
          <a:xfrm rot="0">
            <a:off x="4038600" y="857250"/>
            <a:ext cx="4114800" cy="2314575"/>
          </a:xfrm>
          <a:prstGeom prst="rect"/>
          <a:noFill/>
          <a:ln w="12700" cmpd="sng" cap="flat">
            <a:noFill/>
            <a:prstDash val="solid"/>
            <a:miter/>
          </a:ln>
        </p:spPr>
      </p:sp>
      <p:sp>
        <p:nvSpPr>
          <p:cNvPr id="1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542360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75" name="对象"/>
          <p:cNvSpPr>
            <a:spLocks noGrp="1"/>
          </p:cNvSpPr>
          <p:nvPr>
            <p:ph type="sldImg"/>
          </p:nvPr>
        </p:nvSpPr>
        <p:spPr>
          <a:xfrm rot="0">
            <a:off x="4038600" y="857250"/>
            <a:ext cx="4114800" cy="2314575"/>
          </a:xfrm>
          <a:prstGeom prst="rect"/>
          <a:noFill/>
          <a:ln w="12700" cmpd="sng" cap="flat">
            <a:noFill/>
            <a:prstDash val="solid"/>
            <a:miter/>
          </a:ln>
        </p:spPr>
      </p:sp>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883644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436904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006200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4" name="对象"/>
          <p:cNvSpPr>
            <a:spLocks noGrp="1"/>
          </p:cNvSpPr>
          <p:nvPr>
            <p:ph type="sldImg"/>
          </p:nvPr>
        </p:nvSpPr>
        <p:spPr>
          <a:xfrm rot="0">
            <a:off x="4038600" y="857250"/>
            <a:ext cx="4114800" cy="2314575"/>
          </a:xfrm>
          <a:prstGeom prst="rect"/>
          <a:noFill/>
          <a:ln w="12700" cmpd="sng" cap="flat">
            <a:noFill/>
            <a:prstDash val="solid"/>
            <a:miter/>
          </a:ln>
        </p:spPr>
      </p:sp>
      <p:sp>
        <p:nvSpPr>
          <p:cNvPr id="11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59555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737322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1084133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804388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7" name="对象"/>
          <p:cNvSpPr>
            <a:spLocks noGrp="1"/>
          </p:cNvSpPr>
          <p:nvPr>
            <p:ph type="sldImg"/>
          </p:nvPr>
        </p:nvSpPr>
        <p:spPr>
          <a:xfrm rot="0">
            <a:off x="4038600" y="857250"/>
            <a:ext cx="4114800" cy="2314575"/>
          </a:xfrm>
          <a:prstGeom prst="rect"/>
          <a:noFill/>
          <a:ln w="12700" cmpd="sng" cap="flat">
            <a:noFill/>
            <a:prstDash val="solid"/>
            <a:miter/>
          </a:ln>
        </p:spPr>
      </p:sp>
      <p:sp>
        <p:nvSpPr>
          <p:cNvPr id="1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69292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982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974596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307354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307722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788267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320933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038607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827141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865404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3922381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797681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948325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86998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079665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1302528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8.jpg"/><Relationship Id="rId3" Type="http://schemas.openxmlformats.org/officeDocument/2006/relationships/image" Target="../media/9.jpg"/><Relationship Id="rId4" Type="http://schemas.openxmlformats.org/officeDocument/2006/relationships/image" Target="../media/10.jpg"/><Relationship Id="rId5" Type="http://schemas.openxmlformats.org/officeDocument/2006/relationships/image" Target="../media/11.jpg"/><Relationship Id="rId6" Type="http://schemas.openxmlformats.org/officeDocument/2006/relationships/image" Target="../media/12.jpg"/><Relationship Id="rId7" Type="http://schemas.openxmlformats.org/officeDocument/2006/relationships/slideLayout" Target="../slideLayouts/slideLayout13.xml"/><Relationship Id="rId8"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485899" y="619730"/>
            <a:ext cx="7629525" cy="988059"/>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487757" y="2856957"/>
            <a:ext cx="8610599" cy="28251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600" b="1" i="0" u="none" strike="noStrike" kern="1200" cap="none" spc="0" baseline="0">
                <a:solidFill>
                  <a:schemeClr val="tx1"/>
                </a:solidFill>
                <a:latin typeface="Calibri" pitchFamily="0" charset="0"/>
                <a:ea typeface="宋体" pitchFamily="0" charset="0"/>
                <a:cs typeface="Calibri" pitchFamily="0" charset="0"/>
              </a:rPr>
              <a:t>A.Mathiyoli</a:t>
            </a:r>
            <a:endParaRPr lang="en-US" altLang="zh-CN" sz="2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600" b="1" i="0" u="none" strike="noStrike" kern="1200" cap="none" spc="0" baseline="0">
                <a:solidFill>
                  <a:schemeClr val="tx1"/>
                </a:solidFill>
                <a:latin typeface="Calibri" pitchFamily="0" charset="0"/>
                <a:ea typeface="宋体" pitchFamily="0" charset="0"/>
                <a:cs typeface="Calibri" pitchFamily="0" charset="0"/>
              </a:rPr>
              <a:t>2428k0037 and</a:t>
            </a:r>
            <a:endParaRPr lang="en-US" altLang="zh-CN" sz="2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5DB0F05D69B04BF883B4B8B12EFAFC8A</a:t>
            </a:r>
            <a:endParaRPr lang="en-US" altLang="zh-CN" sz="2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600" b="1" i="0" u="none" strike="noStrike" kern="1200" cap="none" spc="0" baseline="0">
                <a:solidFill>
                  <a:schemeClr val="tx1"/>
                </a:solidFill>
                <a:latin typeface="Calibri" pitchFamily="0" charset="0"/>
                <a:ea typeface="宋体" pitchFamily="0" charset="0"/>
                <a:cs typeface="Calibri" pitchFamily="0" charset="0"/>
              </a:rPr>
              <a:t>school of computer studies </a:t>
            </a:r>
            <a:endParaRPr lang="en-US" altLang="zh-CN" sz="2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COLLEG</a:t>
            </a:r>
            <a:r>
              <a:rPr lang="en-US" altLang="zh-CN" sz="2600" b="1" i="0" u="none" strike="noStrike" kern="1200" cap="none" spc="0" baseline="0">
                <a:solidFill>
                  <a:schemeClr val="tx1"/>
                </a:solidFill>
                <a:latin typeface="Calibri" pitchFamily="0" charset="0"/>
                <a:ea typeface="宋体" pitchFamily="0" charset="0"/>
                <a:cs typeface="Calibri" pitchFamily="0" charset="0"/>
              </a:rPr>
              <a:t>/</a:t>
            </a:r>
            <a:r>
              <a:rPr lang="en-US" altLang="zh-CN" sz="2600" b="1" i="0" u="none" strike="noStrike" kern="1200" cap="none" spc="0" baseline="0">
                <a:solidFill>
                  <a:schemeClr val="tx1"/>
                </a:solidFill>
                <a:latin typeface="Calibri" pitchFamily="0" charset="0"/>
                <a:ea typeface="宋体" pitchFamily="0" charset="0"/>
                <a:cs typeface="Calibri" pitchFamily="0" charset="0"/>
              </a:rPr>
              <a:t>UNIVERSITY</a:t>
            </a:r>
            <a:r>
              <a:rPr lang="en-US" altLang="zh-CN" sz="2600" b="1" i="0" u="none" strike="noStrike" kern="1200" cap="none" spc="0" baseline="0">
                <a:solidFill>
                  <a:schemeClr val="tx1"/>
                </a:solidFill>
                <a:latin typeface="Calibri" pitchFamily="0" charset="0"/>
                <a:ea typeface="宋体" pitchFamily="0" charset="0"/>
                <a:cs typeface="Calibri" pitchFamily="0" charset="0"/>
              </a:rPr>
              <a:t>:</a:t>
            </a:r>
            <a:r>
              <a:rPr lang="en-US" altLang="zh-CN" sz="2600" b="1" i="0" u="none" strike="noStrike" kern="1200" cap="none" spc="0" baseline="0">
                <a:solidFill>
                  <a:schemeClr val="tx1"/>
                </a:solidFill>
                <a:latin typeface="Calibri" pitchFamily="0" charset="0"/>
                <a:ea typeface="宋体" pitchFamily="0" charset="0"/>
                <a:cs typeface="Calibri" pitchFamily="0" charset="0"/>
              </a:rPr>
              <a:t>SHREE VENKATESHWARA ARTS and SCIENCE (CO-EDUCATION) COLLEGE</a:t>
            </a:r>
            <a:endParaRPr lang="en-US" altLang="zh-CN" sz="26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600" b="1" i="0" u="none" strike="noStrike" kern="1200" cap="none" spc="0" baseline="0">
                <a:solidFill>
                  <a:schemeClr val="tx1"/>
                </a:solidFill>
                <a:latin typeface="Calibri" pitchFamily="0" charset="0"/>
                <a:ea typeface="宋体" pitchFamily="0" charset="0"/>
                <a:cs typeface="Calibri" pitchFamily="0" charset="0"/>
              </a:rPr>
              <a:t>           </a:t>
            </a:r>
            <a:endParaRPr lang="zh-CN" altLang="en-US" sz="28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460097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7" name="文本框"/>
          <p:cNvSpPr>
            <a:spLocks noGrp="1"/>
          </p:cNvSpPr>
          <p:nvPr>
            <p:ph type="title"/>
          </p:nvPr>
        </p:nvSpPr>
        <p:spPr>
          <a:xfrm rot="0">
            <a:off x="187333" y="331092"/>
            <a:ext cx="8480425" cy="664207"/>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0" name="图片"/>
          <p:cNvPicPr>
            <a:picLocks noChangeAspect="1"/>
          </p:cNvPicPr>
          <p:nvPr/>
        </p:nvPicPr>
        <p:blipFill>
          <a:blip r:embed="rId1" cstate="print"/>
          <a:stretch>
            <a:fillRect/>
          </a:stretch>
        </p:blipFill>
        <p:spPr>
          <a:xfrm rot="0">
            <a:off x="1057258" y="1200131"/>
            <a:ext cx="2807823" cy="4970152"/>
          </a:xfrm>
          <a:prstGeom prst="rect"/>
          <a:noFill/>
          <a:ln w="12700" cmpd="sng" cap="flat">
            <a:noFill/>
            <a:prstDash val="solid"/>
            <a:miter/>
          </a:ln>
        </p:spPr>
      </p:pic>
      <p:pic>
        <p:nvPicPr>
          <p:cNvPr id="161" name="图片"/>
          <p:cNvPicPr>
            <a:picLocks noChangeAspect="1"/>
          </p:cNvPicPr>
          <p:nvPr/>
        </p:nvPicPr>
        <p:blipFill>
          <a:blip r:embed="rId2" cstate="print"/>
          <a:stretch>
            <a:fillRect/>
          </a:stretch>
        </p:blipFill>
        <p:spPr>
          <a:xfrm rot="0">
            <a:off x="4657654" y="1127285"/>
            <a:ext cx="2900731" cy="5255920"/>
          </a:xfrm>
          <a:prstGeom prst="rect"/>
          <a:noFill/>
          <a:ln w="12700" cmpd="sng" cap="flat">
            <a:noFill/>
            <a:prstDash val="solid"/>
            <a:miter/>
          </a:ln>
        </p:spPr>
      </p:pic>
      <p:pic>
        <p:nvPicPr>
          <p:cNvPr id="162" name="图片"/>
          <p:cNvPicPr>
            <a:picLocks noChangeAspect="1"/>
          </p:cNvPicPr>
          <p:nvPr/>
        </p:nvPicPr>
        <p:blipFill>
          <a:blip r:embed="rId3" cstate="print"/>
          <a:stretch>
            <a:fillRect/>
          </a:stretch>
        </p:blipFill>
        <p:spPr>
          <a:xfrm rot="0">
            <a:off x="8258049" y="1197034"/>
            <a:ext cx="2805874" cy="5399918"/>
          </a:xfrm>
          <a:prstGeom prst="rect"/>
          <a:noFill/>
          <a:ln w="12700" cmpd="sng" cap="flat">
            <a:noFill/>
            <a:prstDash val="solid"/>
            <a:miter/>
          </a:ln>
        </p:spPr>
      </p:pic>
      <p:pic>
        <p:nvPicPr>
          <p:cNvPr id="177" name="图片"/>
          <p:cNvPicPr>
            <a:picLocks noChangeAspect="1"/>
          </p:cNvPicPr>
          <p:nvPr/>
        </p:nvPicPr>
        <p:blipFill>
          <a:blip r:embed="rId4" cstate="print"/>
          <a:stretch>
            <a:fillRect/>
          </a:stretch>
        </p:blipFill>
        <p:spPr>
          <a:xfrm rot="0">
            <a:off x="981060" y="1122135"/>
            <a:ext cx="2814950" cy="5345241"/>
          </a:xfrm>
          <a:prstGeom prst="rect"/>
          <a:noFill/>
          <a:ln w="12700" cmpd="sng" cap="flat">
            <a:noFill/>
            <a:prstDash val="solid"/>
            <a:miter/>
          </a:ln>
        </p:spPr>
      </p:pic>
      <p:pic>
        <p:nvPicPr>
          <p:cNvPr id="178" name="图片"/>
          <p:cNvPicPr>
            <a:picLocks noChangeAspect="1"/>
          </p:cNvPicPr>
          <p:nvPr/>
        </p:nvPicPr>
        <p:blipFill>
          <a:blip r:embed="rId5" cstate="print"/>
          <a:stretch>
            <a:fillRect/>
          </a:stretch>
        </p:blipFill>
        <p:spPr>
          <a:xfrm rot="0">
            <a:off x="4514781" y="1201425"/>
            <a:ext cx="2859024" cy="5414576"/>
          </a:xfrm>
          <a:prstGeom prst="rect"/>
          <a:noFill/>
          <a:ln w="12700" cmpd="sng" cap="flat">
            <a:noFill/>
            <a:prstDash val="solid"/>
            <a:miter/>
          </a:ln>
        </p:spPr>
      </p:pic>
      <p:pic>
        <p:nvPicPr>
          <p:cNvPr id="179" name="图片"/>
          <p:cNvPicPr>
            <a:picLocks noChangeAspect="1"/>
          </p:cNvPicPr>
          <p:nvPr/>
        </p:nvPicPr>
        <p:blipFill>
          <a:blip r:embed="rId6" cstate="print"/>
          <a:stretch>
            <a:fillRect/>
          </a:stretch>
        </p:blipFill>
        <p:spPr>
          <a:xfrm rot="0">
            <a:off x="7896105" y="1258095"/>
            <a:ext cx="2825668" cy="5410855"/>
          </a:xfrm>
          <a:prstGeom prst="rect"/>
          <a:noFill/>
          <a:ln w="12700" cmpd="sng" cap="flat">
            <a:noFill/>
            <a:prstDash val="solid"/>
            <a:miter/>
          </a:ln>
        </p:spPr>
      </p:pic>
    </p:spTree>
    <p:extLst>
      <p:ext uri="{BB962C8B-B14F-4D97-AF65-F5344CB8AC3E}">
        <p14:creationId xmlns:p14="http://schemas.microsoft.com/office/powerpoint/2010/main" val="124257935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412437" y="328294"/>
            <a:ext cx="4578667"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696082" y="1266805"/>
            <a:ext cx="10511840" cy="4425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Droid Sans" pitchFamily="0" charset="0"/>
                <a:ea typeface="宋体" pitchFamily="0" charset="0"/>
                <a:cs typeface="Droid Sans" pitchFamily="0" charset="0"/>
              </a:rPr>
              <a:t>The Digital Portfolio project successfully demonstrates how web technologies like HTML, CSS, and JavaScript can be applied to create an interactive and professional platform for showcasing personal, academic, and professional achievements. By organizing details into clearly defined sections and enhancing navigation with smooth scrolling, the portfolio provides a user-friendly experience while maintaining a clean and responsive design.</a:t>
            </a: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Droid Sans" pitchFamily="0" charset="0"/>
                <a:ea typeface="宋体" pitchFamily="0" charset="0"/>
                <a:cs typeface="Droid Sans" pitchFamily="0" charset="0"/>
              </a:rPr>
              <a:t>This project highlights the importance of digital resumes in the modern world, where accessibility and presentation play a crucial role in career opportunities. The portfolio not only serves as a professional alternative to traditional resumes but also reflects the developer’s skills in web design and front-end development. Overall, it is a practical, efficient, and modern solution for presenting an individual’s profile in the digital era.</a:t>
            </a:r>
            <a:endParaRPr lang="zh-CN" altLang="en-US" sz="2200" b="1"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60262410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en-US" altLang="zh-CN" sz="4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4800" b="0" i="0" u="none" strike="noStrike" kern="0" cap="none" spc="0" baseline="0">
                <a:latin typeface="Calibri" pitchFamily="0" charset="0"/>
                <a:ea typeface="宋体" pitchFamily="0" charset="0"/>
                <a:cs typeface="Lucida Sans" pitchFamily="0" charset="0"/>
              </a:rPr>
              <a:t>          </a:t>
            </a:r>
            <a:endParaRPr lang="en-US" altLang="zh-CN" sz="4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4800" b="0" i="0" u="none" strike="noStrike" kern="0" cap="none" spc="0" baseline="0">
                <a:latin typeface="Calibri" pitchFamily="0" charset="0"/>
                <a:ea typeface="宋体" pitchFamily="0" charset="0"/>
                <a:cs typeface="Lucida Sans" pitchFamily="0" charset="0"/>
              </a:rPr>
              <a:t>                      THANK YOU                        </a:t>
            </a:r>
            <a:endParaRPr lang="zh-CN" altLang="en-US" sz="4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912085281"/>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grpSp>
        <p:nvGrpSpPr>
          <p:cNvPr id="72" name="组合"/>
          <p:cNvGrpSpPr>
            <a:grpSpLocks/>
          </p:cNvGrpSpPr>
          <p:nvPr/>
        </p:nvGrpSpPr>
        <p:grpSpPr>
          <a:xfrm>
            <a:off x="7448612" y="0"/>
            <a:ext cx="4743793" cy="6858466"/>
            <a:chOff x="7448612" y="0"/>
            <a:chExt cx="4743793" cy="6858466"/>
          </a:xfrm>
        </p:grpSpPr>
        <p:sp>
          <p:nvSpPr>
            <p:cNvPr id="63"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4"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5"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6"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7"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8"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69"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0"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1"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en-US" altLang="zh-CN" sz="4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4800" b="0" i="0" u="none" strike="noStrike" kern="0" cap="none" spc="0" baseline="0">
                <a:latin typeface="Calibri" pitchFamily="0" charset="0"/>
                <a:ea typeface="宋体" pitchFamily="0" charset="0"/>
                <a:cs typeface="Lucida Sans" pitchFamily="0" charset="0"/>
              </a:rPr>
              <a:t>        </a:t>
            </a:r>
            <a:endParaRPr lang="en-US" altLang="zh-CN" sz="4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4800" b="0" i="0" u="none" strike="noStrike" kern="0" cap="none" spc="0" baseline="0">
                <a:latin typeface="Calibri" pitchFamily="0" charset="0"/>
                <a:ea typeface="宋体" pitchFamily="0" charset="0"/>
                <a:cs typeface="Lucida Sans" pitchFamily="0" charset="0"/>
              </a:rPr>
              <a:t>                        </a:t>
            </a:r>
            <a:endParaRPr lang="zh-CN" altLang="en-US" sz="4800" b="0" i="0" u="none" strike="noStrike" kern="0" cap="none" spc="0" baseline="0">
              <a:latin typeface="Calibri" pitchFamily="0" charset="0"/>
              <a:ea typeface="宋体" pitchFamily="0" charset="0"/>
              <a:cs typeface="Lucida Sans" pitchFamily="0" charset="0"/>
            </a:endParaRPr>
          </a:p>
        </p:txBody>
      </p:sp>
      <p:grpSp>
        <p:nvGrpSpPr>
          <p:cNvPr id="80" name="组合"/>
          <p:cNvGrpSpPr>
            <a:grpSpLocks/>
          </p:cNvGrpSpPr>
          <p:nvPr/>
        </p:nvGrpSpPr>
        <p:grpSpPr>
          <a:xfrm>
            <a:off x="466725" y="6410325"/>
            <a:ext cx="3705224" cy="295275"/>
            <a:chOff x="466725" y="6410325"/>
            <a:chExt cx="3705224" cy="295275"/>
          </a:xfrm>
        </p:grpSpPr>
        <p:pic>
          <p:nvPicPr>
            <p:cNvPr id="7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7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2" name="矩形"/>
          <p:cNvSpPr>
            <a:spLocks/>
          </p:cNvSpPr>
          <p:nvPr/>
        </p:nvSpPr>
        <p:spPr>
          <a:xfrm rot="0">
            <a:off x="1419201" y="1552550"/>
            <a:ext cx="9148302" cy="4751927"/>
          </a:xfrm>
          <a:prstGeom prst="rect"/>
          <a:noFill/>
          <a:ln w="12700" cmpd="sng" cap="flat">
            <a:noFill/>
            <a:prstDash val="solid"/>
            <a:miter/>
          </a:ln>
        </p:spPr>
        <p:txBody>
          <a:bodyPr vert="horz" wrap="square" lIns="91440" tIns="45720" rIns="91440" bIns="45720" anchor="t" anchorCtr="0">
            <a:prstTxWarp prst="textNoShape"/>
          </a:bodyPr>
          <a:lstStyle/>
          <a:p>
            <a:pPr marL="0" indent="0" algn="l" eaLnBrk="1" fontAlgn="auto" latinLnBrk="0" hangingPunct="1">
              <a:lnSpc>
                <a:spcPct val="100000"/>
              </a:lnSpc>
              <a:spcBef>
                <a:spcPts val="0"/>
              </a:spcBef>
              <a:spcAft>
                <a:spcPts val="0"/>
              </a:spcAft>
              <a:buNone/>
            </a:pPr>
            <a:r>
              <a:rPr lang="en-US" altLang="zh-CN" sz="4800" b="1" i="0" u="none" strike="noStrike" kern="0" cap="none" spc="0" baseline="0">
                <a:solidFill>
                  <a:srgbClr val="A658DF"/>
                </a:solidFill>
                <a:latin typeface="Calibri" pitchFamily="0" charset="0"/>
                <a:ea typeface="宋体" pitchFamily="0" charset="0"/>
                <a:cs typeface="Lucida Sans" pitchFamily="0" charset="0"/>
              </a:rPr>
              <a:t>            DIGITAL PORTFOLIO </a:t>
            </a:r>
            <a:endParaRPr lang="en-US" altLang="zh-CN" sz="4800" b="1" i="0" u="none" strike="noStrike" kern="0" cap="none" spc="0" baseline="0">
              <a:solidFill>
                <a:srgbClr val="A658DF"/>
              </a:solidFill>
              <a:latin typeface="Calibri" pitchFamily="0" charset="0"/>
              <a:ea typeface="宋体" pitchFamily="0" charset="0"/>
              <a:cs typeface="Lucida Sans" pitchFamily="0" charset="0"/>
            </a:endParaRPr>
          </a:p>
          <a:p>
            <a:pPr marL="0" indent="0" algn="l" eaLnBrk="1" fontAlgn="auto" latinLnBrk="0" hangingPunct="1">
              <a:lnSpc>
                <a:spcPct val="100000"/>
              </a:lnSpc>
              <a:spcBef>
                <a:spcPts val="0"/>
              </a:spcBef>
              <a:spcAft>
                <a:spcPts val="0"/>
              </a:spcAft>
              <a:buNone/>
            </a:pPr>
            <a:endParaRPr lang="en-US" altLang="zh-CN" sz="4800" b="1" i="0" u="none" strike="noStrike" kern="0" cap="none" spc="0" baseline="0">
              <a:solidFill>
                <a:srgbClr val="7AE0F6"/>
              </a:solidFill>
              <a:latin typeface="Calibri" pitchFamily="0" charset="0"/>
              <a:ea typeface="宋体" pitchFamily="0" charset="0"/>
              <a:cs typeface="Lucida Sans" pitchFamily="0" charset="0"/>
            </a:endParaRPr>
          </a:p>
          <a:p>
            <a:pPr marL="0" indent="0" algn="l" eaLnBrk="1" fontAlgn="auto" latinLnBrk="0" hangingPunct="1">
              <a:lnSpc>
                <a:spcPct val="100000"/>
              </a:lnSpc>
              <a:spcBef>
                <a:spcPts val="0"/>
              </a:spcBef>
              <a:spcAft>
                <a:spcPts val="0"/>
              </a:spcAft>
              <a:buNone/>
            </a:pPr>
            <a:r>
              <a:rPr lang="en-US" altLang="zh-CN" sz="4800" b="1" i="0" u="none" strike="noStrike" kern="0" cap="none" spc="0" baseline="0">
                <a:solidFill>
                  <a:srgbClr val="7AE0F6"/>
                </a:solidFill>
                <a:latin typeface="Calibri" pitchFamily="0" charset="0"/>
                <a:ea typeface="宋体" pitchFamily="0" charset="0"/>
                <a:cs typeface="Lucida Sans" pitchFamily="0" charset="0"/>
              </a:rPr>
              <a:t>using frontend developement  using HTML , CSS and JAVASCRIPT </a:t>
            </a:r>
            <a:endParaRPr lang="zh-CN" altLang="en-US" sz="4800" b="1" i="0" u="none" strike="noStrike" kern="0" cap="none" spc="0" baseline="0">
              <a:solidFill>
                <a:srgbClr val="7AE0F6"/>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233794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3" cy="6858466"/>
            <a:chOff x="7448612" y="0"/>
            <a:chExt cx="4743793"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9206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Github Link</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3600" b="1"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6394340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262580" y="260734"/>
            <a:ext cx="5636895" cy="664208"/>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979878" y="838186"/>
            <a:ext cx="10367843"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pitchFamily="0" charset="0"/>
              </a:rPr>
              <a:t>In today’s competitive world, professionals and students require an organized way to showcase their skills, qualifications, and experiences. Traditional paper resumes are often static, lack interactivity, and fail to create a lasting impression. With increasing reliance on digital platforms, there is a need for a dynamic, user-friendly, and visually appealing digital portfolio that allows easy navigation and highlights an individual’s strengths effectively.</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pitchFamily="0" charset="0"/>
              </a:rPr>
              <a:t>The challenge is to design and develop a responsive digital portfolio website that:</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pitchFamily="0" charset="0"/>
              </a:rPr>
              <a:t>Presents personal details, educational background, skills, training, projects, and interests in a structured manner.</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pitchFamily="0" charset="0"/>
              </a:rPr>
              <a:t>Ensures easy navigation with smooth scrolling and clear sectioning.</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pitchFamily="0" charset="0"/>
              </a:rPr>
              <a:t>Uses simple yet professional design elements to maintain readability and attractiveness.</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pitchFamily="0" charset="0"/>
              </a:rPr>
              <a:t>Can be accessed across devices (desktop, tablet, mobile) without losing functionality.</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pitchFamily="0" charset="0"/>
              </a:rPr>
              <a:t>This project aims to provide an interactive alternative to resumes, enabling individuals to showcase their capabilities and achievements in a professional, accessible, and modern format.</a:t>
            </a:r>
            <a:endParaRPr lang="en-US" altLang="zh-CN" sz="1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6569757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7" name="文本框"/>
          <p:cNvSpPr>
            <a:spLocks noGrp="1"/>
          </p:cNvSpPr>
          <p:nvPr>
            <p:ph type="title"/>
          </p:nvPr>
        </p:nvSpPr>
        <p:spPr>
          <a:xfrm rot="0">
            <a:off x="263532" y="334334"/>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0" name="矩形"/>
          <p:cNvSpPr>
            <a:spLocks/>
          </p:cNvSpPr>
          <p:nvPr/>
        </p:nvSpPr>
        <p:spPr>
          <a:xfrm rot="0">
            <a:off x="986328" y="1409678"/>
            <a:ext cx="9935848" cy="42252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pitchFamily="0" charset="0"/>
                <a:ea typeface="宋体" pitchFamily="0" charset="0"/>
                <a:cs typeface="Droid Sans" pitchFamily="0" charset="0"/>
              </a:rPr>
              <a:t>The Digital Portfolio Website is a web-based platform developed using HTML, CSS, and JavaScript to present personal, academic, and professional details in a structured and visually appealing format. It includes sections such as Objective, Education, Experience, Skills, Training, Workshops, Projects, and Interests, allowing users to explore the profile in an organized manner. The navigation menu with smooth scrolling enhances accessibility and ensures a user-friendly experience, while the clean design highlights professionalism and clarity.</a:t>
            </a:r>
            <a:endParaRPr lang="en-US" altLang="zh-CN" sz="20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pitchFamily="0" charset="0"/>
                <a:ea typeface="宋体" pitchFamily="0" charset="0"/>
                <a:cs typeface="Droid Sans" pitchFamily="0" charset="0"/>
              </a:rPr>
              <a:t>This project demonstrates the practical application of front-end development skills by combining semantic HTML, modern CSS styling, and interactive JavaScript features. It serves as a dynamic alternative to traditional resumes, enabling individuals to showcase their achievements effectively across digital platforms. The portfolio not only reflects the individual’s qualifications but also their ability to design and develop a functional, responsive, and professional website.</a:t>
            </a:r>
            <a:endParaRPr lang="zh-CN" altLang="en-US" sz="2200" b="1"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4492164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194633" y="472699"/>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1132575" y="1485875"/>
            <a:ext cx="9359856" cy="475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Droid Sans" pitchFamily="0" charset="0"/>
                <a:ea typeface="宋体" pitchFamily="0" charset="0"/>
                <a:cs typeface="Droid Sans" pitchFamily="0" charset="0"/>
              </a:rPr>
              <a:t>The end users of this digital portfolio are primarily recruiters, employers, and academic evaluators who wish to assess an individual’s skills, qualifications, and achievements in a clear and interactive format. Instead of going through a static resume, they can easily navigate through different sections such as Education, Experience, Skills, and Projects to gain a complete understanding of the candidate’s profile.</a:t>
            </a: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Droid Sans" pitchFamily="0" charset="0"/>
                <a:ea typeface="宋体" pitchFamily="0" charset="0"/>
                <a:cs typeface="Droid Sans" pitchFamily="0" charset="0"/>
              </a:rPr>
              <a:t>Additionally, the portfolio can also be used by teachers, peers, and professional networks who want to explore the individual’s background. It is designed to be responsive and user-friendly, ensuring that any user—whether on desktop, tablet, or mobile—can access the information conveniently.</a:t>
            </a: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200" b="1"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67662080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262894" y="476890"/>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840080" y="1409678"/>
            <a:ext cx="10583840" cy="46253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The digital portfolio was developed using front-end web technologies that ensure both functionality and design quality. The primary tools and techniques used are:</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HTML5 → For structuring the content and creating different sections of the portfolio such as Objective, Education, Experience, Skills, and Projects.</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CSS3 → For styling the portfolio with layouts, colors, fonts, and responsiveness to make it visually appealing and professional.</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JavaScript → For adding interactivity, including smooth scrolling for navigation links to improve user experience.</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Code Editor (VS Code / Sublime Text / Notepad++) → For writing and managing the source code efficiently.</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Web Browser (Google Chrome, Edge, Firefox) → For testing and previewing the portfolio during development.</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These tools and techniques together helped in building a responsive, interactive, and professional portfolio website that can be accessed across multiple device</a:t>
            </a:r>
            <a:endParaRPr lang="zh-CN" altLang="en-US" sz="1800" b="1"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2098635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矩形"/>
          <p:cNvSpPr>
            <a:spLocks/>
          </p:cNvSpPr>
          <p:nvPr/>
        </p:nvSpPr>
        <p:spPr>
          <a:xfrm rot="0">
            <a:off x="1054951" y="695314"/>
            <a:ext cx="10439841"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Droid Sans" pitchFamily="0" charset="0"/>
                <a:ea typeface="宋体" pitchFamily="0" charset="0"/>
                <a:cs typeface="Droid Sans" pitchFamily="0" charset="0"/>
              </a:rPr>
              <a:t>The digital portfolio is designed with a clean, structured, and professional layout to ensure readability and ease of navigation. The design follows a section-based structure, where each category of information (Objective, Education, Experience, Skills, Training, Workshops, Projects, and Interests) is displayed in separate blocks for clarity. A header section at the top displays the name and contact details along with a navigation menu that allows users to move smoothly between sections.</a:t>
            </a: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2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200" b="1" i="0" u="none" strike="noStrike" kern="1200" cap="none" spc="0" baseline="0">
                <a:solidFill>
                  <a:schemeClr val="tx1"/>
                </a:solidFill>
                <a:latin typeface="Droid Sans" pitchFamily="0" charset="0"/>
                <a:ea typeface="宋体" pitchFamily="0" charset="0"/>
                <a:cs typeface="Droid Sans" pitchFamily="0" charset="0"/>
              </a:rPr>
              <a:t>The color scheme uses a dark header with white text for contrast, combined with a light background to maintain simplicity and professionalism. Each section is styled with subtle shadows, rounded corners, and padding to create a card-like layout that improves readability. The footer at the bottom provides closure with copyright information. The design is also responsive, ensuring that the portfolio adjusts automatically to different screen sizes such as desktop, tablet, and mobile, making it user-friendly and accessible across devices.</a:t>
            </a:r>
            <a:endParaRPr lang="zh-CN" altLang="en-US" sz="2200" b="1"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7838941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文本框"/>
          <p:cNvSpPr>
            <a:spLocks noGrp="1"/>
          </p:cNvSpPr>
          <p:nvPr>
            <p:ph type="title"/>
          </p:nvPr>
        </p:nvSpPr>
        <p:spPr>
          <a:xfrm rot="0">
            <a:off x="117166" y="32829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841205" y="1057258"/>
            <a:ext cx="10367842"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The digital portfolio website offers a range of features designed to present personal and professional details in an organized and interactive way. The main features include:</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Header Section → Displays name, email, and mobile number, along with a navigation bar.</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Navigation Menu with Smooth Scrolling → Allows users to jump between sections effortlessly with a JavaScript-based smooth scrolling effect.</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Section-wise Information → Separate sections for Objective, Education, Experience, Skills, Training, Workshops, Projects, and Interests to maintain clarity.</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Responsive Design → The layout automatically adapts to different devices such as desktops, tablets, and mobiles.</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Clean and Professional Styling → CSS styling with card-like sections, soft shadows, and simple fonts for readability.</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Footer → Provides a neat closing section with copyright information.</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Droid Sans" pitchFamily="0" charset="0"/>
              </a:rPr>
              <a:t>overall, the portfolio combines simplicity, accessibility, and professionalism with basic interactivity, making it an effective tool to showcase an individual’s achievements and skills.</a:t>
            </a:r>
            <a:endParaRPr lang="en-US" altLang="zh-CN" sz="1800" b="1"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1800" b="1"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54040709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419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2025-09-03T09:15:25Z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