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484827-F239-4BB7-9B0B-63721E1DF782}">
  <a:tblStyle styleId="{AE484827-F239-4BB7-9B0B-63721E1DF7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52d9b2328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52d9b2328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2042a71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52042a7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52d9b2328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52d9b2328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52042a71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52042a7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58c2a40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58c2a40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58c2a40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58c2a40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52d9b232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52d9b232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52042a7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52042a7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Our Definition of mild medium and high/agressive discount?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Plot: Correlation between Discounts and Revenue per category - example categories for (explain some numbers and defend the arguments)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remove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52d9b2328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52d9b2328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52042a71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52042a71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52042a7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52042a7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Revenue generally is steady. Average revenue 230 k 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Strong increase during Black friday. Last decrease only relative to that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52d9b2328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52d9b2328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52042a7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52042a7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93 % of all sales are discounted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7 % negative discounts - this highlights the need for a price history to show concise </a:t>
            </a:r>
            <a:r>
              <a:rPr lang="de"/>
              <a:t>influence</a:t>
            </a:r>
            <a:r>
              <a:rPr lang="de"/>
              <a:t> of discounts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52042a7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52042a7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Revenue in </a:t>
            </a:r>
            <a:r>
              <a:rPr lang="de">
                <a:solidFill>
                  <a:schemeClr val="dk1"/>
                </a:solidFill>
              </a:rPr>
              <a:t>blue, as before. Discount (%) in orange.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Products are continuously discounted.    20% Average discount.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Revenue develops rather independently. </a:t>
            </a:r>
            <a:r>
              <a:rPr lang="de"/>
              <a:t>Highlight black friday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52d9b2328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52d9b2328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52042b0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52042b0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 5 categories in term of revenue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Whats the relationship to discounts?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52042a71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52042a71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low discount products are usually high priced and generate high Revenue than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high </a:t>
            </a:r>
            <a:r>
              <a:rPr lang="de"/>
              <a:t>discount</a:t>
            </a:r>
            <a:r>
              <a:rPr lang="de"/>
              <a:t> products are low priced and generate less Revenue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25026" l="14022" r="0" t="0"/>
          <a:stretch/>
        </p:blipFill>
        <p:spPr>
          <a:xfrm>
            <a:off x="2459662" y="1926675"/>
            <a:ext cx="4224675" cy="27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63375" y="1054450"/>
            <a:ext cx="8520600" cy="12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200"/>
              <a:t>REVENUE IN Q1 2018</a:t>
            </a:r>
            <a:endParaRPr sz="42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4175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/>
              <a:t>WAS IT THE DISCOUNT?</a:t>
            </a:r>
            <a:endParaRPr sz="2200"/>
          </a:p>
        </p:txBody>
      </p:sp>
      <p:sp>
        <p:nvSpPr>
          <p:cNvPr id="57" name="Google Shape;57;p13"/>
          <p:cNvSpPr txBox="1"/>
          <p:nvPr/>
        </p:nvSpPr>
        <p:spPr>
          <a:xfrm>
            <a:off x="6321925" y="4769075"/>
            <a:ext cx="3170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Included data: Jan 2017 - Mar 2018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500" y="45500"/>
            <a:ext cx="1947757" cy="12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261675" y="1633700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700"/>
              <a:t>CONCLUSION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chemeClr val="dk1"/>
                </a:solidFill>
              </a:rPr>
              <a:t>WAS IT THE DISCOUNT?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678975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920"/>
              <a:t>DISCOUNTS IMPACT POSITIVELY  -  FURTHER DATA IS NEEDED</a:t>
            </a:r>
            <a:endParaRPr sz="1920"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106525" y="1501900"/>
            <a:ext cx="47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/>
              <a:t>CONCLUSION</a:t>
            </a:r>
            <a:endParaRPr b="1"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595959"/>
                </a:solidFill>
              </a:rPr>
              <a:t>Revenue generally stable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595959"/>
                </a:solidFill>
              </a:rPr>
              <a:t>Most products are </a:t>
            </a:r>
            <a:r>
              <a:rPr lang="de" sz="1600">
                <a:solidFill>
                  <a:srgbClr val="595959"/>
                </a:solidFill>
              </a:rPr>
              <a:t>continuously</a:t>
            </a:r>
            <a:r>
              <a:rPr lang="de" sz="1600">
                <a:solidFill>
                  <a:srgbClr val="595959"/>
                </a:solidFill>
              </a:rPr>
              <a:t> discounted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595959"/>
                </a:solidFill>
              </a:rPr>
              <a:t>H</a:t>
            </a:r>
            <a:r>
              <a:rPr lang="de" sz="1600">
                <a:solidFill>
                  <a:srgbClr val="595959"/>
                </a:solidFill>
              </a:rPr>
              <a:t>ighest revenue from low-discount products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883375" y="3026975"/>
            <a:ext cx="51156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POTENTIAL FOR IMPROVED DATA INSIGHTS</a:t>
            </a:r>
            <a:endParaRPr b="1" sz="16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595959"/>
                </a:solidFill>
              </a:rPr>
              <a:t>History of recommended prices 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595959"/>
                </a:solidFill>
              </a:rPr>
              <a:t>Information about clients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595959"/>
                </a:solidFill>
              </a:rPr>
              <a:t>Missing data in Mar &amp; Apr 2017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5973300" y="4769075"/>
            <a:ext cx="3170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included data: Jan 2017 - Mar 2018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1743" l="7808" r="8136" t="9729"/>
          <a:stretch/>
        </p:blipFill>
        <p:spPr>
          <a:xfrm>
            <a:off x="944625" y="408850"/>
            <a:ext cx="6747724" cy="47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12"/>
            <a:ext cx="5353750" cy="50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5258" l="5814" r="997" t="0"/>
          <a:stretch/>
        </p:blipFill>
        <p:spPr>
          <a:xfrm>
            <a:off x="152400" y="152400"/>
            <a:ext cx="8063200" cy="45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Exclusion path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017725"/>
            <a:ext cx="29163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20% of data is included</a:t>
            </a:r>
            <a:endParaRPr/>
          </a:p>
        </p:txBody>
      </p:sp>
      <p:graphicFrame>
        <p:nvGraphicFramePr>
          <p:cNvPr id="188" name="Google Shape;188;p28"/>
          <p:cNvGraphicFramePr/>
          <p:nvPr/>
        </p:nvGraphicFramePr>
        <p:xfrm>
          <a:off x="1243725" y="187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{AE484827-F239-4BB7-9B0B-63721E1DF782}</a:tableStyleId>
              </a:tblPr>
              <a:tblGrid>
                <a:gridCol w="2150975"/>
                <a:gridCol w="1411575"/>
                <a:gridCol w="1277150"/>
                <a:gridCol w="1299550"/>
              </a:tblGrid>
              <a:tr h="40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/>
                        <a:t>entries / tables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/>
                        <a:t>orders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/>
                        <a:t>orderlines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/>
                        <a:t>products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40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original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226909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293983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19326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0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duplicates and NAs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226904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293977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10534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un-related order and product IDs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196210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278060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9992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0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complete purchases only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44865 (19.8%)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59073 (20.1%)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9992 (51.7%)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Aggressive Discounts = more Revenue?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4470" l="0" r="0" t="0"/>
          <a:stretch/>
        </p:blipFill>
        <p:spPr>
          <a:xfrm>
            <a:off x="373300" y="905100"/>
            <a:ext cx="6915774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idx="1" type="subTitle"/>
          </p:nvPr>
        </p:nvSpPr>
        <p:spPr>
          <a:xfrm>
            <a:off x="261675" y="1633700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700"/>
              <a:t>REVENUE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chemeClr val="dk1"/>
                </a:solidFill>
              </a:rPr>
              <a:t>GENERAL DEVELOPMENT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5973300" y="4769075"/>
            <a:ext cx="3170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I</a:t>
            </a:r>
            <a:r>
              <a:rPr lang="de" sz="1300">
                <a:solidFill>
                  <a:schemeClr val="dk1"/>
                </a:solidFill>
              </a:rPr>
              <a:t>ncluded data: Jan 2017 - Mar 2018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-872025" y="6724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080"/>
              <a:t>Revenue Decreased to 25% in 2018</a:t>
            </a:r>
            <a:endParaRPr sz="308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295525" y="3779925"/>
            <a:ext cx="779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800">
                <a:solidFill>
                  <a:schemeClr val="dk1"/>
                </a:solidFill>
              </a:rPr>
              <a:t>100</a:t>
            </a:r>
            <a:r>
              <a:rPr b="1" lang="de" sz="800">
                <a:solidFill>
                  <a:schemeClr val="dk1"/>
                </a:solidFill>
              </a:rPr>
              <a:t> k 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983325" y="1497925"/>
            <a:ext cx="779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800">
                <a:solidFill>
                  <a:schemeClr val="dk1"/>
                </a:solidFill>
              </a:rPr>
              <a:t>400 </a:t>
            </a:r>
            <a:r>
              <a:rPr b="1" lang="de" sz="800">
                <a:solidFill>
                  <a:schemeClr val="dk1"/>
                </a:solidFill>
              </a:rPr>
              <a:t>k 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91475" y="1060375"/>
            <a:ext cx="725100" cy="359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00" y="1075625"/>
            <a:ext cx="6387900" cy="38327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217575" y="59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Overall Revenue is Stable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467550" y="3556425"/>
            <a:ext cx="947400" cy="888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 flipH="1" rot="10800000">
            <a:off x="6414825" y="1825625"/>
            <a:ext cx="671100" cy="1739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 rot="10800000">
            <a:off x="481925" y="4125575"/>
            <a:ext cx="66009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2825" y="318750"/>
            <a:ext cx="2013600" cy="151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15"/>
          <p:cNvSpPr txBox="1"/>
          <p:nvPr/>
        </p:nvSpPr>
        <p:spPr>
          <a:xfrm>
            <a:off x="7142900" y="3794650"/>
            <a:ext cx="20478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700">
                <a:solidFill>
                  <a:schemeClr val="dk2"/>
                </a:solidFill>
              </a:rPr>
              <a:t>230 k €</a:t>
            </a:r>
            <a:r>
              <a:rPr lang="de" sz="2500">
                <a:solidFill>
                  <a:schemeClr val="dk2"/>
                </a:solidFill>
              </a:rPr>
              <a:t> 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</a:rPr>
              <a:t>Average </a:t>
            </a:r>
            <a:r>
              <a:rPr lang="de" sz="1100">
                <a:solidFill>
                  <a:schemeClr val="dk2"/>
                </a:solidFill>
              </a:rPr>
              <a:t>Revenue</a:t>
            </a:r>
            <a:br>
              <a:rPr lang="de" sz="1100">
                <a:solidFill>
                  <a:schemeClr val="dk2"/>
                </a:solidFill>
              </a:rPr>
            </a:br>
            <a:r>
              <a:rPr lang="de" sz="1100">
                <a:solidFill>
                  <a:schemeClr val="dk2"/>
                </a:solidFill>
              </a:rPr>
              <a:t>per week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8575" y="1075625"/>
            <a:ext cx="725100" cy="349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688150" y="1075625"/>
            <a:ext cx="779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800">
                <a:solidFill>
                  <a:schemeClr val="dk1"/>
                </a:solidFill>
              </a:rPr>
              <a:t>1800 k 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135275" y="3762950"/>
            <a:ext cx="779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800">
                <a:solidFill>
                  <a:schemeClr val="dk1"/>
                </a:solidFill>
              </a:rPr>
              <a:t>300</a:t>
            </a:r>
            <a:r>
              <a:rPr b="1" lang="de" sz="800">
                <a:solidFill>
                  <a:schemeClr val="dk1"/>
                </a:solidFill>
              </a:rPr>
              <a:t> k 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553675" y="4281000"/>
            <a:ext cx="6711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800">
                <a:solidFill>
                  <a:schemeClr val="dk1"/>
                </a:solidFill>
              </a:rPr>
              <a:t>125 </a:t>
            </a:r>
            <a:r>
              <a:rPr b="1" lang="de" sz="800">
                <a:solidFill>
                  <a:schemeClr val="dk1"/>
                </a:solidFill>
              </a:rPr>
              <a:t>k 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142900" y="442025"/>
            <a:ext cx="219300" cy="13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261675" y="1633700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700"/>
              <a:t>DISCOUNT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chemeClr val="dk1"/>
                </a:solidFill>
              </a:rPr>
              <a:t>DOES IT INFLUENCE REVENUE?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93 % of all Sales are Discounted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233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Revenue Develops Independent from Discount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00" y="1139600"/>
            <a:ext cx="636829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68575" y="1060375"/>
            <a:ext cx="725100" cy="359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677400" y="4199125"/>
            <a:ext cx="779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800">
                <a:solidFill>
                  <a:schemeClr val="dk1"/>
                </a:solidFill>
              </a:rPr>
              <a:t>10 %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198100" y="3695200"/>
            <a:ext cx="779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800">
                <a:solidFill>
                  <a:schemeClr val="dk1"/>
                </a:solidFill>
              </a:rPr>
              <a:t>30 %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5977500" y="3578475"/>
            <a:ext cx="572700" cy="11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 rot="10800000">
            <a:off x="535150" y="4094450"/>
            <a:ext cx="56691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" name="Google Shape;106;p18"/>
          <p:cNvSpPr txBox="1"/>
          <p:nvPr/>
        </p:nvSpPr>
        <p:spPr>
          <a:xfrm>
            <a:off x="6333975" y="3673525"/>
            <a:ext cx="20478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chemeClr val="dk2"/>
                </a:solidFill>
              </a:rPr>
              <a:t>20 %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</a:rPr>
              <a:t>Average Discount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1675" y="1633700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700"/>
              <a:t>CATEGORIES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chemeClr val="dk1"/>
                </a:solidFill>
              </a:rPr>
              <a:t>HIGHER DISCOUNT = LOWER REVENUE?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 Five C</a:t>
            </a:r>
            <a:r>
              <a:rPr lang="de"/>
              <a:t>ategories </a:t>
            </a:r>
            <a:r>
              <a:rPr lang="de"/>
              <a:t>with Highest Revenue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017725"/>
            <a:ext cx="4572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    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-2176" t="0"/>
          <a:stretch/>
        </p:blipFill>
        <p:spPr>
          <a:xfrm>
            <a:off x="361325" y="1148925"/>
            <a:ext cx="5535100" cy="35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6189000" y="4776825"/>
            <a:ext cx="236700" cy="13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5084775" y="4568825"/>
            <a:ext cx="725100" cy="13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4318025" y="2082600"/>
            <a:ext cx="725100" cy="13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413350" y="1442650"/>
            <a:ext cx="725100" cy="13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671975" y="2724425"/>
            <a:ext cx="725100" cy="13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5694375" y="5178425"/>
            <a:ext cx="725100" cy="13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920025" y="3357800"/>
            <a:ext cx="725100" cy="13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2435925" y="3992525"/>
            <a:ext cx="725100" cy="13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0" y="838771"/>
            <a:ext cx="5763857" cy="2305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11" y="2701442"/>
            <a:ext cx="5763833" cy="230553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626100" y="3144000"/>
            <a:ext cx="2202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</a:rPr>
              <a:t>Accessoires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26100" y="990675"/>
            <a:ext cx="2202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</a:rPr>
              <a:t>Computer/Laptop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902025" y="4326625"/>
            <a:ext cx="779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800">
                <a:solidFill>
                  <a:schemeClr val="dk1"/>
                </a:solidFill>
              </a:rPr>
              <a:t>10 %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609350" y="3766463"/>
            <a:ext cx="779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800">
                <a:solidFill>
                  <a:schemeClr val="dk1"/>
                </a:solidFill>
              </a:rPr>
              <a:t>50 </a:t>
            </a:r>
            <a:r>
              <a:rPr b="1" lang="de" sz="800">
                <a:solidFill>
                  <a:schemeClr val="dk1"/>
                </a:solidFill>
              </a:rPr>
              <a:t>%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478250" y="2314500"/>
            <a:ext cx="779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800">
                <a:solidFill>
                  <a:schemeClr val="dk1"/>
                </a:solidFill>
              </a:rPr>
              <a:t>15</a:t>
            </a:r>
            <a:r>
              <a:rPr b="1" lang="de" sz="800">
                <a:solidFill>
                  <a:schemeClr val="dk1"/>
                </a:solidFill>
              </a:rPr>
              <a:t>%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437250" y="2625138"/>
            <a:ext cx="779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800">
                <a:solidFill>
                  <a:schemeClr val="dk1"/>
                </a:solidFill>
              </a:rPr>
              <a:t>5</a:t>
            </a:r>
            <a:r>
              <a:rPr b="1" lang="de" sz="800">
                <a:solidFill>
                  <a:schemeClr val="dk1"/>
                </a:solidFill>
              </a:rPr>
              <a:t> %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019600" y="891925"/>
            <a:ext cx="779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800">
                <a:solidFill>
                  <a:schemeClr val="dk1"/>
                </a:solidFill>
              </a:rPr>
              <a:t>450 k 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966163" y="3197550"/>
            <a:ext cx="779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800">
                <a:solidFill>
                  <a:schemeClr val="dk1"/>
                </a:solidFill>
              </a:rPr>
              <a:t>250</a:t>
            </a:r>
            <a:r>
              <a:rPr b="1" lang="de" sz="800">
                <a:solidFill>
                  <a:schemeClr val="dk1"/>
                </a:solidFill>
              </a:rPr>
              <a:t> k 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5433400" y="1120400"/>
            <a:ext cx="725100" cy="380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848250" y="1826775"/>
            <a:ext cx="1083600" cy="27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chemeClr val="dk2"/>
                </a:solidFill>
              </a:rPr>
              <a:t>9</a:t>
            </a:r>
            <a:r>
              <a:rPr lang="de" sz="3000">
                <a:solidFill>
                  <a:schemeClr val="dk2"/>
                </a:solidFill>
              </a:rPr>
              <a:t> %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</a:rPr>
              <a:t>Average Discount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chemeClr val="dk2"/>
                </a:solidFill>
              </a:rPr>
              <a:t>27 %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95575" y="414500"/>
            <a:ext cx="8520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920"/>
              <a:t>High Discount for Accessoires, Low Discounts for High-Tech Gear</a:t>
            </a:r>
            <a:endParaRPr sz="1920"/>
          </a:p>
        </p:txBody>
      </p:sp>
      <p:sp>
        <p:nvSpPr>
          <p:cNvPr id="144" name="Google Shape;144;p21"/>
          <p:cNvSpPr/>
          <p:nvPr/>
        </p:nvSpPr>
        <p:spPr>
          <a:xfrm>
            <a:off x="0" y="923025"/>
            <a:ext cx="626100" cy="380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7372000" y="1826775"/>
            <a:ext cx="1320000" cy="27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181896"/>
                </a:solidFill>
              </a:rPr>
              <a:t>62 k</a:t>
            </a:r>
            <a:r>
              <a:rPr lang="de" sz="3000">
                <a:solidFill>
                  <a:srgbClr val="181896"/>
                </a:solidFill>
              </a:rPr>
              <a:t> €</a:t>
            </a:r>
            <a:endParaRPr sz="2800">
              <a:solidFill>
                <a:srgbClr val="18189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189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189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189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181896"/>
                </a:solidFill>
              </a:rPr>
              <a:t>Average Revenue</a:t>
            </a:r>
            <a:endParaRPr sz="1100">
              <a:solidFill>
                <a:srgbClr val="18189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181896"/>
                </a:solidFill>
              </a:rPr>
              <a:t>per Week</a:t>
            </a:r>
            <a:endParaRPr sz="1100">
              <a:solidFill>
                <a:srgbClr val="18189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189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189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189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189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181896"/>
                </a:solidFill>
              </a:rPr>
              <a:t>33 k</a:t>
            </a:r>
            <a:r>
              <a:rPr lang="de" sz="3000">
                <a:solidFill>
                  <a:srgbClr val="181896"/>
                </a:solidFill>
              </a:rPr>
              <a:t> €</a:t>
            </a:r>
            <a:endParaRPr sz="1100">
              <a:solidFill>
                <a:srgbClr val="18189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434343"/>
      </a:dk1>
      <a:lt1>
        <a:srgbClr val="FFFFFF"/>
      </a:lt1>
      <a:dk2>
        <a:srgbClr val="AA7739"/>
      </a:dk2>
      <a:lt2>
        <a:srgbClr val="EEEEEE"/>
      </a:lt2>
      <a:accent1>
        <a:srgbClr val="806340"/>
      </a:accent1>
      <a:accent2>
        <a:srgbClr val="FF8C00"/>
      </a:accent2>
      <a:accent3>
        <a:srgbClr val="D58523"/>
      </a:accent3>
      <a:accent4>
        <a:srgbClr val="554839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