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wdp" ContentType="image/vnd.ms-photo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7.xml" ContentType="application/vnd.openxmlformats-officedocument.presentationml.tags+xml"/>
  <Override PartName="/ppt/notesSlides/notesSlide3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5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6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7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8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9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0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1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2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3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4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5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16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17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8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19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20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21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22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23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24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62"/>
  </p:notesMasterIdLst>
  <p:handoutMasterIdLst>
    <p:handoutMasterId r:id="rId63"/>
  </p:handoutMasterIdLst>
  <p:sldIdLst>
    <p:sldId id="477" r:id="rId3"/>
    <p:sldId id="258" r:id="rId4"/>
    <p:sldId id="478" r:id="rId5"/>
    <p:sldId id="259" r:id="rId6"/>
    <p:sldId id="479" r:id="rId7"/>
    <p:sldId id="261" r:id="rId8"/>
    <p:sldId id="609" r:id="rId9"/>
    <p:sldId id="488" r:id="rId10"/>
    <p:sldId id="552" r:id="rId11"/>
    <p:sldId id="498" r:id="rId12"/>
    <p:sldId id="553" r:id="rId13"/>
    <p:sldId id="499" r:id="rId14"/>
    <p:sldId id="500" r:id="rId15"/>
    <p:sldId id="502" r:id="rId16"/>
    <p:sldId id="514" r:id="rId17"/>
    <p:sldId id="515" r:id="rId18"/>
    <p:sldId id="603" r:id="rId19"/>
    <p:sldId id="517" r:id="rId20"/>
    <p:sldId id="610" r:id="rId21"/>
    <p:sldId id="519" r:id="rId22"/>
    <p:sldId id="520" r:id="rId23"/>
    <p:sldId id="531" r:id="rId24"/>
    <p:sldId id="532" r:id="rId25"/>
    <p:sldId id="611" r:id="rId26"/>
    <p:sldId id="612" r:id="rId27"/>
    <p:sldId id="613" r:id="rId28"/>
    <p:sldId id="614" r:id="rId29"/>
    <p:sldId id="604" r:id="rId30"/>
    <p:sldId id="534" r:id="rId31"/>
    <p:sldId id="615" r:id="rId32"/>
    <p:sldId id="616" r:id="rId33"/>
    <p:sldId id="483" r:id="rId34"/>
    <p:sldId id="484" r:id="rId35"/>
    <p:sldId id="485" r:id="rId36"/>
    <p:sldId id="486" r:id="rId37"/>
    <p:sldId id="487" r:id="rId38"/>
    <p:sldId id="536" r:id="rId39"/>
    <p:sldId id="482" r:id="rId40"/>
    <p:sldId id="537" r:id="rId41"/>
    <p:sldId id="539" r:id="rId42"/>
    <p:sldId id="540" r:id="rId43"/>
    <p:sldId id="541" r:id="rId44"/>
    <p:sldId id="556" r:id="rId45"/>
    <p:sldId id="542" r:id="rId46"/>
    <p:sldId id="543" r:id="rId47"/>
    <p:sldId id="544" r:id="rId48"/>
    <p:sldId id="545" r:id="rId49"/>
    <p:sldId id="557" r:id="rId50"/>
    <p:sldId id="617" r:id="rId51"/>
    <p:sldId id="546" r:id="rId52"/>
    <p:sldId id="618" r:id="rId53"/>
    <p:sldId id="547" r:id="rId54"/>
    <p:sldId id="548" r:id="rId55"/>
    <p:sldId id="549" r:id="rId56"/>
    <p:sldId id="560" r:id="rId57"/>
    <p:sldId id="550" r:id="rId58"/>
    <p:sldId id="551" r:id="rId59"/>
    <p:sldId id="619" r:id="rId60"/>
    <p:sldId id="602" r:id="rId61"/>
  </p:sldIdLst>
  <p:sldSz cx="12192000" cy="6858000"/>
  <p:notesSz cx="6858000" cy="9144000"/>
  <p:custDataLst>
    <p:tags r:id="rId6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041" userDrawn="1">
          <p15:clr>
            <a:srgbClr val="A4A3A4"/>
          </p15:clr>
        </p15:guide>
        <p15:guide id="2" pos="1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7933C"/>
    <a:srgbClr val="6CA343"/>
    <a:srgbClr val="F7F7F7"/>
    <a:srgbClr val="558ED5"/>
    <a:srgbClr val="E41908"/>
    <a:srgbClr val="340A5E"/>
    <a:srgbClr val="3A3A3A"/>
    <a:srgbClr val="FFC001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0" autoAdjust="0"/>
    <p:restoredTop sz="94606" autoAdjust="0"/>
  </p:normalViewPr>
  <p:slideViewPr>
    <p:cSldViewPr snapToObjects="1" showGuides="1">
      <p:cViewPr>
        <p:scale>
          <a:sx n="70" d="100"/>
          <a:sy n="70" d="100"/>
        </p:scale>
        <p:origin x="-948" y="-342"/>
      </p:cViewPr>
      <p:guideLst>
        <p:guide orient="horz" pos="4041"/>
        <p:guide pos="173"/>
      </p:guideLst>
    </p:cSldViewPr>
  </p:slideViewPr>
  <p:outlineViewPr>
    <p:cViewPr>
      <p:scale>
        <a:sx n="33" d="100"/>
        <a:sy n="33" d="100"/>
      </p:scale>
      <p:origin x="0" y="-15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216027" cy="21602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4" Type="http://schemas.openxmlformats.org/officeDocument/2006/relationships/image" Target="../media/image61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4" Type="http://schemas.openxmlformats.org/officeDocument/2006/relationships/image" Target="../media/image65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Relationship Id="rId4" Type="http://schemas.openxmlformats.org/officeDocument/2006/relationships/image" Target="../media/image73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Relationship Id="rId4" Type="http://schemas.openxmlformats.org/officeDocument/2006/relationships/image" Target="../media/image79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Relationship Id="rId4" Type="http://schemas.openxmlformats.org/officeDocument/2006/relationships/image" Target="../media/image8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Relationship Id="rId5" Type="http://schemas.openxmlformats.org/officeDocument/2006/relationships/image" Target="../media/image93.emf"/><Relationship Id="rId4" Type="http://schemas.openxmlformats.org/officeDocument/2006/relationships/image" Target="../media/image92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image" Target="../media/image94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emf"/><Relationship Id="rId1" Type="http://schemas.openxmlformats.org/officeDocument/2006/relationships/image" Target="../media/image9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2024-4-23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478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470F4-B71D-48E3-8849-D94058D0B438}" type="datetimeFigureOut">
              <a:rPr lang="zh-CN" altLang="en-US" smtClean="0"/>
              <a:t>2024-4-23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BDDFF-9C74-45EE-AD90-2B14BDC10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9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76E8C2-FB17-4F97-B19D-97236ED15B4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44FBAB-EFB2-4BDA-9A4E-F394C865AB06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19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76E8C2-FB17-4F97-B19D-97236ED15B4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76E8C2-FB17-4F97-B19D-97236ED15B4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44FBAB-EFB2-4BDA-9A4E-F394C865AB06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44FBAB-EFB2-4BDA-9A4E-F394C865AB06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24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44FBAB-EFB2-4BDA-9A4E-F394C865AB06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25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44FBAB-EFB2-4BDA-9A4E-F394C865AB06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44FBAB-EFB2-4BDA-9A4E-F394C865AB06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27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76E8C2-FB17-4F97-B19D-97236ED15B4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29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44FBAB-EFB2-4BDA-9A4E-F394C865AB06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30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76E8C2-FB17-4F97-B19D-97236ED15B4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7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44FBAB-EFB2-4BDA-9A4E-F394C865AB06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31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44FBAB-EFB2-4BDA-9A4E-F394C865AB06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33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44FBAB-EFB2-4BDA-9A4E-F394C865AB06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34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44FBAB-EFB2-4BDA-9A4E-F394C865AB06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35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44FBAB-EFB2-4BDA-9A4E-F394C865AB06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36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76E8C2-FB17-4F97-B19D-97236ED15B4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8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76E8C2-FB17-4F97-B19D-97236ED15B4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10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76E8C2-FB17-4F97-B19D-97236ED15B4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11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76E8C2-FB17-4F97-B19D-97236ED15B4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13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76E8C2-FB17-4F97-B19D-97236ED15B4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15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44FBAB-EFB2-4BDA-9A4E-F394C865AB06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16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76E8C2-FB17-4F97-B19D-97236ED15B4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18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slide" Target="../slides/slide34.xml"/><Relationship Id="rId1" Type="http://schemas.openxmlformats.org/officeDocument/2006/relationships/slideMaster" Target="../slideMasters/slideMaster1.xml"/><Relationship Id="rId5" Type="http://schemas.openxmlformats.org/officeDocument/2006/relationships/slide" Target="../slides/slide33.xml"/><Relationship Id="rId4" Type="http://schemas.openxmlformats.org/officeDocument/2006/relationships/slide" Target="../slides/slide3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" Target="../slides/slide44.xml"/><Relationship Id="rId13" Type="http://schemas.openxmlformats.org/officeDocument/2006/relationships/slide" Target="../slides/slide52.xml"/><Relationship Id="rId3" Type="http://schemas.openxmlformats.org/officeDocument/2006/relationships/slideMaster" Target="../slideMasters/slideMaster1.xml"/><Relationship Id="rId7" Type="http://schemas.openxmlformats.org/officeDocument/2006/relationships/slide" Target="../slides/slide42.xml"/><Relationship Id="rId12" Type="http://schemas.openxmlformats.org/officeDocument/2006/relationships/slide" Target="../slides/slide50.xml"/><Relationship Id="rId17" Type="http://schemas.openxmlformats.org/officeDocument/2006/relationships/slide" Target="../slides/slide38.xml"/><Relationship Id="rId2" Type="http://schemas.openxmlformats.org/officeDocument/2006/relationships/tags" Target="../tags/tag5.xml"/><Relationship Id="rId16" Type="http://schemas.openxmlformats.org/officeDocument/2006/relationships/slide" Target="../slides/slide56.xml"/><Relationship Id="rId1" Type="http://schemas.openxmlformats.org/officeDocument/2006/relationships/tags" Target="../tags/tag4.xml"/><Relationship Id="rId6" Type="http://schemas.openxmlformats.org/officeDocument/2006/relationships/slide" Target="../slides/slide41.xml"/><Relationship Id="rId11" Type="http://schemas.openxmlformats.org/officeDocument/2006/relationships/slide" Target="../slides/slide47.xml"/><Relationship Id="rId5" Type="http://schemas.openxmlformats.org/officeDocument/2006/relationships/slide" Target="../slides/slide40.xml"/><Relationship Id="rId15" Type="http://schemas.openxmlformats.org/officeDocument/2006/relationships/slide" Target="../slides/slide54.xml"/><Relationship Id="rId10" Type="http://schemas.openxmlformats.org/officeDocument/2006/relationships/slide" Target="../slides/slide46.xml"/><Relationship Id="rId4" Type="http://schemas.openxmlformats.org/officeDocument/2006/relationships/slide" Target="../slides/slide39.xml"/><Relationship Id="rId9" Type="http://schemas.openxmlformats.org/officeDocument/2006/relationships/slide" Target="../slides/slide45.xml"/><Relationship Id="rId14" Type="http://schemas.openxmlformats.org/officeDocument/2006/relationships/slide" Target="../slides/slide53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" Target="../slides/slide46.xml"/><Relationship Id="rId13" Type="http://schemas.openxmlformats.org/officeDocument/2006/relationships/slide" Target="../slides/slide54.xml"/><Relationship Id="rId3" Type="http://schemas.openxmlformats.org/officeDocument/2006/relationships/slide" Target="../slides/slide40.xml"/><Relationship Id="rId7" Type="http://schemas.openxmlformats.org/officeDocument/2006/relationships/slide" Target="../slides/slide45.xml"/><Relationship Id="rId12" Type="http://schemas.openxmlformats.org/officeDocument/2006/relationships/slide" Target="../slides/slide53.xml"/><Relationship Id="rId2" Type="http://schemas.openxmlformats.org/officeDocument/2006/relationships/slide" Target="../slides/slide39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44.xml"/><Relationship Id="rId11" Type="http://schemas.openxmlformats.org/officeDocument/2006/relationships/slide" Target="../slides/slide52.xml"/><Relationship Id="rId5" Type="http://schemas.openxmlformats.org/officeDocument/2006/relationships/slide" Target="../slides/slide42.xml"/><Relationship Id="rId15" Type="http://schemas.openxmlformats.org/officeDocument/2006/relationships/slide" Target="../slides/slide38.xml"/><Relationship Id="rId10" Type="http://schemas.openxmlformats.org/officeDocument/2006/relationships/slide" Target="../slides/slide50.xml"/><Relationship Id="rId4" Type="http://schemas.openxmlformats.org/officeDocument/2006/relationships/slide" Target="../slides/slide41.xml"/><Relationship Id="rId9" Type="http://schemas.openxmlformats.org/officeDocument/2006/relationships/slide" Target="../slides/slide47.xml"/><Relationship Id="rId14" Type="http://schemas.openxmlformats.org/officeDocument/2006/relationships/slide" Target="../slides/slide56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slide" Target="../slides/slide44.xml"/><Relationship Id="rId13" Type="http://schemas.openxmlformats.org/officeDocument/2006/relationships/slide" Target="../slides/slide52.xml"/><Relationship Id="rId3" Type="http://schemas.openxmlformats.org/officeDocument/2006/relationships/slideMaster" Target="../slideMasters/slideMaster1.xml"/><Relationship Id="rId7" Type="http://schemas.openxmlformats.org/officeDocument/2006/relationships/slide" Target="../slides/slide42.xml"/><Relationship Id="rId12" Type="http://schemas.openxmlformats.org/officeDocument/2006/relationships/slide" Target="../slides/slide50.xml"/><Relationship Id="rId17" Type="http://schemas.openxmlformats.org/officeDocument/2006/relationships/slide" Target="../slides/slide38.xml"/><Relationship Id="rId2" Type="http://schemas.openxmlformats.org/officeDocument/2006/relationships/tags" Target="../tags/tag7.xml"/><Relationship Id="rId16" Type="http://schemas.openxmlformats.org/officeDocument/2006/relationships/slide" Target="../slides/slide56.xml"/><Relationship Id="rId1" Type="http://schemas.openxmlformats.org/officeDocument/2006/relationships/tags" Target="../tags/tag6.xml"/><Relationship Id="rId6" Type="http://schemas.openxmlformats.org/officeDocument/2006/relationships/slide" Target="../slides/slide41.xml"/><Relationship Id="rId11" Type="http://schemas.openxmlformats.org/officeDocument/2006/relationships/slide" Target="../slides/slide47.xml"/><Relationship Id="rId5" Type="http://schemas.openxmlformats.org/officeDocument/2006/relationships/slide" Target="../slides/slide40.xml"/><Relationship Id="rId15" Type="http://schemas.openxmlformats.org/officeDocument/2006/relationships/slide" Target="../slides/slide54.xml"/><Relationship Id="rId10" Type="http://schemas.openxmlformats.org/officeDocument/2006/relationships/slide" Target="../slides/slide46.xml"/><Relationship Id="rId4" Type="http://schemas.openxmlformats.org/officeDocument/2006/relationships/slide" Target="../slides/slide39.xml"/><Relationship Id="rId9" Type="http://schemas.openxmlformats.org/officeDocument/2006/relationships/slide" Target="../slides/slide45.xml"/><Relationship Id="rId14" Type="http://schemas.openxmlformats.org/officeDocument/2006/relationships/slide" Target="../slides/slide53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" Target="../slides/slide44.xml"/><Relationship Id="rId13" Type="http://schemas.openxmlformats.org/officeDocument/2006/relationships/slide" Target="../slides/slide52.xml"/><Relationship Id="rId3" Type="http://schemas.openxmlformats.org/officeDocument/2006/relationships/slideMaster" Target="../slideMasters/slideMaster1.xml"/><Relationship Id="rId7" Type="http://schemas.openxmlformats.org/officeDocument/2006/relationships/slide" Target="../slides/slide42.xml"/><Relationship Id="rId12" Type="http://schemas.openxmlformats.org/officeDocument/2006/relationships/slide" Target="../slides/slide50.xml"/><Relationship Id="rId17" Type="http://schemas.openxmlformats.org/officeDocument/2006/relationships/slide" Target="../slides/slide38.xml"/><Relationship Id="rId2" Type="http://schemas.openxmlformats.org/officeDocument/2006/relationships/tags" Target="../tags/tag9.xml"/><Relationship Id="rId16" Type="http://schemas.openxmlformats.org/officeDocument/2006/relationships/slide" Target="../slides/slide56.xml"/><Relationship Id="rId1" Type="http://schemas.openxmlformats.org/officeDocument/2006/relationships/tags" Target="../tags/tag8.xml"/><Relationship Id="rId6" Type="http://schemas.openxmlformats.org/officeDocument/2006/relationships/slide" Target="../slides/slide41.xml"/><Relationship Id="rId11" Type="http://schemas.openxmlformats.org/officeDocument/2006/relationships/slide" Target="../slides/slide47.xml"/><Relationship Id="rId5" Type="http://schemas.openxmlformats.org/officeDocument/2006/relationships/slide" Target="../slides/slide40.xml"/><Relationship Id="rId15" Type="http://schemas.openxmlformats.org/officeDocument/2006/relationships/slide" Target="../slides/slide54.xml"/><Relationship Id="rId10" Type="http://schemas.openxmlformats.org/officeDocument/2006/relationships/slide" Target="../slides/slide46.xml"/><Relationship Id="rId4" Type="http://schemas.openxmlformats.org/officeDocument/2006/relationships/slide" Target="../slides/slide39.xml"/><Relationship Id="rId9" Type="http://schemas.openxmlformats.org/officeDocument/2006/relationships/slide" Target="../slides/slide45.xml"/><Relationship Id="rId14" Type="http://schemas.openxmlformats.org/officeDocument/2006/relationships/slide" Target="../slides/slide5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0" y="-12065"/>
            <a:ext cx="12192000" cy="6853555"/>
          </a:xfrm>
          <a:prstGeom prst="rect">
            <a:avLst/>
          </a:prstGeom>
          <a:pattFill prst="dotGrid">
            <a:fgClr>
              <a:srgbClr val="E9EDF4"/>
            </a:fgClr>
            <a:bgClr>
              <a:schemeClr val="bg1"/>
            </a:bgClr>
          </a:pattFill>
          <a:ln w="28575">
            <a:noFill/>
          </a:ln>
        </p:spPr>
        <p:txBody>
          <a:bodyPr anchor="ctr"/>
          <a:lstStyle/>
          <a:p>
            <a:pPr algn="ctr"/>
            <a:endParaRPr lang="zh-CN" altLang="en-US" sz="5400" dirty="0">
              <a:solidFill>
                <a:srgbClr val="F5C131">
                  <a:lumMod val="20000"/>
                  <a:lumOff val="80000"/>
                </a:srgbClr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>
            <p:custDataLst>
              <p:tags r:id="rId1"/>
            </p:custDataLst>
          </p:nvPr>
        </p:nvSpPr>
        <p:spPr>
          <a:xfrm>
            <a:off x="0" y="-12065"/>
            <a:ext cx="12192000" cy="6853555"/>
          </a:xfrm>
          <a:prstGeom prst="rect">
            <a:avLst/>
          </a:prstGeom>
          <a:pattFill prst="dotGrid">
            <a:fgClr>
              <a:srgbClr val="E9EDF4"/>
            </a:fgClr>
            <a:bgClr>
              <a:schemeClr val="bg1"/>
            </a:bgClr>
          </a:pattFill>
          <a:ln w="28575">
            <a:noFill/>
          </a:ln>
        </p:spPr>
        <p:txBody>
          <a:bodyPr anchor="ctr"/>
          <a:lstStyle/>
          <a:p>
            <a:pPr algn="ctr"/>
            <a:endParaRPr lang="zh-CN" altLang="en-US" sz="5400" dirty="0">
              <a:solidFill>
                <a:srgbClr val="F5C131">
                  <a:lumMod val="20000"/>
                  <a:lumOff val="80000"/>
                </a:srgbClr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自定义版式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68505" cy="685355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>
            <a:alphaModFix amt="38000"/>
          </a:blip>
          <a:stretch>
            <a:fillRect/>
          </a:stretch>
        </p:blipFill>
        <p:spPr>
          <a:xfrm>
            <a:off x="0" y="0"/>
            <a:ext cx="12189460" cy="6860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pattFill prst="lgGrid">
          <a:fgClr>
            <a:srgbClr val="F7F7F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bg>
      <p:bgPr>
        <a:pattFill prst="lgGrid">
          <a:fgClr>
            <a:srgbClr val="F7F7F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1">
            <a:hlinkClick r:id="rId2" action="ppaction://hlinksldjump"/>
          </p:cNvPr>
          <p:cNvSpPr>
            <a:spLocks noChangeArrowheads="1"/>
          </p:cNvSpPr>
          <p:nvPr userDrawn="1"/>
        </p:nvSpPr>
        <p:spPr bwMode="auto">
          <a:xfrm>
            <a:off x="2594510" y="6416030"/>
            <a:ext cx="252000" cy="25200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2</a:t>
            </a:r>
          </a:p>
        </p:txBody>
      </p:sp>
      <p:sp>
        <p:nvSpPr>
          <p:cNvPr id="4" name="Rectangle 21">
            <a:hlinkClick r:id="rId3" action="ppaction://hlinksldjump"/>
          </p:cNvPr>
          <p:cNvSpPr>
            <a:spLocks noChangeArrowheads="1"/>
          </p:cNvSpPr>
          <p:nvPr userDrawn="1"/>
        </p:nvSpPr>
        <p:spPr bwMode="auto">
          <a:xfrm>
            <a:off x="2929486" y="6416030"/>
            <a:ext cx="252000" cy="25200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3</a:t>
            </a:r>
          </a:p>
        </p:txBody>
      </p:sp>
      <p:sp>
        <p:nvSpPr>
          <p:cNvPr id="5" name="Rectangle 21">
            <a:hlinkClick r:id="rId4" action="ppaction://hlinksldjump"/>
          </p:cNvPr>
          <p:cNvSpPr>
            <a:spLocks noChangeArrowheads="1"/>
          </p:cNvSpPr>
          <p:nvPr userDrawn="1"/>
        </p:nvSpPr>
        <p:spPr bwMode="auto">
          <a:xfrm>
            <a:off x="3264462" y="6416030"/>
            <a:ext cx="252000" cy="25200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4</a:t>
            </a:r>
          </a:p>
        </p:txBody>
      </p:sp>
      <p:sp>
        <p:nvSpPr>
          <p:cNvPr id="6" name="Rectangle 21">
            <a:hlinkClick r:id="rId5" action="ppaction://hlinksldjump"/>
          </p:cNvPr>
          <p:cNvSpPr>
            <a:spLocks noChangeArrowheads="1"/>
          </p:cNvSpPr>
          <p:nvPr userDrawn="1"/>
        </p:nvSpPr>
        <p:spPr bwMode="auto">
          <a:xfrm>
            <a:off x="2245614" y="6415278"/>
            <a:ext cx="252000" cy="25200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6835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68505" cy="685355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076" name="Picture 4" descr="E:\2023\课件\同步\2024（秋）数学 选择性必修 第一册 人教A版（新教材新标准）学生用书（鲁津京琼粤……）\封面\过渡页2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193" y="-366829"/>
            <a:ext cx="12274386" cy="767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1">
            <a:hlinkClick r:id="rId4" action="ppaction://hlinksldjump"/>
          </p:cNvPr>
          <p:cNvSpPr>
            <a:spLocks noChangeArrowheads="1"/>
          </p:cNvSpPr>
          <p:nvPr userDrawn="1"/>
        </p:nvSpPr>
        <p:spPr bwMode="auto">
          <a:xfrm>
            <a:off x="2555875" y="6411595"/>
            <a:ext cx="24638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2</a:t>
            </a:r>
          </a:p>
        </p:txBody>
      </p:sp>
      <p:sp>
        <p:nvSpPr>
          <p:cNvPr id="25" name="Rectangle 21">
            <a:hlinkClick r:id="rId5" action="ppaction://hlinksldjump"/>
          </p:cNvPr>
          <p:cNvSpPr>
            <a:spLocks noChangeArrowheads="1"/>
          </p:cNvSpPr>
          <p:nvPr userDrawn="1"/>
        </p:nvSpPr>
        <p:spPr bwMode="auto">
          <a:xfrm>
            <a:off x="2854325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3</a:t>
            </a:r>
          </a:p>
        </p:txBody>
      </p:sp>
      <p:sp>
        <p:nvSpPr>
          <p:cNvPr id="26" name="Rectangle 21">
            <a:hlinkClick r:id="rId6" action="ppaction://hlinksldjump"/>
          </p:cNvPr>
          <p:cNvSpPr>
            <a:spLocks noChangeArrowheads="1"/>
          </p:cNvSpPr>
          <p:nvPr userDrawn="1"/>
        </p:nvSpPr>
        <p:spPr bwMode="auto">
          <a:xfrm>
            <a:off x="3151505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4</a:t>
            </a:r>
          </a:p>
        </p:txBody>
      </p:sp>
      <p:sp>
        <p:nvSpPr>
          <p:cNvPr id="27" name="Rectangle 21">
            <a:hlinkClick r:id="rId7" action="ppaction://hlinksldjump"/>
          </p:cNvPr>
          <p:cNvSpPr>
            <a:spLocks noChangeArrowheads="1"/>
          </p:cNvSpPr>
          <p:nvPr userDrawn="1"/>
        </p:nvSpPr>
        <p:spPr bwMode="auto">
          <a:xfrm>
            <a:off x="3448050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5</a:t>
            </a:r>
          </a:p>
        </p:txBody>
      </p:sp>
      <p:sp>
        <p:nvSpPr>
          <p:cNvPr id="28" name="Rectangle 21">
            <a:hlinkClick r:id="rId8" action="ppaction://hlinksldjump"/>
          </p:cNvPr>
          <p:cNvSpPr>
            <a:spLocks noChangeArrowheads="1"/>
          </p:cNvSpPr>
          <p:nvPr userDrawn="1"/>
        </p:nvSpPr>
        <p:spPr bwMode="auto">
          <a:xfrm>
            <a:off x="3745230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6</a:t>
            </a:r>
          </a:p>
        </p:txBody>
      </p:sp>
      <p:sp>
        <p:nvSpPr>
          <p:cNvPr id="29" name="Rectangle 21">
            <a:hlinkClick r:id="rId9" action="ppaction://hlinksldjump"/>
          </p:cNvPr>
          <p:cNvSpPr>
            <a:spLocks noChangeArrowheads="1"/>
          </p:cNvSpPr>
          <p:nvPr userDrawn="1"/>
        </p:nvSpPr>
        <p:spPr bwMode="auto">
          <a:xfrm>
            <a:off x="4041775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7</a:t>
            </a:r>
          </a:p>
        </p:txBody>
      </p:sp>
      <p:sp>
        <p:nvSpPr>
          <p:cNvPr id="30" name="Rectangle 21">
            <a:hlinkClick r:id="rId10" action="ppaction://hlinksldjump"/>
          </p:cNvPr>
          <p:cNvSpPr>
            <a:spLocks noChangeArrowheads="1"/>
          </p:cNvSpPr>
          <p:nvPr userDrawn="1"/>
        </p:nvSpPr>
        <p:spPr bwMode="auto">
          <a:xfrm>
            <a:off x="4338955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8</a:t>
            </a:r>
          </a:p>
        </p:txBody>
      </p:sp>
      <p:sp>
        <p:nvSpPr>
          <p:cNvPr id="31" name="Rectangle 21">
            <a:hlinkClick r:id="rId11" action="ppaction://hlinksldjump"/>
          </p:cNvPr>
          <p:cNvSpPr>
            <a:spLocks noChangeArrowheads="1"/>
          </p:cNvSpPr>
          <p:nvPr userDrawn="1"/>
        </p:nvSpPr>
        <p:spPr bwMode="auto">
          <a:xfrm>
            <a:off x="4635500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9</a:t>
            </a:r>
          </a:p>
        </p:txBody>
      </p:sp>
      <p:sp>
        <p:nvSpPr>
          <p:cNvPr id="32" name="Rectangle 21">
            <a:hlinkClick r:id="rId12" action="ppaction://hlinksldjump"/>
          </p:cNvPr>
          <p:cNvSpPr>
            <a:spLocks noChangeArrowheads="1"/>
          </p:cNvSpPr>
          <p:nvPr userDrawn="1"/>
        </p:nvSpPr>
        <p:spPr bwMode="auto">
          <a:xfrm>
            <a:off x="4932680" y="6411595"/>
            <a:ext cx="29337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10</a:t>
            </a:r>
          </a:p>
        </p:txBody>
      </p:sp>
      <p:sp>
        <p:nvSpPr>
          <p:cNvPr id="33" name="Rectangle 21">
            <a:hlinkClick r:id="rId13" action="ppaction://hlinksldjump"/>
          </p:cNvPr>
          <p:cNvSpPr>
            <a:spLocks noChangeArrowheads="1"/>
          </p:cNvSpPr>
          <p:nvPr userDrawn="1"/>
        </p:nvSpPr>
        <p:spPr bwMode="auto">
          <a:xfrm>
            <a:off x="5278755" y="6411595"/>
            <a:ext cx="29337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11</a:t>
            </a:r>
          </a:p>
        </p:txBody>
      </p:sp>
      <p:sp>
        <p:nvSpPr>
          <p:cNvPr id="34" name="Rectangle 21">
            <a:hlinkClick r:id="rId14" action="ppaction://hlinksldjump"/>
          </p:cNvPr>
          <p:cNvSpPr>
            <a:spLocks noChangeArrowheads="1"/>
          </p:cNvSpPr>
          <p:nvPr userDrawn="1"/>
        </p:nvSpPr>
        <p:spPr bwMode="auto">
          <a:xfrm>
            <a:off x="5624830" y="6411595"/>
            <a:ext cx="29337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12</a:t>
            </a:r>
          </a:p>
        </p:txBody>
      </p:sp>
      <p:sp>
        <p:nvSpPr>
          <p:cNvPr id="35" name="Rectangle 21">
            <a:hlinkClick r:id="rId15" action="ppaction://hlinksldjump"/>
          </p:cNvPr>
          <p:cNvSpPr>
            <a:spLocks noChangeArrowheads="1"/>
          </p:cNvSpPr>
          <p:nvPr userDrawn="1"/>
        </p:nvSpPr>
        <p:spPr bwMode="auto">
          <a:xfrm>
            <a:off x="5970905" y="6411595"/>
            <a:ext cx="29337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13</a:t>
            </a:r>
          </a:p>
        </p:txBody>
      </p:sp>
      <p:sp>
        <p:nvSpPr>
          <p:cNvPr id="36" name="Rectangle 21">
            <a:hlinkClick r:id="rId16" action="ppaction://hlinksldjump"/>
          </p:cNvPr>
          <p:cNvSpPr>
            <a:spLocks noChangeArrowheads="1"/>
          </p:cNvSpPr>
          <p:nvPr userDrawn="1"/>
        </p:nvSpPr>
        <p:spPr bwMode="auto">
          <a:xfrm>
            <a:off x="6316980" y="6411595"/>
            <a:ext cx="29337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14</a:t>
            </a:r>
          </a:p>
        </p:txBody>
      </p:sp>
      <p:sp>
        <p:nvSpPr>
          <p:cNvPr id="20" name="Rectangle 21">
            <a:hlinkClick r:id="rId17" action="ppaction://hlinksldjump"/>
          </p:cNvPr>
          <p:cNvSpPr>
            <a:spLocks noChangeArrowheads="1"/>
          </p:cNvSpPr>
          <p:nvPr userDrawn="1"/>
        </p:nvSpPr>
        <p:spPr bwMode="auto">
          <a:xfrm>
            <a:off x="2258314" y="6415278"/>
            <a:ext cx="24638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1</a:t>
            </a:r>
          </a:p>
        </p:txBody>
      </p:sp>
      <p:sp>
        <p:nvSpPr>
          <p:cNvPr id="16" name="矩形 15"/>
          <p:cNvSpPr/>
          <p:nvPr userDrawn="1">
            <p:custDataLst>
              <p:tags r:id="rId1"/>
            </p:custDataLst>
          </p:nvPr>
        </p:nvSpPr>
        <p:spPr>
          <a:xfrm>
            <a:off x="269399" y="150495"/>
            <a:ext cx="2197100" cy="5365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38"/>
          <p:cNvSpPr txBox="1"/>
          <p:nvPr userDrawn="1">
            <p:custDataLst>
              <p:tags r:id="rId2"/>
            </p:custDataLst>
          </p:nvPr>
        </p:nvSpPr>
        <p:spPr>
          <a:xfrm>
            <a:off x="-58324" y="188789"/>
            <a:ext cx="28271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zh-CN" altLang="en-US" sz="26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一、基础巩固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1">
            <a:hlinkClick r:id="rId2" action="ppaction://hlinksldjump"/>
          </p:cNvPr>
          <p:cNvSpPr>
            <a:spLocks noChangeArrowheads="1"/>
          </p:cNvSpPr>
          <p:nvPr userDrawn="1"/>
        </p:nvSpPr>
        <p:spPr bwMode="auto">
          <a:xfrm>
            <a:off x="2555875" y="6411595"/>
            <a:ext cx="24638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2</a:t>
            </a:r>
          </a:p>
        </p:txBody>
      </p:sp>
      <p:sp>
        <p:nvSpPr>
          <p:cNvPr id="25" name="Rectangle 21">
            <a:hlinkClick r:id="rId3" action="ppaction://hlinksldjump"/>
          </p:cNvPr>
          <p:cNvSpPr>
            <a:spLocks noChangeArrowheads="1"/>
          </p:cNvSpPr>
          <p:nvPr userDrawn="1"/>
        </p:nvSpPr>
        <p:spPr bwMode="auto">
          <a:xfrm>
            <a:off x="2854325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3</a:t>
            </a:r>
          </a:p>
        </p:txBody>
      </p:sp>
      <p:sp>
        <p:nvSpPr>
          <p:cNvPr id="26" name="Rectangle 21">
            <a:hlinkClick r:id="rId4" action="ppaction://hlinksldjump"/>
          </p:cNvPr>
          <p:cNvSpPr>
            <a:spLocks noChangeArrowheads="1"/>
          </p:cNvSpPr>
          <p:nvPr userDrawn="1"/>
        </p:nvSpPr>
        <p:spPr bwMode="auto">
          <a:xfrm>
            <a:off x="3151505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4</a:t>
            </a:r>
          </a:p>
        </p:txBody>
      </p:sp>
      <p:sp>
        <p:nvSpPr>
          <p:cNvPr id="27" name="Rectangle 21">
            <a:hlinkClick r:id="rId5" action="ppaction://hlinksldjump"/>
          </p:cNvPr>
          <p:cNvSpPr>
            <a:spLocks noChangeArrowheads="1"/>
          </p:cNvSpPr>
          <p:nvPr userDrawn="1"/>
        </p:nvSpPr>
        <p:spPr bwMode="auto">
          <a:xfrm>
            <a:off x="3448050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5</a:t>
            </a:r>
          </a:p>
        </p:txBody>
      </p:sp>
      <p:sp>
        <p:nvSpPr>
          <p:cNvPr id="28" name="Rectangle 21">
            <a:hlinkClick r:id="rId6" action="ppaction://hlinksldjump"/>
          </p:cNvPr>
          <p:cNvSpPr>
            <a:spLocks noChangeArrowheads="1"/>
          </p:cNvSpPr>
          <p:nvPr userDrawn="1"/>
        </p:nvSpPr>
        <p:spPr bwMode="auto">
          <a:xfrm>
            <a:off x="3745230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6</a:t>
            </a:r>
          </a:p>
        </p:txBody>
      </p:sp>
      <p:sp>
        <p:nvSpPr>
          <p:cNvPr id="29" name="Rectangle 21">
            <a:hlinkClick r:id="rId7" action="ppaction://hlinksldjump"/>
          </p:cNvPr>
          <p:cNvSpPr>
            <a:spLocks noChangeArrowheads="1"/>
          </p:cNvSpPr>
          <p:nvPr userDrawn="1"/>
        </p:nvSpPr>
        <p:spPr bwMode="auto">
          <a:xfrm>
            <a:off x="4041775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7</a:t>
            </a:r>
          </a:p>
        </p:txBody>
      </p:sp>
      <p:sp>
        <p:nvSpPr>
          <p:cNvPr id="30" name="Rectangle 21">
            <a:hlinkClick r:id="rId8" action="ppaction://hlinksldjump"/>
          </p:cNvPr>
          <p:cNvSpPr>
            <a:spLocks noChangeArrowheads="1"/>
          </p:cNvSpPr>
          <p:nvPr userDrawn="1"/>
        </p:nvSpPr>
        <p:spPr bwMode="auto">
          <a:xfrm>
            <a:off x="4338955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8</a:t>
            </a:r>
          </a:p>
        </p:txBody>
      </p:sp>
      <p:sp>
        <p:nvSpPr>
          <p:cNvPr id="31" name="Rectangle 21">
            <a:hlinkClick r:id="rId9" action="ppaction://hlinksldjump"/>
          </p:cNvPr>
          <p:cNvSpPr>
            <a:spLocks noChangeArrowheads="1"/>
          </p:cNvSpPr>
          <p:nvPr userDrawn="1"/>
        </p:nvSpPr>
        <p:spPr bwMode="auto">
          <a:xfrm>
            <a:off x="4635500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9</a:t>
            </a:r>
          </a:p>
        </p:txBody>
      </p:sp>
      <p:sp>
        <p:nvSpPr>
          <p:cNvPr id="32" name="Rectangle 21">
            <a:hlinkClick r:id="rId10" action="ppaction://hlinksldjump"/>
          </p:cNvPr>
          <p:cNvSpPr>
            <a:spLocks noChangeArrowheads="1"/>
          </p:cNvSpPr>
          <p:nvPr userDrawn="1"/>
        </p:nvSpPr>
        <p:spPr bwMode="auto">
          <a:xfrm>
            <a:off x="4932680" y="6411595"/>
            <a:ext cx="29337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10</a:t>
            </a:r>
          </a:p>
        </p:txBody>
      </p:sp>
      <p:sp>
        <p:nvSpPr>
          <p:cNvPr id="33" name="Rectangle 21">
            <a:hlinkClick r:id="rId11" action="ppaction://hlinksldjump"/>
          </p:cNvPr>
          <p:cNvSpPr>
            <a:spLocks noChangeArrowheads="1"/>
          </p:cNvSpPr>
          <p:nvPr userDrawn="1"/>
        </p:nvSpPr>
        <p:spPr bwMode="auto">
          <a:xfrm>
            <a:off x="5278755" y="6411595"/>
            <a:ext cx="29337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11</a:t>
            </a:r>
          </a:p>
        </p:txBody>
      </p:sp>
      <p:sp>
        <p:nvSpPr>
          <p:cNvPr id="34" name="Rectangle 21">
            <a:hlinkClick r:id="rId12" action="ppaction://hlinksldjump"/>
          </p:cNvPr>
          <p:cNvSpPr>
            <a:spLocks noChangeArrowheads="1"/>
          </p:cNvSpPr>
          <p:nvPr userDrawn="1"/>
        </p:nvSpPr>
        <p:spPr bwMode="auto">
          <a:xfrm>
            <a:off x="5624830" y="6411595"/>
            <a:ext cx="29337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12</a:t>
            </a:r>
          </a:p>
        </p:txBody>
      </p:sp>
      <p:sp>
        <p:nvSpPr>
          <p:cNvPr id="35" name="Rectangle 21">
            <a:hlinkClick r:id="rId13" action="ppaction://hlinksldjump"/>
          </p:cNvPr>
          <p:cNvSpPr>
            <a:spLocks noChangeArrowheads="1"/>
          </p:cNvSpPr>
          <p:nvPr userDrawn="1"/>
        </p:nvSpPr>
        <p:spPr bwMode="auto">
          <a:xfrm>
            <a:off x="5970905" y="6411595"/>
            <a:ext cx="29337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13</a:t>
            </a:r>
          </a:p>
        </p:txBody>
      </p:sp>
      <p:sp>
        <p:nvSpPr>
          <p:cNvPr id="36" name="Rectangle 21">
            <a:hlinkClick r:id="rId14" action="ppaction://hlinksldjump"/>
          </p:cNvPr>
          <p:cNvSpPr>
            <a:spLocks noChangeArrowheads="1"/>
          </p:cNvSpPr>
          <p:nvPr userDrawn="1"/>
        </p:nvSpPr>
        <p:spPr bwMode="auto">
          <a:xfrm>
            <a:off x="6316980" y="6411595"/>
            <a:ext cx="29337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14</a:t>
            </a:r>
          </a:p>
        </p:txBody>
      </p:sp>
      <p:sp>
        <p:nvSpPr>
          <p:cNvPr id="20" name="Rectangle 21">
            <a:hlinkClick r:id="rId15" action="ppaction://hlinksldjump"/>
          </p:cNvPr>
          <p:cNvSpPr>
            <a:spLocks noChangeArrowheads="1"/>
          </p:cNvSpPr>
          <p:nvPr userDrawn="1"/>
        </p:nvSpPr>
        <p:spPr bwMode="auto">
          <a:xfrm>
            <a:off x="2258314" y="6415278"/>
            <a:ext cx="24638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221424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1">
            <a:hlinkClick r:id="rId4" action="ppaction://hlinksldjump"/>
          </p:cNvPr>
          <p:cNvSpPr>
            <a:spLocks noChangeArrowheads="1"/>
          </p:cNvSpPr>
          <p:nvPr userDrawn="1"/>
        </p:nvSpPr>
        <p:spPr bwMode="auto">
          <a:xfrm>
            <a:off x="2555875" y="6411595"/>
            <a:ext cx="24638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2</a:t>
            </a:r>
          </a:p>
        </p:txBody>
      </p:sp>
      <p:sp>
        <p:nvSpPr>
          <p:cNvPr id="25" name="Rectangle 21">
            <a:hlinkClick r:id="rId5" action="ppaction://hlinksldjump"/>
          </p:cNvPr>
          <p:cNvSpPr>
            <a:spLocks noChangeArrowheads="1"/>
          </p:cNvSpPr>
          <p:nvPr userDrawn="1"/>
        </p:nvSpPr>
        <p:spPr bwMode="auto">
          <a:xfrm>
            <a:off x="2854325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3</a:t>
            </a:r>
          </a:p>
        </p:txBody>
      </p:sp>
      <p:sp>
        <p:nvSpPr>
          <p:cNvPr id="26" name="Rectangle 21">
            <a:hlinkClick r:id="rId6" action="ppaction://hlinksldjump"/>
          </p:cNvPr>
          <p:cNvSpPr>
            <a:spLocks noChangeArrowheads="1"/>
          </p:cNvSpPr>
          <p:nvPr userDrawn="1"/>
        </p:nvSpPr>
        <p:spPr bwMode="auto">
          <a:xfrm>
            <a:off x="3151505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4</a:t>
            </a:r>
          </a:p>
        </p:txBody>
      </p:sp>
      <p:sp>
        <p:nvSpPr>
          <p:cNvPr id="27" name="Rectangle 21">
            <a:hlinkClick r:id="rId7" action="ppaction://hlinksldjump"/>
          </p:cNvPr>
          <p:cNvSpPr>
            <a:spLocks noChangeArrowheads="1"/>
          </p:cNvSpPr>
          <p:nvPr userDrawn="1"/>
        </p:nvSpPr>
        <p:spPr bwMode="auto">
          <a:xfrm>
            <a:off x="3448050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5</a:t>
            </a:r>
          </a:p>
        </p:txBody>
      </p:sp>
      <p:sp>
        <p:nvSpPr>
          <p:cNvPr id="28" name="Rectangle 21">
            <a:hlinkClick r:id="rId8" action="ppaction://hlinksldjump"/>
          </p:cNvPr>
          <p:cNvSpPr>
            <a:spLocks noChangeArrowheads="1"/>
          </p:cNvSpPr>
          <p:nvPr userDrawn="1"/>
        </p:nvSpPr>
        <p:spPr bwMode="auto">
          <a:xfrm>
            <a:off x="3745230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6</a:t>
            </a:r>
          </a:p>
        </p:txBody>
      </p:sp>
      <p:sp>
        <p:nvSpPr>
          <p:cNvPr id="29" name="Rectangle 21">
            <a:hlinkClick r:id="rId9" action="ppaction://hlinksldjump"/>
          </p:cNvPr>
          <p:cNvSpPr>
            <a:spLocks noChangeArrowheads="1"/>
          </p:cNvSpPr>
          <p:nvPr userDrawn="1"/>
        </p:nvSpPr>
        <p:spPr bwMode="auto">
          <a:xfrm>
            <a:off x="4041775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7</a:t>
            </a:r>
          </a:p>
        </p:txBody>
      </p:sp>
      <p:sp>
        <p:nvSpPr>
          <p:cNvPr id="30" name="Rectangle 21">
            <a:hlinkClick r:id="rId10" action="ppaction://hlinksldjump"/>
          </p:cNvPr>
          <p:cNvSpPr>
            <a:spLocks noChangeArrowheads="1"/>
          </p:cNvSpPr>
          <p:nvPr userDrawn="1"/>
        </p:nvSpPr>
        <p:spPr bwMode="auto">
          <a:xfrm>
            <a:off x="4338955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8</a:t>
            </a:r>
          </a:p>
        </p:txBody>
      </p:sp>
      <p:sp>
        <p:nvSpPr>
          <p:cNvPr id="31" name="Rectangle 21">
            <a:hlinkClick r:id="rId11" action="ppaction://hlinksldjump"/>
          </p:cNvPr>
          <p:cNvSpPr>
            <a:spLocks noChangeArrowheads="1"/>
          </p:cNvSpPr>
          <p:nvPr userDrawn="1"/>
        </p:nvSpPr>
        <p:spPr bwMode="auto">
          <a:xfrm>
            <a:off x="4635500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9</a:t>
            </a:r>
          </a:p>
        </p:txBody>
      </p:sp>
      <p:sp>
        <p:nvSpPr>
          <p:cNvPr id="32" name="Rectangle 21">
            <a:hlinkClick r:id="rId12" action="ppaction://hlinksldjump"/>
          </p:cNvPr>
          <p:cNvSpPr>
            <a:spLocks noChangeArrowheads="1"/>
          </p:cNvSpPr>
          <p:nvPr userDrawn="1"/>
        </p:nvSpPr>
        <p:spPr bwMode="auto">
          <a:xfrm>
            <a:off x="4932680" y="6411595"/>
            <a:ext cx="29337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10</a:t>
            </a:r>
          </a:p>
        </p:txBody>
      </p:sp>
      <p:sp>
        <p:nvSpPr>
          <p:cNvPr id="33" name="Rectangle 21">
            <a:hlinkClick r:id="rId13" action="ppaction://hlinksldjump"/>
          </p:cNvPr>
          <p:cNvSpPr>
            <a:spLocks noChangeArrowheads="1"/>
          </p:cNvSpPr>
          <p:nvPr userDrawn="1"/>
        </p:nvSpPr>
        <p:spPr bwMode="auto">
          <a:xfrm>
            <a:off x="5278755" y="6411595"/>
            <a:ext cx="29337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11</a:t>
            </a:r>
          </a:p>
        </p:txBody>
      </p:sp>
      <p:sp>
        <p:nvSpPr>
          <p:cNvPr id="34" name="Rectangle 21">
            <a:hlinkClick r:id="rId14" action="ppaction://hlinksldjump"/>
          </p:cNvPr>
          <p:cNvSpPr>
            <a:spLocks noChangeArrowheads="1"/>
          </p:cNvSpPr>
          <p:nvPr userDrawn="1"/>
        </p:nvSpPr>
        <p:spPr bwMode="auto">
          <a:xfrm>
            <a:off x="5624830" y="6411595"/>
            <a:ext cx="29337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12</a:t>
            </a:r>
          </a:p>
        </p:txBody>
      </p:sp>
      <p:sp>
        <p:nvSpPr>
          <p:cNvPr id="35" name="Rectangle 21">
            <a:hlinkClick r:id="rId15" action="ppaction://hlinksldjump"/>
          </p:cNvPr>
          <p:cNvSpPr>
            <a:spLocks noChangeArrowheads="1"/>
          </p:cNvSpPr>
          <p:nvPr userDrawn="1"/>
        </p:nvSpPr>
        <p:spPr bwMode="auto">
          <a:xfrm>
            <a:off x="5970905" y="6411595"/>
            <a:ext cx="29337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13</a:t>
            </a:r>
          </a:p>
        </p:txBody>
      </p:sp>
      <p:sp>
        <p:nvSpPr>
          <p:cNvPr id="36" name="Rectangle 21">
            <a:hlinkClick r:id="rId16" action="ppaction://hlinksldjump"/>
          </p:cNvPr>
          <p:cNvSpPr>
            <a:spLocks noChangeArrowheads="1"/>
          </p:cNvSpPr>
          <p:nvPr userDrawn="1"/>
        </p:nvSpPr>
        <p:spPr bwMode="auto">
          <a:xfrm>
            <a:off x="6316980" y="6411595"/>
            <a:ext cx="29337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14</a:t>
            </a:r>
          </a:p>
        </p:txBody>
      </p:sp>
      <p:sp>
        <p:nvSpPr>
          <p:cNvPr id="20" name="Rectangle 21">
            <a:hlinkClick r:id="rId17" action="ppaction://hlinksldjump"/>
          </p:cNvPr>
          <p:cNvSpPr>
            <a:spLocks noChangeArrowheads="1"/>
          </p:cNvSpPr>
          <p:nvPr userDrawn="1"/>
        </p:nvSpPr>
        <p:spPr bwMode="auto">
          <a:xfrm>
            <a:off x="2258314" y="6415278"/>
            <a:ext cx="24638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1</a:t>
            </a:r>
          </a:p>
        </p:txBody>
      </p:sp>
      <p:sp>
        <p:nvSpPr>
          <p:cNvPr id="17" name="矩形 16"/>
          <p:cNvSpPr/>
          <p:nvPr userDrawn="1">
            <p:custDataLst>
              <p:tags r:id="rId1"/>
            </p:custDataLst>
          </p:nvPr>
        </p:nvSpPr>
        <p:spPr>
          <a:xfrm>
            <a:off x="288798" y="86995"/>
            <a:ext cx="2197100" cy="5365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38"/>
          <p:cNvSpPr txBox="1"/>
          <p:nvPr userDrawn="1">
            <p:custDataLst>
              <p:tags r:id="rId2"/>
            </p:custDataLst>
          </p:nvPr>
        </p:nvSpPr>
        <p:spPr>
          <a:xfrm>
            <a:off x="-41656" y="112395"/>
            <a:ext cx="2827144" cy="609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zh-CN" altLang="en-US" sz="26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二、综合运用</a:t>
            </a:r>
          </a:p>
        </p:txBody>
      </p:sp>
    </p:spTree>
    <p:extLst>
      <p:ext uri="{BB962C8B-B14F-4D97-AF65-F5344CB8AC3E}">
        <p14:creationId xmlns:p14="http://schemas.microsoft.com/office/powerpoint/2010/main" val="21738986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1">
            <a:hlinkClick r:id="rId4" action="ppaction://hlinksldjump"/>
          </p:cNvPr>
          <p:cNvSpPr>
            <a:spLocks noChangeArrowheads="1"/>
          </p:cNvSpPr>
          <p:nvPr userDrawn="1"/>
        </p:nvSpPr>
        <p:spPr bwMode="auto">
          <a:xfrm>
            <a:off x="2555875" y="6411595"/>
            <a:ext cx="24638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2</a:t>
            </a:r>
          </a:p>
        </p:txBody>
      </p:sp>
      <p:sp>
        <p:nvSpPr>
          <p:cNvPr id="25" name="Rectangle 21">
            <a:hlinkClick r:id="rId5" action="ppaction://hlinksldjump"/>
          </p:cNvPr>
          <p:cNvSpPr>
            <a:spLocks noChangeArrowheads="1"/>
          </p:cNvSpPr>
          <p:nvPr userDrawn="1"/>
        </p:nvSpPr>
        <p:spPr bwMode="auto">
          <a:xfrm>
            <a:off x="2854325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3</a:t>
            </a:r>
          </a:p>
        </p:txBody>
      </p:sp>
      <p:sp>
        <p:nvSpPr>
          <p:cNvPr id="26" name="Rectangle 21">
            <a:hlinkClick r:id="rId6" action="ppaction://hlinksldjump"/>
          </p:cNvPr>
          <p:cNvSpPr>
            <a:spLocks noChangeArrowheads="1"/>
          </p:cNvSpPr>
          <p:nvPr userDrawn="1"/>
        </p:nvSpPr>
        <p:spPr bwMode="auto">
          <a:xfrm>
            <a:off x="3151505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4</a:t>
            </a:r>
          </a:p>
        </p:txBody>
      </p:sp>
      <p:sp>
        <p:nvSpPr>
          <p:cNvPr id="27" name="Rectangle 21">
            <a:hlinkClick r:id="rId7" action="ppaction://hlinksldjump"/>
          </p:cNvPr>
          <p:cNvSpPr>
            <a:spLocks noChangeArrowheads="1"/>
          </p:cNvSpPr>
          <p:nvPr userDrawn="1"/>
        </p:nvSpPr>
        <p:spPr bwMode="auto">
          <a:xfrm>
            <a:off x="3448050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5</a:t>
            </a:r>
          </a:p>
        </p:txBody>
      </p:sp>
      <p:sp>
        <p:nvSpPr>
          <p:cNvPr id="28" name="Rectangle 21">
            <a:hlinkClick r:id="rId8" action="ppaction://hlinksldjump"/>
          </p:cNvPr>
          <p:cNvSpPr>
            <a:spLocks noChangeArrowheads="1"/>
          </p:cNvSpPr>
          <p:nvPr userDrawn="1"/>
        </p:nvSpPr>
        <p:spPr bwMode="auto">
          <a:xfrm>
            <a:off x="3745230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6</a:t>
            </a:r>
          </a:p>
        </p:txBody>
      </p:sp>
      <p:sp>
        <p:nvSpPr>
          <p:cNvPr id="29" name="Rectangle 21">
            <a:hlinkClick r:id="rId9" action="ppaction://hlinksldjump"/>
          </p:cNvPr>
          <p:cNvSpPr>
            <a:spLocks noChangeArrowheads="1"/>
          </p:cNvSpPr>
          <p:nvPr userDrawn="1"/>
        </p:nvSpPr>
        <p:spPr bwMode="auto">
          <a:xfrm>
            <a:off x="4041775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7</a:t>
            </a:r>
          </a:p>
        </p:txBody>
      </p:sp>
      <p:sp>
        <p:nvSpPr>
          <p:cNvPr id="30" name="Rectangle 21">
            <a:hlinkClick r:id="rId10" action="ppaction://hlinksldjump"/>
          </p:cNvPr>
          <p:cNvSpPr>
            <a:spLocks noChangeArrowheads="1"/>
          </p:cNvSpPr>
          <p:nvPr userDrawn="1"/>
        </p:nvSpPr>
        <p:spPr bwMode="auto">
          <a:xfrm>
            <a:off x="4338955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8</a:t>
            </a:r>
          </a:p>
        </p:txBody>
      </p:sp>
      <p:sp>
        <p:nvSpPr>
          <p:cNvPr id="31" name="Rectangle 21">
            <a:hlinkClick r:id="rId11" action="ppaction://hlinksldjump"/>
          </p:cNvPr>
          <p:cNvSpPr>
            <a:spLocks noChangeArrowheads="1"/>
          </p:cNvSpPr>
          <p:nvPr userDrawn="1"/>
        </p:nvSpPr>
        <p:spPr bwMode="auto">
          <a:xfrm>
            <a:off x="4635500" y="6411595"/>
            <a:ext cx="244475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9</a:t>
            </a:r>
          </a:p>
        </p:txBody>
      </p:sp>
      <p:sp>
        <p:nvSpPr>
          <p:cNvPr id="32" name="Rectangle 21">
            <a:hlinkClick r:id="rId12" action="ppaction://hlinksldjump"/>
          </p:cNvPr>
          <p:cNvSpPr>
            <a:spLocks noChangeArrowheads="1"/>
          </p:cNvSpPr>
          <p:nvPr userDrawn="1"/>
        </p:nvSpPr>
        <p:spPr bwMode="auto">
          <a:xfrm>
            <a:off x="4932680" y="6411595"/>
            <a:ext cx="29337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10</a:t>
            </a:r>
          </a:p>
        </p:txBody>
      </p:sp>
      <p:sp>
        <p:nvSpPr>
          <p:cNvPr id="33" name="Rectangle 21">
            <a:hlinkClick r:id="rId13" action="ppaction://hlinksldjump"/>
          </p:cNvPr>
          <p:cNvSpPr>
            <a:spLocks noChangeArrowheads="1"/>
          </p:cNvSpPr>
          <p:nvPr userDrawn="1"/>
        </p:nvSpPr>
        <p:spPr bwMode="auto">
          <a:xfrm>
            <a:off x="5278755" y="6411595"/>
            <a:ext cx="29337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11</a:t>
            </a:r>
          </a:p>
        </p:txBody>
      </p:sp>
      <p:sp>
        <p:nvSpPr>
          <p:cNvPr id="34" name="Rectangle 21">
            <a:hlinkClick r:id="rId14" action="ppaction://hlinksldjump"/>
          </p:cNvPr>
          <p:cNvSpPr>
            <a:spLocks noChangeArrowheads="1"/>
          </p:cNvSpPr>
          <p:nvPr userDrawn="1"/>
        </p:nvSpPr>
        <p:spPr bwMode="auto">
          <a:xfrm>
            <a:off x="5624830" y="6411595"/>
            <a:ext cx="29337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12</a:t>
            </a:r>
          </a:p>
        </p:txBody>
      </p:sp>
      <p:sp>
        <p:nvSpPr>
          <p:cNvPr id="35" name="Rectangle 21">
            <a:hlinkClick r:id="rId15" action="ppaction://hlinksldjump"/>
          </p:cNvPr>
          <p:cNvSpPr>
            <a:spLocks noChangeArrowheads="1"/>
          </p:cNvSpPr>
          <p:nvPr userDrawn="1"/>
        </p:nvSpPr>
        <p:spPr bwMode="auto">
          <a:xfrm>
            <a:off x="5970905" y="6411595"/>
            <a:ext cx="29337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13</a:t>
            </a:r>
          </a:p>
        </p:txBody>
      </p:sp>
      <p:sp>
        <p:nvSpPr>
          <p:cNvPr id="36" name="Rectangle 21">
            <a:hlinkClick r:id="rId16" action="ppaction://hlinksldjump"/>
          </p:cNvPr>
          <p:cNvSpPr>
            <a:spLocks noChangeArrowheads="1"/>
          </p:cNvSpPr>
          <p:nvPr userDrawn="1"/>
        </p:nvSpPr>
        <p:spPr bwMode="auto">
          <a:xfrm>
            <a:off x="6316980" y="6411595"/>
            <a:ext cx="29337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14</a:t>
            </a:r>
          </a:p>
        </p:txBody>
      </p:sp>
      <p:sp>
        <p:nvSpPr>
          <p:cNvPr id="20" name="Rectangle 21">
            <a:hlinkClick r:id="rId17" action="ppaction://hlinksldjump"/>
          </p:cNvPr>
          <p:cNvSpPr>
            <a:spLocks noChangeArrowheads="1"/>
          </p:cNvSpPr>
          <p:nvPr userDrawn="1"/>
        </p:nvSpPr>
        <p:spPr bwMode="auto">
          <a:xfrm>
            <a:off x="2258314" y="6415278"/>
            <a:ext cx="246380" cy="27241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102364" tIns="51181" rIns="102364" bIns="51181" anchor="ctr"/>
          <a:lstStyle/>
          <a:p>
            <a:pPr algn="ctr" defTabSz="768350"/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繁仿黑"/>
              </a:rPr>
              <a:t>1</a:t>
            </a:r>
          </a:p>
        </p:txBody>
      </p:sp>
      <p:sp>
        <p:nvSpPr>
          <p:cNvPr id="19" name="矩形 18"/>
          <p:cNvSpPr/>
          <p:nvPr userDrawn="1">
            <p:custDataLst>
              <p:tags r:id="rId1"/>
            </p:custDataLst>
          </p:nvPr>
        </p:nvSpPr>
        <p:spPr>
          <a:xfrm>
            <a:off x="358905" y="163195"/>
            <a:ext cx="2197100" cy="5365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38"/>
          <p:cNvSpPr txBox="1"/>
          <p:nvPr userDrawn="1">
            <p:custDataLst>
              <p:tags r:id="rId2"/>
            </p:custDataLst>
          </p:nvPr>
        </p:nvSpPr>
        <p:spPr>
          <a:xfrm>
            <a:off x="28451" y="188595"/>
            <a:ext cx="28271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zh-CN" altLang="en-US" sz="26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三、创新拓展</a:t>
            </a:r>
          </a:p>
        </p:txBody>
      </p:sp>
    </p:spTree>
    <p:extLst>
      <p:ext uri="{BB962C8B-B14F-4D97-AF65-F5344CB8AC3E}">
        <p14:creationId xmlns:p14="http://schemas.microsoft.com/office/powerpoint/2010/main" val="21863859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>
                <a:solidFill>
                  <a:srgbClr val="000000"/>
                </a:solidFill>
              </a:rPr>
              <a:t>2024-4-23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rgbClr val="E8E8E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8" r:id="rId6"/>
    <p:sldLayoutId id="2147483659" r:id="rId7"/>
    <p:sldLayoutId id="2147483660" r:id="rId8"/>
  </p:sldLayoutIdLst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5.xml"/><Relationship Id="rId7" Type="http://schemas.openxmlformats.org/officeDocument/2006/relationships/image" Target="../media/image3.jpe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2.emf"/><Relationship Id="rId3" Type="http://schemas.openxmlformats.org/officeDocument/2006/relationships/tags" Target="../tags/tag44.xml"/><Relationship Id="rId7" Type="http://schemas.openxmlformats.org/officeDocument/2006/relationships/image" Target="../media/image10.png"/><Relationship Id="rId12" Type="http://schemas.openxmlformats.org/officeDocument/2006/relationships/oleObject" Target="../embeddings/Microsoft_Word_97_-_2003___5.doc"/><Relationship Id="rId2" Type="http://schemas.openxmlformats.org/officeDocument/2006/relationships/tags" Target="../tags/tag43.xml"/><Relationship Id="rId1" Type="http://schemas.openxmlformats.org/officeDocument/2006/relationships/vmlDrawing" Target="../drawings/vmlDrawing4.vml"/><Relationship Id="rId6" Type="http://schemas.openxmlformats.org/officeDocument/2006/relationships/notesSlide" Target="../notesSlides/notesSlide5.xml"/><Relationship Id="rId11" Type="http://schemas.openxmlformats.org/officeDocument/2006/relationships/oleObject" Target="../embeddings/oleObject6.bin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.emf"/><Relationship Id="rId4" Type="http://schemas.openxmlformats.org/officeDocument/2006/relationships/tags" Target="../tags/tag45.xml"/><Relationship Id="rId9" Type="http://schemas.openxmlformats.org/officeDocument/2006/relationships/oleObject" Target="../embeddings/Microsoft_Word_97_-_2003___4.doc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4.emf"/><Relationship Id="rId18" Type="http://schemas.openxmlformats.org/officeDocument/2006/relationships/oleObject" Target="../embeddings/Microsoft_Word_97_-_2003___9.doc"/><Relationship Id="rId3" Type="http://schemas.openxmlformats.org/officeDocument/2006/relationships/tags" Target="../tags/tag50.xml"/><Relationship Id="rId21" Type="http://schemas.openxmlformats.org/officeDocument/2006/relationships/oleObject" Target="../embeddings/Microsoft_Word_97_-_2003___10.doc"/><Relationship Id="rId7" Type="http://schemas.openxmlformats.org/officeDocument/2006/relationships/image" Target="../media/image10.png"/><Relationship Id="rId12" Type="http://schemas.openxmlformats.org/officeDocument/2006/relationships/oleObject" Target="../embeddings/Microsoft_Word_97_-_2003___7.doc"/><Relationship Id="rId17" Type="http://schemas.openxmlformats.org/officeDocument/2006/relationships/oleObject" Target="../embeddings/oleObject10.bin"/><Relationship Id="rId2" Type="http://schemas.openxmlformats.org/officeDocument/2006/relationships/tags" Target="../tags/tag49.xml"/><Relationship Id="rId16" Type="http://schemas.openxmlformats.org/officeDocument/2006/relationships/image" Target="../media/image15.emf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5.vml"/><Relationship Id="rId6" Type="http://schemas.openxmlformats.org/officeDocument/2006/relationships/notesSlide" Target="../notesSlides/notesSlide6.xml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18.png"/><Relationship Id="rId5" Type="http://schemas.openxmlformats.org/officeDocument/2006/relationships/slideLayout" Target="../slideLayouts/slideLayout2.xml"/><Relationship Id="rId15" Type="http://schemas.openxmlformats.org/officeDocument/2006/relationships/oleObject" Target="../embeddings/Microsoft_Word_97_-_2003___8.doc"/><Relationship Id="rId23" Type="http://schemas.openxmlformats.org/officeDocument/2006/relationships/slide" Target="slide4.xml"/><Relationship Id="rId10" Type="http://schemas.openxmlformats.org/officeDocument/2006/relationships/image" Target="../media/image13.emf"/><Relationship Id="rId19" Type="http://schemas.openxmlformats.org/officeDocument/2006/relationships/image" Target="../media/image16.emf"/><Relationship Id="rId4" Type="http://schemas.openxmlformats.org/officeDocument/2006/relationships/tags" Target="../tags/tag51.xml"/><Relationship Id="rId9" Type="http://schemas.openxmlformats.org/officeDocument/2006/relationships/oleObject" Target="../embeddings/Microsoft_Word_97_-_2003___6.doc"/><Relationship Id="rId14" Type="http://schemas.openxmlformats.org/officeDocument/2006/relationships/oleObject" Target="../embeddings/oleObject9.bin"/><Relationship Id="rId22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20.emf"/><Relationship Id="rId3" Type="http://schemas.openxmlformats.org/officeDocument/2006/relationships/tags" Target="../tags/tag56.xml"/><Relationship Id="rId7" Type="http://schemas.openxmlformats.org/officeDocument/2006/relationships/image" Target="../media/image10.png"/><Relationship Id="rId12" Type="http://schemas.openxmlformats.org/officeDocument/2006/relationships/oleObject" Target="../embeddings/Microsoft_Word_97_-_2003___12.doc"/><Relationship Id="rId2" Type="http://schemas.openxmlformats.org/officeDocument/2006/relationships/tags" Target="../tags/tag55.xml"/><Relationship Id="rId16" Type="http://schemas.openxmlformats.org/officeDocument/2006/relationships/image" Target="../media/image21.emf"/><Relationship Id="rId1" Type="http://schemas.openxmlformats.org/officeDocument/2006/relationships/vmlDrawing" Target="../drawings/vmlDrawing6.vml"/><Relationship Id="rId6" Type="http://schemas.openxmlformats.org/officeDocument/2006/relationships/notesSlide" Target="../notesSlides/notesSlide7.xml"/><Relationship Id="rId11" Type="http://schemas.openxmlformats.org/officeDocument/2006/relationships/oleObject" Target="../embeddings/oleObject13.bin"/><Relationship Id="rId5" Type="http://schemas.openxmlformats.org/officeDocument/2006/relationships/slideLayout" Target="../slideLayouts/slideLayout2.xml"/><Relationship Id="rId15" Type="http://schemas.openxmlformats.org/officeDocument/2006/relationships/oleObject" Target="../embeddings/Microsoft_Word_97_-_2003___13.doc"/><Relationship Id="rId10" Type="http://schemas.openxmlformats.org/officeDocument/2006/relationships/image" Target="../media/image19.emf"/><Relationship Id="rId4" Type="http://schemas.openxmlformats.org/officeDocument/2006/relationships/tags" Target="../tags/tag57.xml"/><Relationship Id="rId9" Type="http://schemas.openxmlformats.org/officeDocument/2006/relationships/oleObject" Target="../embeddings/Microsoft_Word_97_-_2003___11.doc"/><Relationship Id="rId1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65.xml"/><Relationship Id="rId7" Type="http://schemas.openxmlformats.org/officeDocument/2006/relationships/image" Target="../media/image10.png"/><Relationship Id="rId2" Type="http://schemas.openxmlformats.org/officeDocument/2006/relationships/tags" Target="../tags/tag64.xml"/><Relationship Id="rId1" Type="http://schemas.openxmlformats.org/officeDocument/2006/relationships/vmlDrawing" Target="../drawings/vmlDrawing7.v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2.emf"/><Relationship Id="rId4" Type="http://schemas.openxmlformats.org/officeDocument/2006/relationships/tags" Target="../tags/tag66.xml"/><Relationship Id="rId9" Type="http://schemas.openxmlformats.org/officeDocument/2006/relationships/oleObject" Target="../embeddings/Microsoft_Word_97_-_2003___14.doc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69.xml"/><Relationship Id="rId7" Type="http://schemas.openxmlformats.org/officeDocument/2006/relationships/slide" Target="slide4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4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4.emf"/><Relationship Id="rId3" Type="http://schemas.openxmlformats.org/officeDocument/2006/relationships/tags" Target="../tags/tag74.xml"/><Relationship Id="rId7" Type="http://schemas.openxmlformats.org/officeDocument/2006/relationships/image" Target="../media/image10.png"/><Relationship Id="rId12" Type="http://schemas.openxmlformats.org/officeDocument/2006/relationships/oleObject" Target="../embeddings/Microsoft_Word_97_-_2003___16.doc"/><Relationship Id="rId2" Type="http://schemas.openxmlformats.org/officeDocument/2006/relationships/tags" Target="../tags/tag73.xml"/><Relationship Id="rId16" Type="http://schemas.openxmlformats.org/officeDocument/2006/relationships/image" Target="../media/image25.emf"/><Relationship Id="rId1" Type="http://schemas.openxmlformats.org/officeDocument/2006/relationships/vmlDrawing" Target="../drawings/vmlDrawing8.vml"/><Relationship Id="rId6" Type="http://schemas.openxmlformats.org/officeDocument/2006/relationships/notesSlide" Target="../notesSlides/notesSlide12.xml"/><Relationship Id="rId11" Type="http://schemas.openxmlformats.org/officeDocument/2006/relationships/oleObject" Target="../embeddings/oleObject17.bin"/><Relationship Id="rId5" Type="http://schemas.openxmlformats.org/officeDocument/2006/relationships/slideLayout" Target="../slideLayouts/slideLayout2.xml"/><Relationship Id="rId15" Type="http://schemas.openxmlformats.org/officeDocument/2006/relationships/oleObject" Target="../embeddings/Microsoft_Word_97_-_2003___17.doc"/><Relationship Id="rId10" Type="http://schemas.openxmlformats.org/officeDocument/2006/relationships/image" Target="../media/image23.emf"/><Relationship Id="rId4" Type="http://schemas.openxmlformats.org/officeDocument/2006/relationships/tags" Target="../tags/tag75.xml"/><Relationship Id="rId9" Type="http://schemas.openxmlformats.org/officeDocument/2006/relationships/oleObject" Target="../embeddings/Microsoft_Word_97_-_2003___15.doc"/><Relationship Id="rId14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7.emf"/><Relationship Id="rId18" Type="http://schemas.openxmlformats.org/officeDocument/2006/relationships/oleObject" Target="../embeddings/Microsoft_Word_97_-_2003___21.doc"/><Relationship Id="rId3" Type="http://schemas.openxmlformats.org/officeDocument/2006/relationships/tags" Target="../tags/tag80.xml"/><Relationship Id="rId21" Type="http://schemas.openxmlformats.org/officeDocument/2006/relationships/oleObject" Target="../embeddings/Microsoft_Word_97_-_2003___22.doc"/><Relationship Id="rId7" Type="http://schemas.openxmlformats.org/officeDocument/2006/relationships/image" Target="../media/image10.png"/><Relationship Id="rId12" Type="http://schemas.openxmlformats.org/officeDocument/2006/relationships/oleObject" Target="../embeddings/Microsoft_Word_97_-_2003___19.doc"/><Relationship Id="rId17" Type="http://schemas.openxmlformats.org/officeDocument/2006/relationships/oleObject" Target="../embeddings/oleObject22.bin"/><Relationship Id="rId25" Type="http://schemas.openxmlformats.org/officeDocument/2006/relationships/image" Target="../media/image31.emf"/><Relationship Id="rId2" Type="http://schemas.openxmlformats.org/officeDocument/2006/relationships/tags" Target="../tags/tag79.xml"/><Relationship Id="rId16" Type="http://schemas.openxmlformats.org/officeDocument/2006/relationships/image" Target="../media/image28.emf"/><Relationship Id="rId20" Type="http://schemas.openxmlformats.org/officeDocument/2006/relationships/oleObject" Target="../embeddings/oleObject23.bin"/><Relationship Id="rId1" Type="http://schemas.openxmlformats.org/officeDocument/2006/relationships/vmlDrawing" Target="../drawings/vmlDrawing9.vml"/><Relationship Id="rId6" Type="http://schemas.openxmlformats.org/officeDocument/2006/relationships/notesSlide" Target="../notesSlides/notesSlide14.xml"/><Relationship Id="rId11" Type="http://schemas.openxmlformats.org/officeDocument/2006/relationships/oleObject" Target="../embeddings/oleObject20.bin"/><Relationship Id="rId24" Type="http://schemas.openxmlformats.org/officeDocument/2006/relationships/oleObject" Target="../embeddings/Microsoft_Word_97_-_2003___23.doc"/><Relationship Id="rId5" Type="http://schemas.openxmlformats.org/officeDocument/2006/relationships/slideLayout" Target="../slideLayouts/slideLayout2.xml"/><Relationship Id="rId15" Type="http://schemas.openxmlformats.org/officeDocument/2006/relationships/oleObject" Target="../embeddings/Microsoft_Word_97_-_2003___20.doc"/><Relationship Id="rId23" Type="http://schemas.openxmlformats.org/officeDocument/2006/relationships/oleObject" Target="../embeddings/oleObject24.bin"/><Relationship Id="rId10" Type="http://schemas.openxmlformats.org/officeDocument/2006/relationships/image" Target="../media/image26.emf"/><Relationship Id="rId19" Type="http://schemas.openxmlformats.org/officeDocument/2006/relationships/image" Target="../media/image29.emf"/><Relationship Id="rId4" Type="http://schemas.openxmlformats.org/officeDocument/2006/relationships/tags" Target="../tags/tag81.xml"/><Relationship Id="rId9" Type="http://schemas.openxmlformats.org/officeDocument/2006/relationships/oleObject" Target="../embeddings/Microsoft_Word_97_-_2003___18.doc"/><Relationship Id="rId14" Type="http://schemas.openxmlformats.org/officeDocument/2006/relationships/oleObject" Target="../embeddings/oleObject21.bin"/><Relationship Id="rId22" Type="http://schemas.openxmlformats.org/officeDocument/2006/relationships/image" Target="../media/image30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33.emf"/><Relationship Id="rId3" Type="http://schemas.openxmlformats.org/officeDocument/2006/relationships/tags" Target="../tags/tag83.xml"/><Relationship Id="rId7" Type="http://schemas.openxmlformats.org/officeDocument/2006/relationships/image" Target="../media/image10.png"/><Relationship Id="rId12" Type="http://schemas.openxmlformats.org/officeDocument/2006/relationships/oleObject" Target="../embeddings/Microsoft_Word_97_-_2003___25.doc"/><Relationship Id="rId2" Type="http://schemas.openxmlformats.org/officeDocument/2006/relationships/tags" Target="../tags/tag82.xml"/><Relationship Id="rId1" Type="http://schemas.openxmlformats.org/officeDocument/2006/relationships/vmlDrawing" Target="../drawings/vmlDrawing10.vml"/><Relationship Id="rId6" Type="http://schemas.openxmlformats.org/officeDocument/2006/relationships/notesSlide" Target="../notesSlides/notesSlide15.xml"/><Relationship Id="rId11" Type="http://schemas.openxmlformats.org/officeDocument/2006/relationships/oleObject" Target="../embeddings/oleObject26.bin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2.emf"/><Relationship Id="rId4" Type="http://schemas.openxmlformats.org/officeDocument/2006/relationships/tags" Target="../tags/tag84.xml"/><Relationship Id="rId9" Type="http://schemas.openxmlformats.org/officeDocument/2006/relationships/oleObject" Target="../embeddings/Microsoft_Word_97_-_2003___24.doc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oleObject" Target="../embeddings/Microsoft_Word_97_-_2003___27.doc"/><Relationship Id="rId3" Type="http://schemas.openxmlformats.org/officeDocument/2006/relationships/tags" Target="../tags/tag86.xml"/><Relationship Id="rId7" Type="http://schemas.openxmlformats.org/officeDocument/2006/relationships/image" Target="../media/image10.png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6.emf"/><Relationship Id="rId2" Type="http://schemas.openxmlformats.org/officeDocument/2006/relationships/tags" Target="../tags/tag85.xml"/><Relationship Id="rId16" Type="http://schemas.openxmlformats.org/officeDocument/2006/relationships/oleObject" Target="../embeddings/Microsoft_Word_97_-_2003___28.doc"/><Relationship Id="rId1" Type="http://schemas.openxmlformats.org/officeDocument/2006/relationships/vmlDrawing" Target="../drawings/vmlDrawing11.vml"/><Relationship Id="rId6" Type="http://schemas.openxmlformats.org/officeDocument/2006/relationships/notesSlide" Target="../notesSlides/notesSlide16.xml"/><Relationship Id="rId11" Type="http://schemas.openxmlformats.org/officeDocument/2006/relationships/image" Target="../media/image37.png"/><Relationship Id="rId5" Type="http://schemas.openxmlformats.org/officeDocument/2006/relationships/slideLayout" Target="../slideLayouts/slideLayout2.xml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34.emf"/><Relationship Id="rId4" Type="http://schemas.openxmlformats.org/officeDocument/2006/relationships/tags" Target="../tags/tag87.xml"/><Relationship Id="rId9" Type="http://schemas.openxmlformats.org/officeDocument/2006/relationships/oleObject" Target="../embeddings/Microsoft_Word_97_-_2003___26.doc"/><Relationship Id="rId14" Type="http://schemas.openxmlformats.org/officeDocument/2006/relationships/image" Target="../media/image35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9.emf"/><Relationship Id="rId3" Type="http://schemas.openxmlformats.org/officeDocument/2006/relationships/tags" Target="../tags/tag89.xml"/><Relationship Id="rId7" Type="http://schemas.openxmlformats.org/officeDocument/2006/relationships/image" Target="../media/image10.png"/><Relationship Id="rId12" Type="http://schemas.openxmlformats.org/officeDocument/2006/relationships/oleObject" Target="../embeddings/Microsoft_Word_97_-_2003___30.doc"/><Relationship Id="rId2" Type="http://schemas.openxmlformats.org/officeDocument/2006/relationships/tags" Target="../tags/tag88.xml"/><Relationship Id="rId1" Type="http://schemas.openxmlformats.org/officeDocument/2006/relationships/vmlDrawing" Target="../drawings/vmlDrawing12.vml"/><Relationship Id="rId6" Type="http://schemas.openxmlformats.org/officeDocument/2006/relationships/notesSlide" Target="../notesSlides/notesSlide17.xml"/><Relationship Id="rId11" Type="http://schemas.openxmlformats.org/officeDocument/2006/relationships/oleObject" Target="../embeddings/oleObject31.bin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8.emf"/><Relationship Id="rId4" Type="http://schemas.openxmlformats.org/officeDocument/2006/relationships/tags" Target="../tags/tag90.xml"/><Relationship Id="rId9" Type="http://schemas.openxmlformats.org/officeDocument/2006/relationships/oleObject" Target="../embeddings/Microsoft_Word_97_-_2003___29.doc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4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oleObject" Target="../embeddings/oleObject33.bin"/><Relationship Id="rId3" Type="http://schemas.openxmlformats.org/officeDocument/2006/relationships/tags" Target="../tags/tag95.xml"/><Relationship Id="rId7" Type="http://schemas.openxmlformats.org/officeDocument/2006/relationships/slide" Target="slide4.xml"/><Relationship Id="rId12" Type="http://schemas.openxmlformats.org/officeDocument/2006/relationships/image" Target="../media/image40.emf"/><Relationship Id="rId2" Type="http://schemas.openxmlformats.org/officeDocument/2006/relationships/tags" Target="../tags/tag94.xml"/><Relationship Id="rId1" Type="http://schemas.openxmlformats.org/officeDocument/2006/relationships/vmlDrawing" Target="../drawings/vmlDrawing13.vml"/><Relationship Id="rId6" Type="http://schemas.openxmlformats.org/officeDocument/2006/relationships/notesSlide" Target="../notesSlides/notesSlide18.xml"/><Relationship Id="rId11" Type="http://schemas.openxmlformats.org/officeDocument/2006/relationships/oleObject" Target="../embeddings/Microsoft_Word_97_-_2003___31.doc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41.emf"/><Relationship Id="rId10" Type="http://schemas.openxmlformats.org/officeDocument/2006/relationships/oleObject" Target="../embeddings/oleObject32.bin"/><Relationship Id="rId4" Type="http://schemas.openxmlformats.org/officeDocument/2006/relationships/tags" Target="../tags/tag96.xml"/><Relationship Id="rId9" Type="http://schemas.openxmlformats.org/officeDocument/2006/relationships/image" Target="../media/image10.png"/><Relationship Id="rId14" Type="http://schemas.openxmlformats.org/officeDocument/2006/relationships/oleObject" Target="../embeddings/Microsoft_Word_97_-_2003___32.doc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43.emf"/><Relationship Id="rId3" Type="http://schemas.openxmlformats.org/officeDocument/2006/relationships/tags" Target="../tags/tag98.xml"/><Relationship Id="rId7" Type="http://schemas.openxmlformats.org/officeDocument/2006/relationships/image" Target="../media/image10.png"/><Relationship Id="rId12" Type="http://schemas.openxmlformats.org/officeDocument/2006/relationships/oleObject" Target="../embeddings/Microsoft_Word_97_-_2003___34.doc"/><Relationship Id="rId2" Type="http://schemas.openxmlformats.org/officeDocument/2006/relationships/tags" Target="../tags/tag97.xml"/><Relationship Id="rId1" Type="http://schemas.openxmlformats.org/officeDocument/2006/relationships/vmlDrawing" Target="../drawings/vmlDrawing14.vml"/><Relationship Id="rId6" Type="http://schemas.openxmlformats.org/officeDocument/2006/relationships/notesSlide" Target="../notesSlides/notesSlide19.xml"/><Relationship Id="rId11" Type="http://schemas.openxmlformats.org/officeDocument/2006/relationships/oleObject" Target="../embeddings/oleObject35.bin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2.emf"/><Relationship Id="rId4" Type="http://schemas.openxmlformats.org/officeDocument/2006/relationships/tags" Target="../tags/tag99.xml"/><Relationship Id="rId9" Type="http://schemas.openxmlformats.org/officeDocument/2006/relationships/oleObject" Target="../embeddings/Microsoft_Word_97_-_2003___33.doc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tags" Target="../tags/tag101.xml"/><Relationship Id="rId7" Type="http://schemas.openxmlformats.org/officeDocument/2006/relationships/image" Target="../media/image10.png"/><Relationship Id="rId12" Type="http://schemas.openxmlformats.org/officeDocument/2006/relationships/image" Target="../media/image18.png"/><Relationship Id="rId2" Type="http://schemas.openxmlformats.org/officeDocument/2006/relationships/tags" Target="../tags/tag100.xml"/><Relationship Id="rId1" Type="http://schemas.openxmlformats.org/officeDocument/2006/relationships/vmlDrawing" Target="../drawings/vmlDrawing15.vml"/><Relationship Id="rId6" Type="http://schemas.openxmlformats.org/officeDocument/2006/relationships/notesSlide" Target="../notesSlides/notesSlide20.xml"/><Relationship Id="rId11" Type="http://schemas.openxmlformats.org/officeDocument/2006/relationships/slide" Target="slide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4.emf"/><Relationship Id="rId4" Type="http://schemas.openxmlformats.org/officeDocument/2006/relationships/tags" Target="../tags/tag102.xml"/><Relationship Id="rId9" Type="http://schemas.openxmlformats.org/officeDocument/2006/relationships/oleObject" Target="../embeddings/Microsoft_Word_97_-_2003___35.doc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6.emf"/><Relationship Id="rId3" Type="http://schemas.openxmlformats.org/officeDocument/2006/relationships/tags" Target="../tags/tag105.xml"/><Relationship Id="rId7" Type="http://schemas.openxmlformats.org/officeDocument/2006/relationships/image" Target="../media/image47.png"/><Relationship Id="rId12" Type="http://schemas.openxmlformats.org/officeDocument/2006/relationships/oleObject" Target="../embeddings/Microsoft_Word_97_-_2003___37.doc"/><Relationship Id="rId2" Type="http://schemas.openxmlformats.org/officeDocument/2006/relationships/tags" Target="../tags/tag104.xml"/><Relationship Id="rId1" Type="http://schemas.openxmlformats.org/officeDocument/2006/relationships/vmlDrawing" Target="../drawings/vmlDrawing16.vml"/><Relationship Id="rId6" Type="http://schemas.openxmlformats.org/officeDocument/2006/relationships/notesSlide" Target="../notesSlides/notesSlide21.xml"/><Relationship Id="rId11" Type="http://schemas.openxmlformats.org/officeDocument/2006/relationships/oleObject" Target="../embeddings/oleObject38.bin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45.emf"/><Relationship Id="rId4" Type="http://schemas.openxmlformats.org/officeDocument/2006/relationships/tags" Target="../tags/tag106.xml"/><Relationship Id="rId9" Type="http://schemas.openxmlformats.org/officeDocument/2006/relationships/oleObject" Target="../embeddings/Microsoft_Word_97_-_2003___36.doc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image" Target="../media/image47.png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9.emf"/><Relationship Id="rId3" Type="http://schemas.openxmlformats.org/officeDocument/2006/relationships/tags" Target="../tags/tag111.xml"/><Relationship Id="rId7" Type="http://schemas.openxmlformats.org/officeDocument/2006/relationships/image" Target="../media/image47.png"/><Relationship Id="rId12" Type="http://schemas.openxmlformats.org/officeDocument/2006/relationships/oleObject" Target="../embeddings/Microsoft_Word_97_-_2003___39.doc"/><Relationship Id="rId2" Type="http://schemas.openxmlformats.org/officeDocument/2006/relationships/tags" Target="../tags/tag110.xml"/><Relationship Id="rId1" Type="http://schemas.openxmlformats.org/officeDocument/2006/relationships/vmlDrawing" Target="../drawings/vmlDrawing17.vml"/><Relationship Id="rId6" Type="http://schemas.openxmlformats.org/officeDocument/2006/relationships/notesSlide" Target="../notesSlides/notesSlide23.xml"/><Relationship Id="rId11" Type="http://schemas.openxmlformats.org/officeDocument/2006/relationships/oleObject" Target="../embeddings/oleObject40.bin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48.emf"/><Relationship Id="rId4" Type="http://schemas.openxmlformats.org/officeDocument/2006/relationships/tags" Target="../tags/tag112.xml"/><Relationship Id="rId9" Type="http://schemas.openxmlformats.org/officeDocument/2006/relationships/oleObject" Target="../embeddings/Microsoft_Word_97_-_2003___38.doc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52.emf"/><Relationship Id="rId3" Type="http://schemas.openxmlformats.org/officeDocument/2006/relationships/tags" Target="../tags/tag114.xml"/><Relationship Id="rId7" Type="http://schemas.openxmlformats.org/officeDocument/2006/relationships/slide" Target="slide4.xml"/><Relationship Id="rId12" Type="http://schemas.openxmlformats.org/officeDocument/2006/relationships/image" Target="../media/image50.emf"/><Relationship Id="rId17" Type="http://schemas.openxmlformats.org/officeDocument/2006/relationships/oleObject" Target="../embeddings/Microsoft_Word_97_-_2003___42.doc"/><Relationship Id="rId2" Type="http://schemas.openxmlformats.org/officeDocument/2006/relationships/tags" Target="../tags/tag113.xml"/><Relationship Id="rId16" Type="http://schemas.openxmlformats.org/officeDocument/2006/relationships/oleObject" Target="../embeddings/oleObject43.bin"/><Relationship Id="rId1" Type="http://schemas.openxmlformats.org/officeDocument/2006/relationships/vmlDrawing" Target="../drawings/vmlDrawing18.vml"/><Relationship Id="rId6" Type="http://schemas.openxmlformats.org/officeDocument/2006/relationships/notesSlide" Target="../notesSlides/notesSlide24.xml"/><Relationship Id="rId11" Type="http://schemas.openxmlformats.org/officeDocument/2006/relationships/oleObject" Target="../embeddings/Microsoft_Word_97_-_2003___40.doc"/><Relationship Id="rId5" Type="http://schemas.openxmlformats.org/officeDocument/2006/relationships/slideLayout" Target="../slideLayouts/slideLayout3.xml"/><Relationship Id="rId15" Type="http://schemas.openxmlformats.org/officeDocument/2006/relationships/image" Target="../media/image51.emf"/><Relationship Id="rId10" Type="http://schemas.openxmlformats.org/officeDocument/2006/relationships/oleObject" Target="../embeddings/oleObject41.bin"/><Relationship Id="rId4" Type="http://schemas.openxmlformats.org/officeDocument/2006/relationships/tags" Target="../tags/tag115.xml"/><Relationship Id="rId9" Type="http://schemas.openxmlformats.org/officeDocument/2006/relationships/image" Target="../media/image47.png"/><Relationship Id="rId14" Type="http://schemas.openxmlformats.org/officeDocument/2006/relationships/oleObject" Target="../embeddings/Microsoft_Word_97_-_2003___41.doc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tags" Target="../tags/tag119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oleObject" Target="../embeddings/Microsoft_Word_97_-_2003___44.doc"/><Relationship Id="rId3" Type="http://schemas.openxmlformats.org/officeDocument/2006/relationships/tags" Target="../tags/tag124.xml"/><Relationship Id="rId7" Type="http://schemas.openxmlformats.org/officeDocument/2006/relationships/slideLayout" Target="../slideLayouts/slideLayout6.xml"/><Relationship Id="rId12" Type="http://schemas.openxmlformats.org/officeDocument/2006/relationships/oleObject" Target="../embeddings/oleObject45.bin"/><Relationship Id="rId2" Type="http://schemas.openxmlformats.org/officeDocument/2006/relationships/tags" Target="../tags/tag123.xml"/><Relationship Id="rId1" Type="http://schemas.openxmlformats.org/officeDocument/2006/relationships/vmlDrawing" Target="../drawings/vmlDrawing19.vml"/><Relationship Id="rId6" Type="http://schemas.openxmlformats.org/officeDocument/2006/relationships/tags" Target="../tags/tag127.xml"/><Relationship Id="rId11" Type="http://schemas.openxmlformats.org/officeDocument/2006/relationships/image" Target="../media/image53.emf"/><Relationship Id="rId5" Type="http://schemas.openxmlformats.org/officeDocument/2006/relationships/tags" Target="../tags/tag126.xml"/><Relationship Id="rId10" Type="http://schemas.openxmlformats.org/officeDocument/2006/relationships/oleObject" Target="../embeddings/Microsoft_Word_97_-_2003___43.doc"/><Relationship Id="rId4" Type="http://schemas.openxmlformats.org/officeDocument/2006/relationships/tags" Target="../tags/tag125.xml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5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slide" Target="slide37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slideLayout" Target="../slideLayouts/slideLayout4.xml"/><Relationship Id="rId17" Type="http://schemas.openxmlformats.org/officeDocument/2006/relationships/slide" Target="slide32.xml"/><Relationship Id="rId2" Type="http://schemas.openxmlformats.org/officeDocument/2006/relationships/tags" Target="../tags/tag24.xml"/><Relationship Id="rId16" Type="http://schemas.openxmlformats.org/officeDocument/2006/relationships/slide" Target="slide20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5" Type="http://schemas.openxmlformats.org/officeDocument/2006/relationships/slide" Target="slide14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slide" Target="slide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tags" Target="../tags/tag130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13" Type="http://schemas.openxmlformats.org/officeDocument/2006/relationships/image" Target="../media/image55.emf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12" Type="http://schemas.openxmlformats.org/officeDocument/2006/relationships/oleObject" Target="../embeddings/Microsoft_Word_97_-_2003___45.doc"/><Relationship Id="rId2" Type="http://schemas.openxmlformats.org/officeDocument/2006/relationships/tags" Target="../tags/tag134.xml"/><Relationship Id="rId1" Type="http://schemas.openxmlformats.org/officeDocument/2006/relationships/vmlDrawing" Target="../drawings/vmlDrawing20.vml"/><Relationship Id="rId6" Type="http://schemas.openxmlformats.org/officeDocument/2006/relationships/tags" Target="../tags/tag138.xml"/><Relationship Id="rId11" Type="http://schemas.openxmlformats.org/officeDocument/2006/relationships/oleObject" Target="../embeddings/oleObject46.bin"/><Relationship Id="rId5" Type="http://schemas.openxmlformats.org/officeDocument/2006/relationships/tags" Target="../tags/tag137.xml"/><Relationship Id="rId10" Type="http://schemas.openxmlformats.org/officeDocument/2006/relationships/image" Target="../media/image47.png"/><Relationship Id="rId4" Type="http://schemas.openxmlformats.org/officeDocument/2006/relationships/tags" Target="../tags/tag136.xml"/><Relationship Id="rId9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9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5" Type="http://schemas.openxmlformats.org/officeDocument/2006/relationships/image" Target="../media/image47.png"/><Relationship Id="rId4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57.emf"/><Relationship Id="rId3" Type="http://schemas.openxmlformats.org/officeDocument/2006/relationships/tags" Target="../tags/tag152.xml"/><Relationship Id="rId7" Type="http://schemas.openxmlformats.org/officeDocument/2006/relationships/image" Target="../media/image47.png"/><Relationship Id="rId12" Type="http://schemas.openxmlformats.org/officeDocument/2006/relationships/oleObject" Target="../embeddings/Microsoft_Word_97_-_2003___47.doc"/><Relationship Id="rId2" Type="http://schemas.openxmlformats.org/officeDocument/2006/relationships/tags" Target="../tags/tag151.xml"/><Relationship Id="rId1" Type="http://schemas.openxmlformats.org/officeDocument/2006/relationships/vmlDrawing" Target="../drawings/vmlDrawing21.v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48.bin"/><Relationship Id="rId5" Type="http://schemas.openxmlformats.org/officeDocument/2006/relationships/tags" Target="../tags/tag154.xml"/><Relationship Id="rId10" Type="http://schemas.openxmlformats.org/officeDocument/2006/relationships/image" Target="../media/image56.emf"/><Relationship Id="rId4" Type="http://schemas.openxmlformats.org/officeDocument/2006/relationships/tags" Target="../tags/tag153.xml"/><Relationship Id="rId9" Type="http://schemas.openxmlformats.org/officeDocument/2006/relationships/oleObject" Target="../embeddings/Microsoft_Word_97_-_2003___46.doc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48.doc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61.emf"/><Relationship Id="rId3" Type="http://schemas.openxmlformats.org/officeDocument/2006/relationships/tags" Target="../tags/tag156.xml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9.emf"/><Relationship Id="rId17" Type="http://schemas.openxmlformats.org/officeDocument/2006/relationships/oleObject" Target="../embeddings/Microsoft_Word_97_-_2003___51.doc"/><Relationship Id="rId2" Type="http://schemas.openxmlformats.org/officeDocument/2006/relationships/tags" Target="../tags/tag155.xml"/><Relationship Id="rId16" Type="http://schemas.openxmlformats.org/officeDocument/2006/relationships/oleObject" Target="../embeddings/oleObject52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7.png"/><Relationship Id="rId11" Type="http://schemas.openxmlformats.org/officeDocument/2006/relationships/oleObject" Target="../embeddings/Microsoft_Word_97_-_2003___49.doc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60.emf"/><Relationship Id="rId10" Type="http://schemas.openxmlformats.org/officeDocument/2006/relationships/oleObject" Target="../embeddings/oleObject50.bin"/><Relationship Id="rId4" Type="http://schemas.openxmlformats.org/officeDocument/2006/relationships/tags" Target="../tags/tag157.xml"/><Relationship Id="rId9" Type="http://schemas.openxmlformats.org/officeDocument/2006/relationships/image" Target="../media/image58.emf"/><Relationship Id="rId14" Type="http://schemas.openxmlformats.org/officeDocument/2006/relationships/oleObject" Target="../embeddings/Microsoft_Word_97_-_2003___50.doc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63.emf"/><Relationship Id="rId18" Type="http://schemas.openxmlformats.org/officeDocument/2006/relationships/oleObject" Target="../embeddings/Microsoft_Word_97_-_2003___55.doc"/><Relationship Id="rId3" Type="http://schemas.openxmlformats.org/officeDocument/2006/relationships/tags" Target="../tags/tag159.xml"/><Relationship Id="rId7" Type="http://schemas.openxmlformats.org/officeDocument/2006/relationships/image" Target="../media/image47.png"/><Relationship Id="rId12" Type="http://schemas.openxmlformats.org/officeDocument/2006/relationships/oleObject" Target="../embeddings/Microsoft_Word_97_-_2003___53.doc"/><Relationship Id="rId17" Type="http://schemas.openxmlformats.org/officeDocument/2006/relationships/oleObject" Target="../embeddings/oleObject56.bin"/><Relationship Id="rId2" Type="http://schemas.openxmlformats.org/officeDocument/2006/relationships/tags" Target="../tags/tag158.xml"/><Relationship Id="rId16" Type="http://schemas.openxmlformats.org/officeDocument/2006/relationships/image" Target="../media/image64.emf"/><Relationship Id="rId1" Type="http://schemas.openxmlformats.org/officeDocument/2006/relationships/vmlDrawing" Target="../drawings/vmlDrawing23.v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54.bin"/><Relationship Id="rId5" Type="http://schemas.openxmlformats.org/officeDocument/2006/relationships/tags" Target="../tags/tag161.xml"/><Relationship Id="rId15" Type="http://schemas.openxmlformats.org/officeDocument/2006/relationships/oleObject" Target="../embeddings/Microsoft_Word_97_-_2003___54.doc"/><Relationship Id="rId10" Type="http://schemas.openxmlformats.org/officeDocument/2006/relationships/image" Target="../media/image62.emf"/><Relationship Id="rId19" Type="http://schemas.openxmlformats.org/officeDocument/2006/relationships/image" Target="../media/image65.emf"/><Relationship Id="rId4" Type="http://schemas.openxmlformats.org/officeDocument/2006/relationships/tags" Target="../tags/tag160.xml"/><Relationship Id="rId9" Type="http://schemas.openxmlformats.org/officeDocument/2006/relationships/oleObject" Target="../embeddings/Microsoft_Word_97_-_2003___52.doc"/><Relationship Id="rId14" Type="http://schemas.openxmlformats.org/officeDocument/2006/relationships/oleObject" Target="../embeddings/oleObject55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oleObject" Target="../embeddings/Microsoft_Word_97_-_2003___57.doc"/><Relationship Id="rId3" Type="http://schemas.openxmlformats.org/officeDocument/2006/relationships/tags" Target="../tags/tag163.xml"/><Relationship Id="rId7" Type="http://schemas.openxmlformats.org/officeDocument/2006/relationships/slideLayout" Target="../slideLayouts/slideLayout6.xml"/><Relationship Id="rId12" Type="http://schemas.openxmlformats.org/officeDocument/2006/relationships/oleObject" Target="../embeddings/oleObject58.bin"/><Relationship Id="rId2" Type="http://schemas.openxmlformats.org/officeDocument/2006/relationships/tags" Target="../tags/tag162.xml"/><Relationship Id="rId1" Type="http://schemas.openxmlformats.org/officeDocument/2006/relationships/vmlDrawing" Target="../drawings/vmlDrawing24.vml"/><Relationship Id="rId6" Type="http://schemas.openxmlformats.org/officeDocument/2006/relationships/tags" Target="../tags/tag166.xml"/><Relationship Id="rId11" Type="http://schemas.openxmlformats.org/officeDocument/2006/relationships/image" Target="../media/image66.emf"/><Relationship Id="rId5" Type="http://schemas.openxmlformats.org/officeDocument/2006/relationships/tags" Target="../tags/tag165.xml"/><Relationship Id="rId10" Type="http://schemas.openxmlformats.org/officeDocument/2006/relationships/oleObject" Target="../embeddings/Microsoft_Word_97_-_2003___56.doc"/><Relationship Id="rId4" Type="http://schemas.openxmlformats.org/officeDocument/2006/relationships/tags" Target="../tags/tag164.xml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7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13" Type="http://schemas.openxmlformats.org/officeDocument/2006/relationships/oleObject" Target="../embeddings/oleObject60.bin"/><Relationship Id="rId3" Type="http://schemas.openxmlformats.org/officeDocument/2006/relationships/tags" Target="../tags/tag168.xml"/><Relationship Id="rId7" Type="http://schemas.openxmlformats.org/officeDocument/2006/relationships/tags" Target="../tags/tag172.xml"/><Relationship Id="rId12" Type="http://schemas.openxmlformats.org/officeDocument/2006/relationships/image" Target="../media/image68.emf"/><Relationship Id="rId2" Type="http://schemas.openxmlformats.org/officeDocument/2006/relationships/tags" Target="../tags/tag167.xml"/><Relationship Id="rId1" Type="http://schemas.openxmlformats.org/officeDocument/2006/relationships/vmlDrawing" Target="../drawings/vmlDrawing25.vml"/><Relationship Id="rId6" Type="http://schemas.openxmlformats.org/officeDocument/2006/relationships/tags" Target="../tags/tag171.xml"/><Relationship Id="rId11" Type="http://schemas.openxmlformats.org/officeDocument/2006/relationships/oleObject" Target="../embeddings/Microsoft_Word_97_-_2003___58.doc"/><Relationship Id="rId5" Type="http://schemas.openxmlformats.org/officeDocument/2006/relationships/tags" Target="../tags/tag170.xml"/><Relationship Id="rId15" Type="http://schemas.openxmlformats.org/officeDocument/2006/relationships/image" Target="../media/image69.emf"/><Relationship Id="rId10" Type="http://schemas.openxmlformats.org/officeDocument/2006/relationships/oleObject" Target="../embeddings/oleObject59.bin"/><Relationship Id="rId4" Type="http://schemas.openxmlformats.org/officeDocument/2006/relationships/tags" Target="../tags/tag169.xml"/><Relationship Id="rId9" Type="http://schemas.openxmlformats.org/officeDocument/2006/relationships/image" Target="../media/image10.png"/><Relationship Id="rId14" Type="http://schemas.openxmlformats.org/officeDocument/2006/relationships/oleObject" Target="../embeddings/Microsoft_Word_97_-_2003___59.doc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71.emf"/><Relationship Id="rId18" Type="http://schemas.openxmlformats.org/officeDocument/2006/relationships/oleObject" Target="../embeddings/Microsoft_Word_97_-_2003___63.doc"/><Relationship Id="rId3" Type="http://schemas.openxmlformats.org/officeDocument/2006/relationships/tags" Target="../tags/tag174.xml"/><Relationship Id="rId7" Type="http://schemas.openxmlformats.org/officeDocument/2006/relationships/image" Target="../media/image10.png"/><Relationship Id="rId12" Type="http://schemas.openxmlformats.org/officeDocument/2006/relationships/oleObject" Target="../embeddings/Microsoft_Word_97_-_2003___61.doc"/><Relationship Id="rId17" Type="http://schemas.openxmlformats.org/officeDocument/2006/relationships/oleObject" Target="../embeddings/oleObject64.bin"/><Relationship Id="rId2" Type="http://schemas.openxmlformats.org/officeDocument/2006/relationships/tags" Target="../tags/tag173.xml"/><Relationship Id="rId16" Type="http://schemas.openxmlformats.org/officeDocument/2006/relationships/image" Target="../media/image72.emf"/><Relationship Id="rId1" Type="http://schemas.openxmlformats.org/officeDocument/2006/relationships/vmlDrawing" Target="../drawings/vmlDrawing26.v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62.bin"/><Relationship Id="rId5" Type="http://schemas.openxmlformats.org/officeDocument/2006/relationships/tags" Target="../tags/tag176.xml"/><Relationship Id="rId15" Type="http://schemas.openxmlformats.org/officeDocument/2006/relationships/oleObject" Target="../embeddings/Microsoft_Word_97_-_2003___62.doc"/><Relationship Id="rId10" Type="http://schemas.openxmlformats.org/officeDocument/2006/relationships/image" Target="../media/image70.emf"/><Relationship Id="rId19" Type="http://schemas.openxmlformats.org/officeDocument/2006/relationships/image" Target="../media/image73.emf"/><Relationship Id="rId4" Type="http://schemas.openxmlformats.org/officeDocument/2006/relationships/tags" Target="../tags/tag175.xml"/><Relationship Id="rId9" Type="http://schemas.openxmlformats.org/officeDocument/2006/relationships/oleObject" Target="../embeddings/Microsoft_Word_97_-_2003___60.doc"/><Relationship Id="rId14" Type="http://schemas.openxmlformats.org/officeDocument/2006/relationships/oleObject" Target="../embeddings/oleObject6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oleObject" Target="../embeddings/Microsoft_Word_97_-_2003___65.doc"/><Relationship Id="rId3" Type="http://schemas.openxmlformats.org/officeDocument/2006/relationships/tags" Target="../tags/tag178.xml"/><Relationship Id="rId7" Type="http://schemas.openxmlformats.org/officeDocument/2006/relationships/slideLayout" Target="../slideLayouts/slideLayout6.xml"/><Relationship Id="rId12" Type="http://schemas.openxmlformats.org/officeDocument/2006/relationships/oleObject" Target="../embeddings/oleObject66.bin"/><Relationship Id="rId2" Type="http://schemas.openxmlformats.org/officeDocument/2006/relationships/tags" Target="../tags/tag177.xml"/><Relationship Id="rId1" Type="http://schemas.openxmlformats.org/officeDocument/2006/relationships/vmlDrawing" Target="../drawings/vmlDrawing27.vml"/><Relationship Id="rId6" Type="http://schemas.openxmlformats.org/officeDocument/2006/relationships/tags" Target="../tags/tag181.xml"/><Relationship Id="rId11" Type="http://schemas.openxmlformats.org/officeDocument/2006/relationships/image" Target="../media/image74.emf"/><Relationship Id="rId5" Type="http://schemas.openxmlformats.org/officeDocument/2006/relationships/tags" Target="../tags/tag180.xml"/><Relationship Id="rId10" Type="http://schemas.openxmlformats.org/officeDocument/2006/relationships/oleObject" Target="../embeddings/Microsoft_Word_97_-_2003___64.doc"/><Relationship Id="rId4" Type="http://schemas.openxmlformats.org/officeDocument/2006/relationships/tags" Target="../tags/tag179.xml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75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66.doc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79.emf"/><Relationship Id="rId3" Type="http://schemas.openxmlformats.org/officeDocument/2006/relationships/tags" Target="../tags/tag183.xml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7.emf"/><Relationship Id="rId17" Type="http://schemas.openxmlformats.org/officeDocument/2006/relationships/oleObject" Target="../embeddings/Microsoft_Word_97_-_2003___69.doc"/><Relationship Id="rId2" Type="http://schemas.openxmlformats.org/officeDocument/2006/relationships/tags" Target="../tags/tag182.xml"/><Relationship Id="rId16" Type="http://schemas.openxmlformats.org/officeDocument/2006/relationships/oleObject" Target="../embeddings/oleObject70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.png"/><Relationship Id="rId11" Type="http://schemas.openxmlformats.org/officeDocument/2006/relationships/oleObject" Target="../embeddings/Microsoft_Word_97_-_2003___67.doc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78.emf"/><Relationship Id="rId10" Type="http://schemas.openxmlformats.org/officeDocument/2006/relationships/oleObject" Target="../embeddings/oleObject68.bin"/><Relationship Id="rId4" Type="http://schemas.openxmlformats.org/officeDocument/2006/relationships/tags" Target="../tags/tag184.xml"/><Relationship Id="rId9" Type="http://schemas.openxmlformats.org/officeDocument/2006/relationships/image" Target="../media/image76.emf"/><Relationship Id="rId14" Type="http://schemas.openxmlformats.org/officeDocument/2006/relationships/oleObject" Target="../embeddings/Microsoft_Word_97_-_2003___68.doc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oleObject" Target="../embeddings/Microsoft_Word_97_-_2003___71.doc"/><Relationship Id="rId18" Type="http://schemas.openxmlformats.org/officeDocument/2006/relationships/oleObject" Target="../embeddings/oleObject74.bin"/><Relationship Id="rId3" Type="http://schemas.openxmlformats.org/officeDocument/2006/relationships/tags" Target="../tags/tag186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72.bin"/><Relationship Id="rId17" Type="http://schemas.openxmlformats.org/officeDocument/2006/relationships/image" Target="../media/image82.emf"/><Relationship Id="rId2" Type="http://schemas.openxmlformats.org/officeDocument/2006/relationships/tags" Target="../tags/tag185.xml"/><Relationship Id="rId16" Type="http://schemas.openxmlformats.org/officeDocument/2006/relationships/oleObject" Target="../embeddings/Microsoft_Word_97_-_2003___72.doc"/><Relationship Id="rId20" Type="http://schemas.openxmlformats.org/officeDocument/2006/relationships/image" Target="../media/image83.emf"/><Relationship Id="rId1" Type="http://schemas.openxmlformats.org/officeDocument/2006/relationships/vmlDrawing" Target="../drawings/vmlDrawing29.vml"/><Relationship Id="rId6" Type="http://schemas.openxmlformats.org/officeDocument/2006/relationships/tags" Target="../tags/tag189.xml"/><Relationship Id="rId11" Type="http://schemas.openxmlformats.org/officeDocument/2006/relationships/image" Target="../media/image80.emf"/><Relationship Id="rId5" Type="http://schemas.openxmlformats.org/officeDocument/2006/relationships/tags" Target="../tags/tag188.xml"/><Relationship Id="rId15" Type="http://schemas.openxmlformats.org/officeDocument/2006/relationships/oleObject" Target="../embeddings/oleObject73.bin"/><Relationship Id="rId10" Type="http://schemas.openxmlformats.org/officeDocument/2006/relationships/oleObject" Target="../embeddings/Microsoft_Word_97_-_2003___70.doc"/><Relationship Id="rId19" Type="http://schemas.openxmlformats.org/officeDocument/2006/relationships/oleObject" Target="../embeddings/Microsoft_Word_97_-_2003___73.doc"/><Relationship Id="rId4" Type="http://schemas.openxmlformats.org/officeDocument/2006/relationships/tags" Target="../tags/tag187.xml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81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86.emf"/><Relationship Id="rId3" Type="http://schemas.openxmlformats.org/officeDocument/2006/relationships/tags" Target="../tags/tag191.xml"/><Relationship Id="rId7" Type="http://schemas.openxmlformats.org/officeDocument/2006/relationships/tags" Target="../tags/tag195.xml"/><Relationship Id="rId12" Type="http://schemas.openxmlformats.org/officeDocument/2006/relationships/image" Target="../media/image84.emf"/><Relationship Id="rId17" Type="http://schemas.openxmlformats.org/officeDocument/2006/relationships/oleObject" Target="../embeddings/Microsoft_Word_97_-_2003___76.doc"/><Relationship Id="rId2" Type="http://schemas.openxmlformats.org/officeDocument/2006/relationships/tags" Target="../tags/tag190.xml"/><Relationship Id="rId16" Type="http://schemas.openxmlformats.org/officeDocument/2006/relationships/oleObject" Target="../embeddings/oleObject77.bin"/><Relationship Id="rId1" Type="http://schemas.openxmlformats.org/officeDocument/2006/relationships/vmlDrawing" Target="../drawings/vmlDrawing30.vml"/><Relationship Id="rId6" Type="http://schemas.openxmlformats.org/officeDocument/2006/relationships/tags" Target="../tags/tag194.xml"/><Relationship Id="rId11" Type="http://schemas.openxmlformats.org/officeDocument/2006/relationships/oleObject" Target="../embeddings/Microsoft_Word_97_-_2003___74.doc"/><Relationship Id="rId5" Type="http://schemas.openxmlformats.org/officeDocument/2006/relationships/tags" Target="../tags/tag193.xml"/><Relationship Id="rId15" Type="http://schemas.openxmlformats.org/officeDocument/2006/relationships/image" Target="../media/image85.emf"/><Relationship Id="rId10" Type="http://schemas.openxmlformats.org/officeDocument/2006/relationships/oleObject" Target="../embeddings/oleObject75.bin"/><Relationship Id="rId4" Type="http://schemas.openxmlformats.org/officeDocument/2006/relationships/tags" Target="../tags/tag192.xml"/><Relationship Id="rId9" Type="http://schemas.openxmlformats.org/officeDocument/2006/relationships/image" Target="../media/image47.png"/><Relationship Id="rId14" Type="http://schemas.openxmlformats.org/officeDocument/2006/relationships/oleObject" Target="../embeddings/Microsoft_Word_97_-_2003___75.doc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oleObject" Target="../embeddings/Microsoft_Word_97_-_2003___78.doc"/><Relationship Id="rId3" Type="http://schemas.openxmlformats.org/officeDocument/2006/relationships/tags" Target="../tags/tag197.xml"/><Relationship Id="rId7" Type="http://schemas.openxmlformats.org/officeDocument/2006/relationships/slideLayout" Target="../slideLayouts/slideLayout6.xml"/><Relationship Id="rId12" Type="http://schemas.openxmlformats.org/officeDocument/2006/relationships/oleObject" Target="../embeddings/oleObject79.bin"/><Relationship Id="rId2" Type="http://schemas.openxmlformats.org/officeDocument/2006/relationships/tags" Target="../tags/tag196.xml"/><Relationship Id="rId1" Type="http://schemas.openxmlformats.org/officeDocument/2006/relationships/vmlDrawing" Target="../drawings/vmlDrawing31.vml"/><Relationship Id="rId6" Type="http://schemas.openxmlformats.org/officeDocument/2006/relationships/tags" Target="../tags/tag200.xml"/><Relationship Id="rId11" Type="http://schemas.openxmlformats.org/officeDocument/2006/relationships/image" Target="../media/image87.emf"/><Relationship Id="rId5" Type="http://schemas.openxmlformats.org/officeDocument/2006/relationships/tags" Target="../tags/tag199.xml"/><Relationship Id="rId10" Type="http://schemas.openxmlformats.org/officeDocument/2006/relationships/oleObject" Target="../embeddings/Microsoft_Word_97_-_2003___77.doc"/><Relationship Id="rId4" Type="http://schemas.openxmlformats.org/officeDocument/2006/relationships/tags" Target="../tags/tag198.xml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8.e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79.doc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92.emf"/><Relationship Id="rId3" Type="http://schemas.openxmlformats.org/officeDocument/2006/relationships/tags" Target="../tags/tag202.xml"/><Relationship Id="rId21" Type="http://schemas.openxmlformats.org/officeDocument/2006/relationships/image" Target="../media/image93.emf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90.emf"/><Relationship Id="rId17" Type="http://schemas.openxmlformats.org/officeDocument/2006/relationships/oleObject" Target="../embeddings/Microsoft_Word_97_-_2003___82.doc"/><Relationship Id="rId2" Type="http://schemas.openxmlformats.org/officeDocument/2006/relationships/tags" Target="../tags/tag201.xml"/><Relationship Id="rId16" Type="http://schemas.openxmlformats.org/officeDocument/2006/relationships/oleObject" Target="../embeddings/oleObject83.bin"/><Relationship Id="rId20" Type="http://schemas.openxmlformats.org/officeDocument/2006/relationships/oleObject" Target="../embeddings/Microsoft_Word_97_-_2003___83.doc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.png"/><Relationship Id="rId11" Type="http://schemas.openxmlformats.org/officeDocument/2006/relationships/oleObject" Target="../embeddings/Microsoft_Word_97_-_2003___80.doc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91.emf"/><Relationship Id="rId10" Type="http://schemas.openxmlformats.org/officeDocument/2006/relationships/oleObject" Target="../embeddings/oleObject81.bin"/><Relationship Id="rId19" Type="http://schemas.openxmlformats.org/officeDocument/2006/relationships/oleObject" Target="../embeddings/oleObject84.bin"/><Relationship Id="rId4" Type="http://schemas.openxmlformats.org/officeDocument/2006/relationships/tags" Target="../tags/tag203.xml"/><Relationship Id="rId9" Type="http://schemas.openxmlformats.org/officeDocument/2006/relationships/image" Target="../media/image89.emf"/><Relationship Id="rId14" Type="http://schemas.openxmlformats.org/officeDocument/2006/relationships/oleObject" Target="../embeddings/Microsoft_Word_97_-_2003___81.doc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206.xml"/><Relationship Id="rId7" Type="http://schemas.openxmlformats.org/officeDocument/2006/relationships/image" Target="../media/image10.png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208.xml"/><Relationship Id="rId4" Type="http://schemas.openxmlformats.org/officeDocument/2006/relationships/tags" Target="../tags/tag207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oleObject" Target="../embeddings/Microsoft_Word_97_-_2003___85.doc"/><Relationship Id="rId3" Type="http://schemas.openxmlformats.org/officeDocument/2006/relationships/tags" Target="../tags/tag210.xml"/><Relationship Id="rId7" Type="http://schemas.openxmlformats.org/officeDocument/2006/relationships/slideLayout" Target="../slideLayouts/slideLayout6.xml"/><Relationship Id="rId12" Type="http://schemas.openxmlformats.org/officeDocument/2006/relationships/oleObject" Target="../embeddings/oleObject86.bin"/><Relationship Id="rId2" Type="http://schemas.openxmlformats.org/officeDocument/2006/relationships/tags" Target="../tags/tag209.xml"/><Relationship Id="rId1" Type="http://schemas.openxmlformats.org/officeDocument/2006/relationships/vmlDrawing" Target="../drawings/vmlDrawing33.vml"/><Relationship Id="rId6" Type="http://schemas.openxmlformats.org/officeDocument/2006/relationships/tags" Target="../tags/tag213.xml"/><Relationship Id="rId11" Type="http://schemas.openxmlformats.org/officeDocument/2006/relationships/image" Target="../media/image94.emf"/><Relationship Id="rId5" Type="http://schemas.openxmlformats.org/officeDocument/2006/relationships/tags" Target="../tags/tag212.xml"/><Relationship Id="rId10" Type="http://schemas.openxmlformats.org/officeDocument/2006/relationships/oleObject" Target="../embeddings/Microsoft_Word_97_-_2003___84.doc"/><Relationship Id="rId4" Type="http://schemas.openxmlformats.org/officeDocument/2006/relationships/tags" Target="../tags/tag211.xml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95.e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image" Target="../media/image97.emf"/><Relationship Id="rId3" Type="http://schemas.openxmlformats.org/officeDocument/2006/relationships/tags" Target="../tags/tag215.xml"/><Relationship Id="rId7" Type="http://schemas.openxmlformats.org/officeDocument/2006/relationships/image" Target="../media/image10.png"/><Relationship Id="rId12" Type="http://schemas.openxmlformats.org/officeDocument/2006/relationships/oleObject" Target="../embeddings/Microsoft_Word_97_-_2003___87.doc"/><Relationship Id="rId2" Type="http://schemas.openxmlformats.org/officeDocument/2006/relationships/tags" Target="../tags/tag214.xml"/><Relationship Id="rId1" Type="http://schemas.openxmlformats.org/officeDocument/2006/relationships/vmlDrawing" Target="../drawings/vmlDrawing34.v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88.bin"/><Relationship Id="rId5" Type="http://schemas.openxmlformats.org/officeDocument/2006/relationships/tags" Target="../tags/tag217.xml"/><Relationship Id="rId10" Type="http://schemas.openxmlformats.org/officeDocument/2006/relationships/image" Target="../media/image96.emf"/><Relationship Id="rId4" Type="http://schemas.openxmlformats.org/officeDocument/2006/relationships/tags" Target="../tags/tag216.xml"/><Relationship Id="rId9" Type="http://schemas.openxmlformats.org/officeDocument/2006/relationships/oleObject" Target="../embeddings/Microsoft_Word_97_-_2003___86.doc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Microsoft_Word_97_-_2003___1.doc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8.e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emf"/><Relationship Id="rId12" Type="http://schemas.openxmlformats.org/officeDocument/2006/relationships/package" Target="../embeddings/Microsoft_Word___2.docx"/><Relationship Id="rId2" Type="http://schemas.openxmlformats.org/officeDocument/2006/relationships/tags" Target="../tags/tag3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Word_97_-_2003___2.doc"/><Relationship Id="rId11" Type="http://schemas.openxmlformats.org/officeDocument/2006/relationships/oleObject" Target="../embeddings/oleObject3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emf"/><Relationship Id="rId4" Type="http://schemas.openxmlformats.org/officeDocument/2006/relationships/notesSlide" Target="../notesSlides/notesSlide3.xml"/><Relationship Id="rId9" Type="http://schemas.openxmlformats.org/officeDocument/2006/relationships/package" Target="../embeddings/Microsoft_Word___1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image" Target="../media/image9.emf"/><Relationship Id="rId2" Type="http://schemas.openxmlformats.org/officeDocument/2006/relationships/tags" Target="../tags/tag3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Word_97_-_2003___3.doc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2023\课件\同步\2024（秋）数学 选择性必修 第一册 人教A版（新教材新标准）学生用书（鲁津京琼粤……）\封面\封面封底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96" y="-19348"/>
            <a:ext cx="12260793" cy="689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 flipV="1">
            <a:off x="0" y="1929765"/>
            <a:ext cx="12192000" cy="2588895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28575">
            <a:noFill/>
          </a:ln>
        </p:spPr>
        <p:txBody>
          <a:bodyPr anchor="ctr"/>
          <a:lstStyle/>
          <a:p>
            <a:pPr algn="ctr"/>
            <a:endParaRPr lang="zh-CN" altLang="en-US" sz="5400" dirty="0">
              <a:solidFill>
                <a:srgbClr val="F5C131">
                  <a:lumMod val="20000"/>
                  <a:lumOff val="80000"/>
                </a:srgb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368550" y="2477135"/>
            <a:ext cx="9808210" cy="4641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</a:t>
            </a:r>
            <a:r>
              <a:rPr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章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2.4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圆的方程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855980" y="2492375"/>
            <a:ext cx="1216660" cy="1354455"/>
          </a:xfrm>
          <a:prstGeom prst="rect">
            <a:avLst/>
          </a:prstGeom>
          <a:solidFill>
            <a:srgbClr val="779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创新设计字体-0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lum bright="100000"/>
          </a:blip>
          <a:stretch>
            <a:fillRect/>
          </a:stretch>
        </p:blipFill>
        <p:spPr>
          <a:xfrm>
            <a:off x="874078" y="2564765"/>
            <a:ext cx="1180465" cy="1209675"/>
          </a:xfrm>
          <a:prstGeom prst="rect">
            <a:avLst/>
          </a:prstGeom>
        </p:spPr>
      </p:pic>
      <p:sp>
        <p:nvSpPr>
          <p:cNvPr id="8" name="文本框 4"/>
          <p:cNvSpPr txBox="1"/>
          <p:nvPr>
            <p:custDataLst>
              <p:tags r:id="rId5"/>
            </p:custDataLst>
          </p:nvPr>
        </p:nvSpPr>
        <p:spPr>
          <a:xfrm>
            <a:off x="2372741" y="3068157"/>
            <a:ext cx="10057702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1218565">
              <a:lnSpc>
                <a:spcPct val="100000"/>
              </a:lnSpc>
              <a:tabLst>
                <a:tab pos="2600325" algn="l"/>
              </a:tabLst>
            </a:pPr>
            <a:r>
              <a:rPr lang="en-US" altLang="zh-CN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2.4.2</a:t>
            </a:r>
            <a:r>
              <a:rPr lang="zh-CN" altLang="en-US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圆的一般方程</a:t>
            </a:r>
            <a:endParaRPr sz="4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244666"/>
            <a:ext cx="1127448" cy="364422"/>
          </a:xfrm>
          <a:prstGeom prst="homePlate">
            <a:avLst>
              <a:gd name="adj" fmla="val 28683"/>
            </a:avLst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" name="文本框 13"/>
          <p:cNvSpPr txBox="1"/>
          <p:nvPr/>
        </p:nvSpPr>
        <p:spPr>
          <a:xfrm>
            <a:off x="393410" y="226822"/>
            <a:ext cx="647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kumimoji="1"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kumimoji="1" lang="en-US" altLang="zh-CN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1" lang="zh-CN" altLang="en-US" sz="20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2573" y="684276"/>
            <a:ext cx="11537950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ea typeface="楷体_GB2312"/>
              </a:rPr>
              <a:t>(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链接教材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P88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练习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2</a:t>
            </a:r>
            <a:r>
              <a:rPr lang="en-US" altLang="zh-CN" sz="2600" b="1" kern="100" dirty="0">
                <a:latin typeface="Times New Roman"/>
                <a:ea typeface="楷体_GB2312"/>
              </a:rPr>
              <a:t>)</a:t>
            </a:r>
            <a:r>
              <a:rPr lang="zh-CN" altLang="zh-CN" sz="2600" b="1" kern="100" dirty="0" smtClean="0">
                <a:latin typeface="Times New Roman"/>
                <a:cs typeface="Times New Roman"/>
              </a:rPr>
              <a:t>下列</a:t>
            </a:r>
            <a:r>
              <a:rPr lang="zh-CN" altLang="zh-CN" sz="2600" b="1" kern="100" dirty="0">
                <a:latin typeface="Times New Roman"/>
                <a:cs typeface="Times New Roman"/>
              </a:rPr>
              <a:t>方程是否表示圆？若是，写出圆心和半径；若不是，说明理由</a:t>
            </a:r>
            <a:r>
              <a:rPr lang="en-US" altLang="zh-CN" sz="2600" b="1" kern="100" dirty="0">
                <a:latin typeface="Times New Roman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(1)2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cs typeface="Courier New"/>
              </a:rPr>
              <a:t>7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cs typeface="Courier New"/>
              </a:rPr>
              <a:t>5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8779" y="2528154"/>
            <a:ext cx="11537950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(2)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i="1" kern="100" dirty="0" err="1">
                <a:latin typeface="Times New Roman"/>
                <a:cs typeface="Courier New"/>
              </a:rPr>
              <a:t>xy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cs typeface="Courier New"/>
              </a:rPr>
              <a:t>6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cs typeface="Courier New"/>
              </a:rPr>
              <a:t>7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85711" y="3442081"/>
            <a:ext cx="11373168" cy="2147189"/>
            <a:chOff x="389255" y="2564892"/>
            <a:chExt cx="11373168" cy="2147189"/>
          </a:xfrm>
        </p:grpSpPr>
        <p:sp>
          <p:nvSpPr>
            <p:cNvPr id="14" name="圆角矩形 13"/>
            <p:cNvSpPr/>
            <p:nvPr>
              <p:custDataLst>
                <p:tags r:id="rId1"/>
              </p:custDataLst>
            </p:nvPr>
          </p:nvSpPr>
          <p:spPr>
            <a:xfrm>
              <a:off x="389255" y="2677922"/>
              <a:ext cx="11373168" cy="2034159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2"/>
              </p:custDataLst>
            </p:nvPr>
          </p:nvSpPr>
          <p:spPr>
            <a:xfrm>
              <a:off x="865505" y="2564892"/>
              <a:ext cx="439420" cy="2159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983615" y="2564892"/>
              <a:ext cx="224790" cy="202565"/>
            </a:xfrm>
            <a:prstGeom prst="rect">
              <a:avLst/>
            </a:prstGeom>
          </p:spPr>
        </p:pic>
      </p:grpSp>
      <p:sp>
        <p:nvSpPr>
          <p:cNvPr id="21" name="矩形 20"/>
          <p:cNvSpPr/>
          <p:nvPr/>
        </p:nvSpPr>
        <p:spPr>
          <a:xfrm>
            <a:off x="628582" y="3721360"/>
            <a:ext cx="11087744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(1)2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7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5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中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与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的系数不相同，故原方程不表示圆；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6275" y="4458468"/>
            <a:ext cx="11087744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(2)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i="1" kern="100" dirty="0" err="1">
                <a:latin typeface="Times New Roman"/>
                <a:ea typeface="宋体" pitchFamily="2" charset="-122"/>
                <a:cs typeface="Courier New"/>
              </a:rPr>
              <a:t>xy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6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7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中含有</a:t>
            </a:r>
            <a:r>
              <a:rPr lang="en-US" altLang="zh-CN" sz="2600" b="1" i="1" kern="100" dirty="0" err="1">
                <a:latin typeface="Times New Roman"/>
                <a:ea typeface="宋体" pitchFamily="2" charset="-122"/>
                <a:cs typeface="Courier New"/>
              </a:rPr>
              <a:t>xy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项，故原方程不表示圆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24473" y="131445"/>
            <a:ext cx="11537950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>
                <a:latin typeface="Times New Roman"/>
                <a:cs typeface="Courier New"/>
              </a:rPr>
              <a:t>(3)</a:t>
            </a:r>
            <a:r>
              <a:rPr lang="en-US" altLang="zh-CN" sz="2600" b="1" i="1" kern="100">
                <a:latin typeface="Times New Roman"/>
                <a:cs typeface="Courier New"/>
              </a:rPr>
              <a:t>x</a:t>
            </a:r>
            <a:r>
              <a:rPr lang="en-US" altLang="zh-CN" sz="2600" b="1" kern="100" baseline="3000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(4)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cs typeface="Courier New"/>
              </a:rPr>
              <a:t>2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cs typeface="Courier New"/>
              </a:rPr>
              <a:t>0(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</a:t>
            </a:r>
            <a:r>
              <a:rPr lang="en-US" altLang="zh-CN" sz="2600" b="1" kern="100" dirty="0">
                <a:latin typeface="宋体"/>
                <a:cs typeface="Times New Roman"/>
              </a:rPr>
              <a:t>≠</a:t>
            </a:r>
            <a:r>
              <a:rPr lang="en-US" altLang="zh-CN" sz="2600" b="1" kern="100" dirty="0">
                <a:latin typeface="Times New Roman"/>
                <a:cs typeface="Courier New"/>
              </a:rPr>
              <a:t>0).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71411" y="1605534"/>
            <a:ext cx="11373168" cy="4847844"/>
            <a:chOff x="389255" y="2564892"/>
            <a:chExt cx="11373168" cy="4847844"/>
          </a:xfrm>
        </p:grpSpPr>
        <p:sp>
          <p:nvSpPr>
            <p:cNvPr id="15" name="圆角矩形 14"/>
            <p:cNvSpPr/>
            <p:nvPr>
              <p:custDataLst>
                <p:tags r:id="rId2"/>
              </p:custDataLst>
            </p:nvPr>
          </p:nvSpPr>
          <p:spPr>
            <a:xfrm>
              <a:off x="389255" y="2677922"/>
              <a:ext cx="11373168" cy="4734814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3"/>
              </p:custDataLst>
            </p:nvPr>
          </p:nvSpPr>
          <p:spPr>
            <a:xfrm>
              <a:off x="865505" y="2564892"/>
              <a:ext cx="439420" cy="2159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983615" y="2564892"/>
              <a:ext cx="224790" cy="202565"/>
            </a:xfrm>
            <a:prstGeom prst="rect">
              <a:avLst/>
            </a:prstGeom>
          </p:spPr>
        </p:pic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175325"/>
              </p:ext>
            </p:extLst>
          </p:nvPr>
        </p:nvGraphicFramePr>
        <p:xfrm>
          <a:off x="593979" y="1980438"/>
          <a:ext cx="112014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Document" r:id="rId9" imgW="11497045" imgH="1384540" progId="Word.Document.8">
                  <p:embed/>
                </p:oleObj>
              </mc:Choice>
              <mc:Fallback>
                <p:oleObj name="Document" r:id="rId9" imgW="11497045" imgH="138454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3979" y="1980438"/>
                        <a:ext cx="11201400" cy="133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480554"/>
              </p:ext>
            </p:extLst>
          </p:nvPr>
        </p:nvGraphicFramePr>
        <p:xfrm>
          <a:off x="609600" y="3390900"/>
          <a:ext cx="1064895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Document" r:id="rId12" imgW="10881550" imgH="1870135" progId="Word.Document.8">
                  <p:embed/>
                </p:oleObj>
              </mc:Choice>
              <mc:Fallback>
                <p:oleObj name="Document" r:id="rId12" imgW="10881550" imgH="187013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9600" y="3390900"/>
                        <a:ext cx="1064895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490545" y="4880781"/>
            <a:ext cx="11310607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(4)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因为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D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E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F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所以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D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E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4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F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4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4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，所以方程不表示圆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BBB59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CBE9C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58902" y="1772445"/>
            <a:ext cx="10837698" cy="4015612"/>
          </a:xfrm>
          <a:prstGeom prst="roundRect">
            <a:avLst>
              <a:gd name="adj" fmla="val 1925"/>
            </a:avLst>
          </a:prstGeom>
          <a:pattFill prst="sm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974120" y="2094738"/>
            <a:ext cx="10282369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cs typeface="Times New Roman"/>
              </a:rPr>
              <a:t>判断二元二次方程是否表示圆的思路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(1)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判断二元二次方程是否表示圆时，一般先看这个方程是否具备圆的一般方程的特征，当它具备圆的一般方程的特征时，再看它能否表示圆</a:t>
            </a:r>
            <a:r>
              <a:rPr lang="en-US" altLang="zh-CN" sz="2600" b="1" kern="100" dirty="0" smtClean="0">
                <a:latin typeface="Times New Roman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 smtClean="0">
                <a:latin typeface="Times New Roman"/>
                <a:cs typeface="Courier New"/>
              </a:rPr>
              <a:t>(</a:t>
            </a:r>
            <a:r>
              <a:rPr lang="en-US" altLang="zh-CN" sz="2600" b="1" kern="100" dirty="0">
                <a:latin typeface="Times New Roman"/>
                <a:cs typeface="Courier New"/>
              </a:rPr>
              <a:t>2)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此时有两种途径：一是看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D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E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cs typeface="Courier New"/>
              </a:rPr>
              <a:t>4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F</a:t>
            </a:r>
            <a:r>
              <a:rPr lang="zh-CN" altLang="zh-CN" sz="2600" b="1" kern="100" dirty="0">
                <a:latin typeface="Times New Roman"/>
                <a:cs typeface="Times New Roman"/>
              </a:rPr>
              <a:t>是否大于零；二是直接配方变形为标准方程的形式，看方程等号右端是否为大于零的常数</a:t>
            </a:r>
            <a:r>
              <a:rPr lang="en-US" altLang="zh-CN" sz="2600" b="1" kern="100" dirty="0">
                <a:latin typeface="Times New Roman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64565" y="1484630"/>
            <a:ext cx="2387600" cy="530860"/>
            <a:chOff x="1519" y="1318"/>
            <a:chExt cx="3760" cy="836"/>
          </a:xfrm>
        </p:grpSpPr>
        <p:sp>
          <p:nvSpPr>
            <p:cNvPr id="5" name="梯形 4"/>
            <p:cNvSpPr/>
            <p:nvPr>
              <p:custDataLst>
                <p:tags r:id="rId2"/>
              </p:custDataLst>
            </p:nvPr>
          </p:nvSpPr>
          <p:spPr>
            <a:xfrm rot="10800000">
              <a:off x="1519" y="1318"/>
              <a:ext cx="3761" cy="836"/>
            </a:xfrm>
            <a:prstGeom prst="trapezoid">
              <a:avLst/>
            </a:prstGeom>
            <a:solidFill>
              <a:srgbClr val="9BBB59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ysClr val="window" lastClr="CBE9C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>
              <p:custDataLst>
                <p:tags r:id="rId3"/>
              </p:custDataLst>
            </p:nvPr>
          </p:nvSpPr>
          <p:spPr>
            <a:xfrm>
              <a:off x="1776" y="1431"/>
              <a:ext cx="3207" cy="63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ts val="3000"/>
                </a:lnSpc>
              </a:pPr>
              <a:r>
                <a:rPr lang="zh-CN" altLang="en-US" sz="2800" dirty="0" smtClean="0">
                  <a:solidFill>
                    <a:prstClr val="white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思维升华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81623" y="703727"/>
            <a:ext cx="11537950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>
                <a:latin typeface="Times New Roman"/>
                <a:cs typeface="Times New Roman"/>
              </a:rPr>
              <a:t>若方程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cs typeface="Courier New"/>
              </a:rPr>
              <a:t>2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mx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cs typeface="Courier New"/>
              </a:rPr>
              <a:t>2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m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cs typeface="Courier New"/>
              </a:rPr>
              <a:t>5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m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表示圆，求实数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m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的取值范围，并写出圆心坐标和半径</a:t>
            </a:r>
            <a:r>
              <a:rPr lang="en-US" altLang="zh-CN" sz="2600" b="1" kern="100" dirty="0">
                <a:latin typeface="Times New Roman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五边形 2"/>
          <p:cNvSpPr/>
          <p:nvPr/>
        </p:nvSpPr>
        <p:spPr>
          <a:xfrm>
            <a:off x="0" y="297570"/>
            <a:ext cx="1127448" cy="364422"/>
          </a:xfrm>
          <a:prstGeom prst="homePlate">
            <a:avLst>
              <a:gd name="adj" fmla="val 28683"/>
            </a:avLst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" name="文本框 13"/>
          <p:cNvSpPr txBox="1"/>
          <p:nvPr/>
        </p:nvSpPr>
        <p:spPr>
          <a:xfrm>
            <a:off x="255811" y="277622"/>
            <a:ext cx="948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kumimoji="1"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训练</a:t>
            </a:r>
            <a:r>
              <a:rPr kumimoji="1" lang="en-US" altLang="zh-CN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1" lang="zh-CN" altLang="en-US" sz="20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5455" y="1961388"/>
            <a:ext cx="11373168" cy="4243959"/>
            <a:chOff x="389255" y="2564892"/>
            <a:chExt cx="11373168" cy="4243959"/>
          </a:xfrm>
        </p:grpSpPr>
        <p:sp>
          <p:nvSpPr>
            <p:cNvPr id="5" name="圆角矩形 4"/>
            <p:cNvSpPr/>
            <p:nvPr>
              <p:custDataLst>
                <p:tags r:id="rId2"/>
              </p:custDataLst>
            </p:nvPr>
          </p:nvSpPr>
          <p:spPr>
            <a:xfrm>
              <a:off x="389255" y="2677922"/>
              <a:ext cx="11373168" cy="4130929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3"/>
              </p:custDataLst>
            </p:nvPr>
          </p:nvSpPr>
          <p:spPr>
            <a:xfrm>
              <a:off x="865505" y="2564892"/>
              <a:ext cx="439420" cy="2159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983615" y="2564892"/>
              <a:ext cx="224790" cy="202565"/>
            </a:xfrm>
            <a:prstGeom prst="rect">
              <a:avLst/>
            </a:prstGeom>
          </p:spPr>
        </p:pic>
      </p:grpSp>
      <p:sp>
        <p:nvSpPr>
          <p:cNvPr id="19" name="矩形 18"/>
          <p:cNvSpPr/>
          <p:nvPr/>
        </p:nvSpPr>
        <p:spPr>
          <a:xfrm>
            <a:off x="589276" y="2259717"/>
            <a:ext cx="11087744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黑体"/>
                <a:cs typeface="Times New Roman"/>
              </a:rPr>
              <a:t>法一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　由表示圆的条件，得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(2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m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)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2)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4(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m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5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m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)&gt;0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，即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4(1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5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m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)&gt;0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333815"/>
              </p:ext>
            </p:extLst>
          </p:nvPr>
        </p:nvGraphicFramePr>
        <p:xfrm>
          <a:off x="651129" y="2933700"/>
          <a:ext cx="11201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Document" r:id="rId9" imgW="11497045" imgH="791114" progId="Word.Document.8">
                  <p:embed/>
                </p:oleObj>
              </mc:Choice>
              <mc:Fallback>
                <p:oleObj name="Document" r:id="rId9" imgW="11497045" imgH="79111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1129" y="2933700"/>
                        <a:ext cx="112014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076382"/>
              </p:ext>
            </p:extLst>
          </p:nvPr>
        </p:nvGraphicFramePr>
        <p:xfrm>
          <a:off x="701802" y="3733800"/>
          <a:ext cx="11201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Document" r:id="rId12" imgW="11497045" imgH="593425" progId="Word.Document.8">
                  <p:embed/>
                </p:oleObj>
              </mc:Choice>
              <mc:Fallback>
                <p:oleObj name="Document" r:id="rId12" imgW="11497045" imgH="5934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01802" y="3733800"/>
                        <a:ext cx="112014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458053"/>
              </p:ext>
            </p:extLst>
          </p:nvPr>
        </p:nvGraphicFramePr>
        <p:xfrm>
          <a:off x="689229" y="4343400"/>
          <a:ext cx="11201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Document" r:id="rId15" imgW="11497045" imgH="593425" progId="Word.Document.8">
                  <p:embed/>
                </p:oleObj>
              </mc:Choice>
              <mc:Fallback>
                <p:oleObj name="Document" r:id="rId15" imgW="11497045" imgH="5934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9229" y="4343400"/>
                        <a:ext cx="112014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024160"/>
              </p:ext>
            </p:extLst>
          </p:nvPr>
        </p:nvGraphicFramePr>
        <p:xfrm>
          <a:off x="651129" y="4895850"/>
          <a:ext cx="11201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Document" r:id="rId18" imgW="11497045" imgH="791114" progId="Word.Document.8">
                  <p:embed/>
                </p:oleObj>
              </mc:Choice>
              <mc:Fallback>
                <p:oleObj name="Document" r:id="rId18" imgW="11497045" imgH="79111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51129" y="4895850"/>
                        <a:ext cx="112014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702446"/>
              </p:ext>
            </p:extLst>
          </p:nvPr>
        </p:nvGraphicFramePr>
        <p:xfrm>
          <a:off x="625602" y="5608320"/>
          <a:ext cx="11201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Document" r:id="rId21" imgW="11497045" imgH="593425" progId="Word.Document.8">
                  <p:embed/>
                </p:oleObj>
              </mc:Choice>
              <mc:Fallback>
                <p:oleObj name="Document" r:id="rId21" imgW="11497045" imgH="5934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25602" y="5608320"/>
                        <a:ext cx="112014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返回">
            <a:hlinkClick r:id="rId23" action="ppaction://hlinksldjump"/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498" y="6327667"/>
            <a:ext cx="952502" cy="3992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2191683" y="3213100"/>
            <a:ext cx="1427162" cy="2932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 flipV="1">
            <a:off x="0" y="1988820"/>
            <a:ext cx="12192000" cy="2686685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28575">
            <a:noFill/>
          </a:ln>
        </p:spPr>
        <p:txBody>
          <a:bodyPr anchor="ctr"/>
          <a:lstStyle/>
          <a:p>
            <a:pPr algn="ctr"/>
            <a:endParaRPr lang="zh-CN" altLang="en-US" sz="5400" dirty="0">
              <a:solidFill>
                <a:srgbClr val="F5C131">
                  <a:lumMod val="20000"/>
                  <a:lumOff val="80000"/>
                  <a:alpha val="93000"/>
                </a:srgb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2" name="标题 24"/>
          <p:cNvSpPr txBox="1"/>
          <p:nvPr>
            <p:custDataLst>
              <p:tags r:id="rId2"/>
            </p:custDataLst>
          </p:nvPr>
        </p:nvSpPr>
        <p:spPr>
          <a:xfrm>
            <a:off x="2279650" y="3140710"/>
            <a:ext cx="7746365" cy="918845"/>
          </a:xfrm>
          <a:prstGeom prst="rect">
            <a:avLst/>
          </a:prstGeom>
        </p:spPr>
        <p:txBody>
          <a:bodyPr vert="horz" lIns="91419" tIns="45709" rIns="91419" bIns="45709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求圆的一般方程</a:t>
            </a:r>
            <a:endParaRPr lang="zh-CN" altLang="zh-CN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>
            <p:custDataLst>
              <p:tags r:id="rId3"/>
            </p:custDataLst>
          </p:nvPr>
        </p:nvSpPr>
        <p:spPr>
          <a:xfrm>
            <a:off x="2423795" y="2564130"/>
            <a:ext cx="2151380" cy="501015"/>
          </a:xfrm>
          <a:prstGeom prst="rect">
            <a:avLst/>
          </a:prstGeom>
          <a:solidFill>
            <a:srgbClr val="77933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168339"/>
            <a:ext cx="1127448" cy="364422"/>
          </a:xfrm>
          <a:prstGeom prst="homePlate">
            <a:avLst>
              <a:gd name="adj" fmla="val 28683"/>
            </a:avLst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" name="文本框 13"/>
          <p:cNvSpPr txBox="1"/>
          <p:nvPr/>
        </p:nvSpPr>
        <p:spPr>
          <a:xfrm>
            <a:off x="393410" y="150495"/>
            <a:ext cx="647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kumimoji="1"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kumimoji="1" lang="en-US" altLang="zh-CN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1" lang="zh-CN" altLang="en-US" sz="20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2573" y="601599"/>
            <a:ext cx="1153795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ea typeface="楷体_GB2312"/>
              </a:rPr>
              <a:t>(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链接教材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P86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例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4</a:t>
            </a:r>
            <a:r>
              <a:rPr lang="en-US" altLang="zh-CN" sz="2600" b="1" kern="100" dirty="0">
                <a:latin typeface="Times New Roman"/>
                <a:ea typeface="楷体_GB2312"/>
              </a:rPr>
              <a:t>)</a:t>
            </a:r>
            <a:r>
              <a:rPr lang="zh-CN" altLang="zh-CN" sz="2600" b="1" kern="100" dirty="0" smtClean="0">
                <a:latin typeface="Times New Roman"/>
                <a:cs typeface="Times New Roman"/>
              </a:rPr>
              <a:t>已知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</a:t>
            </a:r>
            <a:r>
              <a:rPr lang="en-US" altLang="zh-CN" sz="2600" b="1" kern="100" dirty="0">
                <a:latin typeface="Times New Roman"/>
                <a:cs typeface="Courier New"/>
              </a:rPr>
              <a:t>(2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cs typeface="Courier New"/>
              </a:rPr>
              <a:t>2)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B</a:t>
            </a:r>
            <a:r>
              <a:rPr lang="en-US" altLang="zh-CN" sz="2600" b="1" kern="100" dirty="0">
                <a:latin typeface="Times New Roman"/>
                <a:cs typeface="Courier New"/>
              </a:rPr>
              <a:t>(5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cs typeface="Courier New"/>
              </a:rPr>
              <a:t>3)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C</a:t>
            </a:r>
            <a:r>
              <a:rPr lang="en-US" altLang="zh-CN" sz="2600" b="1" kern="100" dirty="0">
                <a:latin typeface="Times New Roman"/>
                <a:cs typeface="Courier New"/>
              </a:rPr>
              <a:t>(3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，－</a:t>
            </a:r>
            <a:r>
              <a:rPr lang="en-US" altLang="zh-CN" sz="2600" b="1" kern="100" dirty="0">
                <a:latin typeface="Times New Roman"/>
                <a:cs typeface="Courier New"/>
              </a:rPr>
              <a:t>1).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(1)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求</a:t>
            </a:r>
            <a:r>
              <a:rPr lang="en-US" altLang="zh-CN" sz="2600" b="1" kern="100" dirty="0">
                <a:latin typeface="宋体"/>
                <a:cs typeface="Times New Roman"/>
              </a:rPr>
              <a:t>△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ABC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的外接圆的一般方程；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85711" y="2075688"/>
            <a:ext cx="11373168" cy="4377690"/>
            <a:chOff x="389255" y="2564892"/>
            <a:chExt cx="11373168" cy="4377690"/>
          </a:xfrm>
        </p:grpSpPr>
        <p:sp>
          <p:nvSpPr>
            <p:cNvPr id="13" name="圆角矩形 12"/>
            <p:cNvSpPr/>
            <p:nvPr>
              <p:custDataLst>
                <p:tags r:id="rId2"/>
              </p:custDataLst>
            </p:nvPr>
          </p:nvSpPr>
          <p:spPr>
            <a:xfrm>
              <a:off x="389255" y="2677922"/>
              <a:ext cx="11373168" cy="4264660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3"/>
              </p:custDataLst>
            </p:nvPr>
          </p:nvSpPr>
          <p:spPr>
            <a:xfrm>
              <a:off x="865505" y="2564892"/>
              <a:ext cx="439420" cy="2159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983615" y="2564892"/>
              <a:ext cx="224790" cy="202565"/>
            </a:xfrm>
            <a:prstGeom prst="rect">
              <a:avLst/>
            </a:prstGeom>
          </p:spPr>
        </p:pic>
      </p:grpSp>
      <p:sp>
        <p:nvSpPr>
          <p:cNvPr id="16" name="矩形 15"/>
          <p:cNvSpPr/>
          <p:nvPr/>
        </p:nvSpPr>
        <p:spPr>
          <a:xfrm>
            <a:off x="609532" y="2354967"/>
            <a:ext cx="11087744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设</a:t>
            </a: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△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ABC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外接圆的一般方程为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 err="1">
                <a:latin typeface="Times New Roman"/>
                <a:ea typeface="宋体" pitchFamily="2" charset="-122"/>
                <a:cs typeface="Courier New"/>
              </a:rPr>
              <a:t>Dx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 err="1">
                <a:latin typeface="Times New Roman"/>
                <a:ea typeface="宋体" pitchFamily="2" charset="-122"/>
                <a:cs typeface="Courier New"/>
              </a:rPr>
              <a:t>Ey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F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027159"/>
              </p:ext>
            </p:extLst>
          </p:nvPr>
        </p:nvGraphicFramePr>
        <p:xfrm>
          <a:off x="778002" y="3009900"/>
          <a:ext cx="112014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Document" r:id="rId9" imgW="11497045" imgH="1384540" progId="Word.Document.8">
                  <p:embed/>
                </p:oleObj>
              </mc:Choice>
              <mc:Fallback>
                <p:oleObj name="Document" r:id="rId9" imgW="11497045" imgH="138454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8002" y="3009900"/>
                        <a:ext cx="11201400" cy="133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022036"/>
              </p:ext>
            </p:extLst>
          </p:nvPr>
        </p:nvGraphicFramePr>
        <p:xfrm>
          <a:off x="765429" y="4343400"/>
          <a:ext cx="112014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Document" r:id="rId12" imgW="11497045" imgH="1384540" progId="Word.Document.8">
                  <p:embed/>
                </p:oleObj>
              </mc:Choice>
              <mc:Fallback>
                <p:oleObj name="Document" r:id="rId12" imgW="11497045" imgH="138454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65429" y="4343400"/>
                        <a:ext cx="11201400" cy="133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736812"/>
              </p:ext>
            </p:extLst>
          </p:nvPr>
        </p:nvGraphicFramePr>
        <p:xfrm>
          <a:off x="708279" y="5734050"/>
          <a:ext cx="11201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Document" r:id="rId15" imgW="11497045" imgH="593425" progId="Word.Document.8">
                  <p:embed/>
                </p:oleObj>
              </mc:Choice>
              <mc:Fallback>
                <p:oleObj name="Document" r:id="rId15" imgW="11497045" imgH="5934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08279" y="5734050"/>
                        <a:ext cx="112014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43523" y="188595"/>
            <a:ext cx="11537950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>
                <a:latin typeface="Times New Roman"/>
                <a:cs typeface="Courier New"/>
              </a:rPr>
              <a:t>(2)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若点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M</a:t>
            </a:r>
            <a:r>
              <a:rPr lang="en-US" altLang="zh-CN" sz="2600" b="1" kern="100" dirty="0">
                <a:latin typeface="Times New Roman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cs typeface="Courier New"/>
              </a:rPr>
              <a:t>2)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在</a:t>
            </a:r>
            <a:r>
              <a:rPr lang="en-US" altLang="zh-CN" sz="2600" b="1" kern="100" dirty="0">
                <a:latin typeface="宋体"/>
                <a:cs typeface="Times New Roman"/>
              </a:rPr>
              <a:t>△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ABC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的外接圆上，求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的值</a:t>
            </a:r>
            <a:r>
              <a:rPr lang="en-US" altLang="zh-CN" sz="2600" b="1" kern="100" dirty="0">
                <a:latin typeface="Times New Roman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66661" y="1014603"/>
            <a:ext cx="11373168" cy="2776266"/>
            <a:chOff x="389255" y="2564892"/>
            <a:chExt cx="11373168" cy="2776266"/>
          </a:xfrm>
        </p:grpSpPr>
        <p:sp>
          <p:nvSpPr>
            <p:cNvPr id="10" name="圆角矩形 9"/>
            <p:cNvSpPr/>
            <p:nvPr>
              <p:custDataLst>
                <p:tags r:id="rId1"/>
              </p:custDataLst>
            </p:nvPr>
          </p:nvSpPr>
          <p:spPr>
            <a:xfrm>
              <a:off x="389255" y="2677922"/>
              <a:ext cx="11373168" cy="2663236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2"/>
              </p:custDataLst>
            </p:nvPr>
          </p:nvSpPr>
          <p:spPr>
            <a:xfrm>
              <a:off x="865505" y="2564892"/>
              <a:ext cx="439420" cy="2159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983615" y="2564892"/>
              <a:ext cx="224790" cy="202565"/>
            </a:xfrm>
            <a:prstGeom prst="rect">
              <a:avLst/>
            </a:prstGeom>
          </p:spPr>
        </p:pic>
      </p:grpSp>
      <p:sp>
        <p:nvSpPr>
          <p:cNvPr id="14" name="矩形 13"/>
          <p:cNvSpPr/>
          <p:nvPr/>
        </p:nvSpPr>
        <p:spPr>
          <a:xfrm>
            <a:off x="590482" y="1293882"/>
            <a:ext cx="11087744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由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(1)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知，</a:t>
            </a: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△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ABC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的外接圆的方程为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8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21026" y="1973961"/>
            <a:ext cx="11087744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∵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点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M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在</a:t>
            </a: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△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ABC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的外接圆上，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∴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8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en-US" altLang="zh-CN" sz="2600" b="1" kern="100" dirty="0">
                <a:latin typeface="宋体"/>
                <a:cs typeface="Times New Roman"/>
              </a:rPr>
              <a:t>×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即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8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，解得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或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6.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BBB59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CBE9C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58902" y="1340517"/>
            <a:ext cx="10837698" cy="4248879"/>
          </a:xfrm>
          <a:prstGeom prst="roundRect">
            <a:avLst>
              <a:gd name="adj" fmla="val 1925"/>
            </a:avLst>
          </a:prstGeom>
          <a:pattFill prst="sm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grpSp>
        <p:nvGrpSpPr>
          <p:cNvPr id="3" name="组合 2"/>
          <p:cNvGrpSpPr/>
          <p:nvPr/>
        </p:nvGrpSpPr>
        <p:grpSpPr>
          <a:xfrm>
            <a:off x="964565" y="1052703"/>
            <a:ext cx="2387600" cy="530860"/>
            <a:chOff x="1519" y="1318"/>
            <a:chExt cx="3760" cy="836"/>
          </a:xfrm>
        </p:grpSpPr>
        <p:sp>
          <p:nvSpPr>
            <p:cNvPr id="5" name="梯形 4"/>
            <p:cNvSpPr/>
            <p:nvPr>
              <p:custDataLst>
                <p:tags r:id="rId2"/>
              </p:custDataLst>
            </p:nvPr>
          </p:nvSpPr>
          <p:spPr>
            <a:xfrm rot="10800000">
              <a:off x="1519" y="1318"/>
              <a:ext cx="3761" cy="836"/>
            </a:xfrm>
            <a:prstGeom prst="trapezoid">
              <a:avLst/>
            </a:prstGeom>
            <a:solidFill>
              <a:srgbClr val="9BBB59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ysClr val="window" lastClr="CBE9C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>
              <p:custDataLst>
                <p:tags r:id="rId3"/>
              </p:custDataLst>
            </p:nvPr>
          </p:nvSpPr>
          <p:spPr>
            <a:xfrm>
              <a:off x="1776" y="1431"/>
              <a:ext cx="3207" cy="63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ts val="3000"/>
                </a:lnSpc>
              </a:pPr>
              <a:r>
                <a:rPr lang="zh-CN" altLang="en-US" sz="2800" dirty="0" smtClean="0">
                  <a:solidFill>
                    <a:prstClr val="white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思维升华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967770" y="1681861"/>
            <a:ext cx="10282369" cy="361740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>
                <a:latin typeface="Times New Roman"/>
                <a:cs typeface="Times New Roman"/>
              </a:rPr>
              <a:t>待定系数法求圆的一般方程的步骤</a:t>
            </a:r>
            <a:endParaRPr lang="zh-CN" altLang="zh-CN" sz="1050" kern="10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(1)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根据题意设所求的圆的一般方程为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 err="1">
                <a:latin typeface="Times New Roman"/>
                <a:cs typeface="Courier New"/>
              </a:rPr>
              <a:t>Dx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 err="1">
                <a:latin typeface="Times New Roman"/>
                <a:cs typeface="Courier New"/>
              </a:rPr>
              <a:t>Ey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F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cs typeface="Courier New"/>
              </a:rPr>
              <a:t>0(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D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E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cs typeface="Courier New"/>
              </a:rPr>
              <a:t>4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F</a:t>
            </a:r>
            <a:r>
              <a:rPr lang="en-US" altLang="zh-CN" sz="2600" b="1" kern="100" dirty="0">
                <a:latin typeface="Times New Roman"/>
                <a:cs typeface="Courier New"/>
              </a:rPr>
              <a:t>&gt;0).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(2)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根据已知条件，建立关于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D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E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F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的方程组</a:t>
            </a:r>
            <a:r>
              <a:rPr lang="en-US" altLang="zh-CN" sz="2600" b="1" kern="100" dirty="0">
                <a:latin typeface="Times New Roman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(3)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解此方程组，求出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D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E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F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的值</a:t>
            </a:r>
            <a:r>
              <a:rPr lang="en-US" altLang="zh-CN" sz="2600" b="1" kern="100" dirty="0">
                <a:latin typeface="Times New Roman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(4)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将所得的值代回所设的圆的方程中，就得到所求的圆的一般方程</a:t>
            </a:r>
            <a:r>
              <a:rPr lang="en-US" altLang="zh-CN" sz="2600" b="1" kern="100" dirty="0">
                <a:latin typeface="Times New Roman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609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81592" y="576600"/>
            <a:ext cx="11423713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>
                <a:latin typeface="Times New Roman"/>
                <a:cs typeface="Times New Roman"/>
              </a:rPr>
              <a:t>已知圆经过点</a:t>
            </a:r>
            <a:r>
              <a:rPr lang="en-US" altLang="zh-CN" sz="2600" b="1" kern="100" dirty="0">
                <a:latin typeface="Times New Roman"/>
                <a:cs typeface="Courier New"/>
              </a:rPr>
              <a:t>(4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cs typeface="Courier New"/>
              </a:rPr>
              <a:t>2)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和</a:t>
            </a:r>
            <a:r>
              <a:rPr lang="en-US" altLang="zh-CN" sz="2600" b="1" kern="100" dirty="0">
                <a:latin typeface="Times New Roman"/>
                <a:cs typeface="Courier New"/>
              </a:rPr>
              <a:t>(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，－</a:t>
            </a:r>
            <a:r>
              <a:rPr lang="en-US" altLang="zh-CN" sz="2600" b="1" kern="100" dirty="0">
                <a:latin typeface="Times New Roman"/>
                <a:cs typeface="Courier New"/>
              </a:rPr>
              <a:t>6)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，该圆与坐标轴的四个截距之和为－</a:t>
            </a:r>
            <a:r>
              <a:rPr lang="en-US" altLang="zh-CN" sz="2600" b="1" kern="1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，求圆的方程</a:t>
            </a:r>
            <a:r>
              <a:rPr lang="en-US" altLang="zh-CN" sz="2600" b="1" kern="100" dirty="0">
                <a:latin typeface="Times New Roman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五边形 2"/>
          <p:cNvSpPr/>
          <p:nvPr/>
        </p:nvSpPr>
        <p:spPr>
          <a:xfrm>
            <a:off x="0" y="106943"/>
            <a:ext cx="1127448" cy="364422"/>
          </a:xfrm>
          <a:prstGeom prst="homePlate">
            <a:avLst>
              <a:gd name="adj" fmla="val 28683"/>
            </a:avLst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" name="文本框 13"/>
          <p:cNvSpPr txBox="1"/>
          <p:nvPr/>
        </p:nvSpPr>
        <p:spPr>
          <a:xfrm>
            <a:off x="255811" y="86995"/>
            <a:ext cx="948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kumimoji="1"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训练</a:t>
            </a:r>
            <a:r>
              <a:rPr kumimoji="1" lang="en-US" altLang="zh-CN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1" lang="zh-CN" altLang="en-US" sz="20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40055" y="1973961"/>
            <a:ext cx="11373168" cy="4479417"/>
            <a:chOff x="389255" y="2564892"/>
            <a:chExt cx="11373168" cy="4479417"/>
          </a:xfrm>
        </p:grpSpPr>
        <p:sp>
          <p:nvSpPr>
            <p:cNvPr id="17" name="圆角矩形 16"/>
            <p:cNvSpPr/>
            <p:nvPr>
              <p:custDataLst>
                <p:tags r:id="rId2"/>
              </p:custDataLst>
            </p:nvPr>
          </p:nvSpPr>
          <p:spPr>
            <a:xfrm>
              <a:off x="389255" y="2677922"/>
              <a:ext cx="11373168" cy="4366387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3"/>
              </p:custDataLst>
            </p:nvPr>
          </p:nvSpPr>
          <p:spPr>
            <a:xfrm>
              <a:off x="865505" y="2564892"/>
              <a:ext cx="439420" cy="2159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983615" y="2564892"/>
              <a:ext cx="224790" cy="202565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/>
        </p:nvSpPr>
        <p:spPr>
          <a:xfrm>
            <a:off x="552888" y="2265559"/>
            <a:ext cx="11198621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设圆的一般方程为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 err="1">
                <a:latin typeface="Times New Roman"/>
                <a:ea typeface="宋体" pitchFamily="2" charset="-122"/>
                <a:cs typeface="Courier New"/>
              </a:rPr>
              <a:t>Dx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 err="1">
                <a:latin typeface="Times New Roman"/>
                <a:ea typeface="宋体" pitchFamily="2" charset="-122"/>
                <a:cs typeface="Courier New"/>
              </a:rPr>
              <a:t>Ey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F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0(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D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E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4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F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&gt;0).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6538" y="2831471"/>
            <a:ext cx="11198621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∵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圆经过点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(4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和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6)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816792"/>
              </p:ext>
            </p:extLst>
          </p:nvPr>
        </p:nvGraphicFramePr>
        <p:xfrm>
          <a:off x="651129" y="3486150"/>
          <a:ext cx="11201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Document" r:id="rId9" imgW="11497045" imgH="989162" progId="Word.Document.8">
                  <p:embed/>
                </p:oleObj>
              </mc:Choice>
              <mc:Fallback>
                <p:oleObj name="Document" r:id="rId9" imgW="11497045" imgH="989162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1129" y="3486150"/>
                        <a:ext cx="112014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546538" y="4410627"/>
            <a:ext cx="11198621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设圆在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轴上的截距为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en-US" altLang="zh-CN" sz="2600" b="1" kern="100" baseline="-25000" dirty="0">
                <a:latin typeface="Times New Roman"/>
                <a:ea typeface="宋体" pitchFamily="2" charset="-122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en-US" altLang="zh-CN" sz="2600" b="1" kern="100" baseline="-25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，则它们是方程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 err="1">
                <a:latin typeface="Times New Roman"/>
                <a:ea typeface="宋体" pitchFamily="2" charset="-122"/>
                <a:cs typeface="Courier New"/>
              </a:rPr>
              <a:t>Dx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F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的两个根，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故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en-US" altLang="zh-CN" sz="2600" b="1" kern="100" baseline="-25000" dirty="0">
                <a:latin typeface="Times New Roman"/>
                <a:ea typeface="宋体" pitchFamily="2" charset="-122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en-US" altLang="zh-CN" sz="2600" b="1" kern="100" baseline="-25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＝－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D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36448" y="5601722"/>
            <a:ext cx="11198621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设圆在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轴上的截距为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baseline="-25000" dirty="0">
                <a:latin typeface="Times New Roman"/>
                <a:ea typeface="宋体" pitchFamily="2" charset="-122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baseline="-25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，则它们是方程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 err="1">
                <a:latin typeface="Times New Roman"/>
                <a:ea typeface="宋体" pitchFamily="2" charset="-122"/>
                <a:cs typeface="Courier New"/>
              </a:rPr>
              <a:t>Ey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F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的两个根，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66661" y="728853"/>
            <a:ext cx="11373168" cy="3926586"/>
            <a:chOff x="389255" y="2564892"/>
            <a:chExt cx="11373168" cy="3926586"/>
          </a:xfrm>
        </p:grpSpPr>
        <p:sp>
          <p:nvSpPr>
            <p:cNvPr id="10" name="圆角矩形 9"/>
            <p:cNvSpPr/>
            <p:nvPr>
              <p:custDataLst>
                <p:tags r:id="rId1"/>
              </p:custDataLst>
            </p:nvPr>
          </p:nvSpPr>
          <p:spPr>
            <a:xfrm>
              <a:off x="389255" y="2677922"/>
              <a:ext cx="11373168" cy="3813556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2"/>
              </p:custDataLst>
            </p:nvPr>
          </p:nvSpPr>
          <p:spPr>
            <a:xfrm>
              <a:off x="865505" y="2564892"/>
              <a:ext cx="439420" cy="2159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983615" y="2564892"/>
              <a:ext cx="224790" cy="202565"/>
            </a:xfrm>
            <a:prstGeom prst="rect">
              <a:avLst/>
            </a:prstGeom>
          </p:spPr>
        </p:pic>
      </p:grpSp>
      <p:sp>
        <p:nvSpPr>
          <p:cNvPr id="14" name="矩形 13"/>
          <p:cNvSpPr/>
          <p:nvPr/>
        </p:nvSpPr>
        <p:spPr>
          <a:xfrm>
            <a:off x="590482" y="1008132"/>
            <a:ext cx="11087744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故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baseline="-25000" dirty="0">
                <a:latin typeface="Times New Roman"/>
                <a:ea typeface="宋体" pitchFamily="2" charset="-122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baseline="-25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＝－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E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21026" y="1688211"/>
            <a:ext cx="11087744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由已知，得－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D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E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即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D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E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0.</a:t>
            </a: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③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联立</a:t>
            </a: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①②③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，解得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D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E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4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F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20.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∴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所求圆的方程为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4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1" name="返回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498" y="6327667"/>
            <a:ext cx="952502" cy="3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1"/>
            </p:custDataLst>
          </p:nvPr>
        </p:nvSpPr>
        <p:spPr>
          <a:xfrm>
            <a:off x="786905" y="0"/>
            <a:ext cx="1259395" cy="1701208"/>
          </a:xfrm>
          <a:prstGeom prst="rect">
            <a:avLst/>
          </a:prstGeom>
          <a:solidFill>
            <a:srgbClr val="779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TextBox 8"/>
          <p:cNvSpPr txBox="1"/>
          <p:nvPr>
            <p:custDataLst>
              <p:tags r:id="rId2"/>
            </p:custDataLst>
          </p:nvPr>
        </p:nvSpPr>
        <p:spPr>
          <a:xfrm>
            <a:off x="610626" y="1039501"/>
            <a:ext cx="1611952" cy="3841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2000" dirty="0" smtClean="0">
                <a:solidFill>
                  <a:prstClr val="white"/>
                </a:solidFill>
                <a:ea typeface="微软雅黑" panose="020B0503020204020204" pitchFamily="34" charset="-122"/>
              </a:rPr>
              <a:t>课标要求</a:t>
            </a:r>
            <a:endParaRPr lang="zh-CN" altLang="en-US" sz="2000" dirty="0">
              <a:solidFill>
                <a:prstClr val="whit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791831" y="1777111"/>
            <a:ext cx="10620268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ea typeface="宋体"/>
              </a:rPr>
              <a:t>1.</a:t>
            </a:r>
            <a:r>
              <a:rPr lang="zh-CN" altLang="zh-CN" sz="2600" b="1" kern="100" dirty="0">
                <a:latin typeface="Times New Roman"/>
                <a:ea typeface="宋体"/>
                <a:cs typeface="Times New Roman"/>
              </a:rPr>
              <a:t>在平面直角坐标系中，探索并掌握圆的一般方程</a:t>
            </a:r>
            <a:r>
              <a:rPr lang="en-US" altLang="zh-CN" sz="2600" b="1" kern="100" dirty="0">
                <a:latin typeface="Times New Roman"/>
                <a:ea typeface="宋体"/>
              </a:rPr>
              <a:t>. </a:t>
            </a:r>
            <a:endParaRPr lang="en-US" altLang="zh-CN" sz="2600" b="1" kern="100" dirty="0" smtClean="0">
              <a:latin typeface="Times New Roman"/>
              <a:ea typeface="宋体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 smtClean="0">
                <a:latin typeface="Times New Roman"/>
                <a:ea typeface="宋体"/>
              </a:rPr>
              <a:t>2</a:t>
            </a:r>
            <a:r>
              <a:rPr lang="en-US" altLang="zh-CN" sz="2600" b="1" kern="100" dirty="0">
                <a:latin typeface="Times New Roman"/>
                <a:ea typeface="宋体"/>
              </a:rPr>
              <a:t>.</a:t>
            </a:r>
            <a:r>
              <a:rPr lang="zh-CN" altLang="zh-CN" sz="2600" b="1" kern="100" dirty="0">
                <a:latin typeface="Times New Roman"/>
                <a:ea typeface="宋体"/>
                <a:cs typeface="Times New Roman"/>
              </a:rPr>
              <a:t>能根据某些具体条件，运用待定系数法求圆的方程</a:t>
            </a:r>
            <a:r>
              <a:rPr lang="en-US" altLang="zh-CN" sz="2600" b="1" kern="100" dirty="0">
                <a:latin typeface="Times New Roman"/>
                <a:ea typeface="宋体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2191683" y="3213100"/>
            <a:ext cx="1427162" cy="2932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 flipV="1">
            <a:off x="0" y="1988820"/>
            <a:ext cx="12192000" cy="2686685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28575">
            <a:noFill/>
          </a:ln>
        </p:spPr>
        <p:txBody>
          <a:bodyPr anchor="ctr"/>
          <a:lstStyle/>
          <a:p>
            <a:pPr algn="ctr"/>
            <a:endParaRPr lang="zh-CN" altLang="en-US" sz="5400" dirty="0">
              <a:solidFill>
                <a:srgbClr val="F5C131">
                  <a:lumMod val="20000"/>
                  <a:lumOff val="80000"/>
                  <a:alpha val="93000"/>
                </a:srgb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2" name="标题 24"/>
          <p:cNvSpPr txBox="1"/>
          <p:nvPr>
            <p:custDataLst>
              <p:tags r:id="rId2"/>
            </p:custDataLst>
          </p:nvPr>
        </p:nvSpPr>
        <p:spPr>
          <a:xfrm>
            <a:off x="2279650" y="3128010"/>
            <a:ext cx="7746365" cy="918845"/>
          </a:xfrm>
          <a:prstGeom prst="rect">
            <a:avLst/>
          </a:prstGeom>
        </p:spPr>
        <p:txBody>
          <a:bodyPr vert="horz" lIns="91419" tIns="45709" rIns="91419" bIns="45709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与圆有关的轨迹问题</a:t>
            </a:r>
            <a:endParaRPr lang="zh-CN" altLang="zh-CN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>
            <p:custDataLst>
              <p:tags r:id="rId3"/>
            </p:custDataLst>
          </p:nvPr>
        </p:nvSpPr>
        <p:spPr>
          <a:xfrm>
            <a:off x="2423795" y="2564130"/>
            <a:ext cx="2151380" cy="501015"/>
          </a:xfrm>
          <a:prstGeom prst="rect">
            <a:avLst/>
          </a:prstGeom>
          <a:solidFill>
            <a:srgbClr val="77933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24473" y="366522"/>
            <a:ext cx="11537950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5600" indent="-355600"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solidFill>
                  <a:srgbClr val="0000FF"/>
                </a:solidFill>
                <a:latin typeface="Arial"/>
                <a:ea typeface="黑体"/>
                <a:cs typeface="Arial"/>
              </a:rPr>
              <a:t>探究</a:t>
            </a:r>
            <a:r>
              <a:rPr lang="en-US" altLang="zh-CN" sz="2600" b="1" kern="100" dirty="0">
                <a:solidFill>
                  <a:srgbClr val="0000FF"/>
                </a:solidFill>
                <a:latin typeface="Arial"/>
                <a:ea typeface="黑体"/>
                <a:cs typeface="Courier New"/>
              </a:rPr>
              <a:t>3</a:t>
            </a:r>
            <a:r>
              <a:rPr lang="en-US" altLang="zh-CN" sz="2600" b="1" kern="100" dirty="0">
                <a:solidFill>
                  <a:srgbClr val="0000FF"/>
                </a:solidFill>
                <a:latin typeface="Times New Roman"/>
                <a:cs typeface="Courier New"/>
              </a:rPr>
              <a:t> 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轨迹与轨迹方程有什么区别与联系？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marL="355600" indent="-355600"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 smtClean="0">
                <a:solidFill>
                  <a:srgbClr val="0000FF"/>
                </a:solidFill>
                <a:latin typeface="Times New Roman"/>
                <a:ea typeface="黑体"/>
                <a:cs typeface="Times New Roman"/>
              </a:rPr>
              <a:t>	</a:t>
            </a:r>
            <a:r>
              <a:rPr lang="zh-CN" altLang="zh-CN" sz="2600" b="1" kern="100" dirty="0" smtClean="0">
                <a:solidFill>
                  <a:srgbClr val="0000FF"/>
                </a:solidFill>
                <a:latin typeface="Times New Roman"/>
                <a:ea typeface="黑体"/>
                <a:cs typeface="Times New Roman"/>
              </a:rPr>
              <a:t>提示</a:t>
            </a:r>
            <a:r>
              <a:rPr lang="zh-CN" altLang="zh-CN" sz="2600" b="1" kern="100" dirty="0">
                <a:solidFill>
                  <a:srgbClr val="0000FF"/>
                </a:solidFill>
                <a:latin typeface="Times New Roman"/>
                <a:ea typeface="宋体" pitchFamily="2" charset="-122"/>
                <a:cs typeface="Times New Roman"/>
              </a:rPr>
              <a:t>　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轨迹是指点在运动过程中形成的图形，是几何问题；轨迹方程是指点的坐标所满足的</a:t>
            </a:r>
            <a:r>
              <a:rPr lang="zh-CN" altLang="zh-CN" sz="2600" b="1" kern="100" dirty="0" smtClean="0">
                <a:latin typeface="Times New Roman"/>
                <a:ea typeface="宋体" pitchFamily="2" charset="-122"/>
                <a:cs typeface="Times New Roman"/>
              </a:rPr>
              <a:t>关系式</a:t>
            </a:r>
            <a:r>
              <a:rPr lang="zh-CN" altLang="en-US" sz="2600" b="1" kern="100" dirty="0" smtClean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zh-CN" altLang="zh-CN" sz="2600" b="1" kern="100" dirty="0" smtClean="0">
                <a:latin typeface="Times New Roman"/>
                <a:ea typeface="宋体" pitchFamily="2" charset="-122"/>
                <a:cs typeface="Times New Roman"/>
              </a:rPr>
              <a:t>是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代数问题，依赖坐标系的建立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.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有时候可以将二者一一对应起来，如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1)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2)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4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这个轨迹方程表示以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(1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为圆心，以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为半径的圆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816420"/>
            <a:ext cx="1127448" cy="364422"/>
          </a:xfrm>
          <a:prstGeom prst="homePlate">
            <a:avLst>
              <a:gd name="adj" fmla="val 28683"/>
            </a:avLst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" name="文本框 13"/>
          <p:cNvSpPr txBox="1"/>
          <p:nvPr/>
        </p:nvSpPr>
        <p:spPr>
          <a:xfrm>
            <a:off x="393410" y="798576"/>
            <a:ext cx="647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kumimoji="1"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kumimoji="1" lang="en-US" altLang="zh-CN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kumimoji="1" lang="zh-CN" altLang="en-US" sz="20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1923" y="10668"/>
            <a:ext cx="11537950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>
                <a:solidFill>
                  <a:schemeClr val="accent6">
                    <a:lumMod val="50000"/>
                  </a:schemeClr>
                </a:solidFill>
                <a:latin typeface="Times New Roman"/>
                <a:ea typeface="黑体"/>
                <a:cs typeface="Times New Roman"/>
              </a:rPr>
              <a:t>角度</a:t>
            </a:r>
            <a:r>
              <a:rPr lang="en-US" altLang="zh-CN" sz="2600" b="1" kern="1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黑体"/>
                <a:cs typeface="Courier New"/>
              </a:rPr>
              <a:t>1</a:t>
            </a:r>
            <a:r>
              <a:rPr lang="zh-CN" altLang="zh-CN" sz="2600" b="1" kern="1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黑体"/>
                <a:cs typeface="Times New Roman"/>
              </a:rPr>
              <a:t>　定义法求轨迹方程</a:t>
            </a:r>
            <a:endParaRPr lang="zh-CN" altLang="zh-CN" sz="1050" kern="100" dirty="0">
              <a:solidFill>
                <a:schemeClr val="accent6">
                  <a:lumMod val="50000"/>
                </a:schemeClr>
              </a:solidFill>
              <a:effectLst/>
              <a:latin typeface="宋体"/>
              <a:cs typeface="Courier New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40055" y="2641092"/>
            <a:ext cx="11373168" cy="2948178"/>
            <a:chOff x="389255" y="2564892"/>
            <a:chExt cx="11373168" cy="2948178"/>
          </a:xfrm>
        </p:grpSpPr>
        <p:sp>
          <p:nvSpPr>
            <p:cNvPr id="16" name="圆角矩形 15"/>
            <p:cNvSpPr/>
            <p:nvPr>
              <p:custDataLst>
                <p:tags r:id="rId2"/>
              </p:custDataLst>
            </p:nvPr>
          </p:nvSpPr>
          <p:spPr>
            <a:xfrm>
              <a:off x="389255" y="2677922"/>
              <a:ext cx="11373168" cy="2835148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3"/>
              </p:custDataLst>
            </p:nvPr>
          </p:nvSpPr>
          <p:spPr>
            <a:xfrm>
              <a:off x="865505" y="2564892"/>
              <a:ext cx="439420" cy="2159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983615" y="2564892"/>
              <a:ext cx="224790" cy="202565"/>
            </a:xfrm>
            <a:prstGeom prst="rect">
              <a:avLst/>
            </a:prstGeom>
          </p:spPr>
        </p:pic>
      </p:grpSp>
      <p:sp>
        <p:nvSpPr>
          <p:cNvPr id="11" name="矩形 10"/>
          <p:cNvSpPr/>
          <p:nvPr/>
        </p:nvSpPr>
        <p:spPr>
          <a:xfrm>
            <a:off x="351442" y="1265472"/>
            <a:ext cx="11423713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>
                <a:latin typeface="Times New Roman"/>
                <a:cs typeface="Times New Roman"/>
              </a:rPr>
              <a:t>若线段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AB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的端点分别在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轴、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轴上运动，且</a:t>
            </a:r>
            <a:r>
              <a:rPr lang="en-US" altLang="zh-CN" sz="2600" b="1" kern="100" dirty="0">
                <a:latin typeface="Times New Roman"/>
                <a:cs typeface="Courier New"/>
              </a:rPr>
              <a:t>|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AB</a:t>
            </a:r>
            <a:r>
              <a:rPr lang="en-US" altLang="zh-CN" sz="2600" b="1" kern="100" dirty="0">
                <a:latin typeface="Times New Roman"/>
                <a:cs typeface="Courier New"/>
              </a:rPr>
              <a:t>|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cs typeface="Courier New"/>
              </a:rPr>
              <a:t>4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，求线段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AB</a:t>
            </a:r>
            <a:r>
              <a:rPr lang="zh-CN" altLang="zh-CN" sz="2600" b="1" kern="100" dirty="0">
                <a:latin typeface="Times New Roman"/>
                <a:cs typeface="Times New Roman"/>
              </a:rPr>
              <a:t>中点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M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的轨迹方程</a:t>
            </a:r>
            <a:r>
              <a:rPr lang="en-US" altLang="zh-CN" sz="2600" b="1" kern="100" dirty="0">
                <a:latin typeface="Times New Roman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61335"/>
              </p:ext>
            </p:extLst>
          </p:nvPr>
        </p:nvGraphicFramePr>
        <p:xfrm>
          <a:off x="599694" y="3092958"/>
          <a:ext cx="102870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Document" r:id="rId9" imgW="10570020" imgH="1362974" progId="Word.Document.8">
                  <p:embed/>
                </p:oleObj>
              </mc:Choice>
              <mc:Fallback>
                <p:oleObj name="Document" r:id="rId9" imgW="10570020" imgH="136297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9694" y="3092958"/>
                        <a:ext cx="10287000" cy="133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98944"/>
              </p:ext>
            </p:extLst>
          </p:nvPr>
        </p:nvGraphicFramePr>
        <p:xfrm>
          <a:off x="657606" y="3924681"/>
          <a:ext cx="113538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Document" r:id="rId12" imgW="10570020" imgH="593425" progId="Word.Document.8">
                  <p:embed/>
                </p:oleObj>
              </mc:Choice>
              <mc:Fallback>
                <p:oleObj name="Document" r:id="rId12" imgW="10570020" imgH="5934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7606" y="3924681"/>
                        <a:ext cx="11353800" cy="6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349021"/>
              </p:ext>
            </p:extLst>
          </p:nvPr>
        </p:nvGraphicFramePr>
        <p:xfrm>
          <a:off x="632079" y="4648200"/>
          <a:ext cx="11201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Document" r:id="rId15" imgW="11497045" imgH="593425" progId="Word.Document.8">
                  <p:embed/>
                </p:oleObj>
              </mc:Choice>
              <mc:Fallback>
                <p:oleObj name="Document" r:id="rId15" imgW="11497045" imgH="5934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32079" y="4648200"/>
                        <a:ext cx="112014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382905" y="2132838"/>
            <a:ext cx="11373168" cy="4104513"/>
            <a:chOff x="389255" y="2564892"/>
            <a:chExt cx="11373168" cy="4104513"/>
          </a:xfrm>
        </p:grpSpPr>
        <p:sp>
          <p:nvSpPr>
            <p:cNvPr id="18" name="圆角矩形 17"/>
            <p:cNvSpPr/>
            <p:nvPr>
              <p:custDataLst>
                <p:tags r:id="rId1"/>
              </p:custDataLst>
            </p:nvPr>
          </p:nvSpPr>
          <p:spPr>
            <a:xfrm>
              <a:off x="389255" y="2677922"/>
              <a:ext cx="11373168" cy="3991483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2"/>
              </p:custDataLst>
            </p:nvPr>
          </p:nvSpPr>
          <p:spPr>
            <a:xfrm>
              <a:off x="865505" y="2564892"/>
              <a:ext cx="439420" cy="2159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983615" y="2564892"/>
              <a:ext cx="224790" cy="202565"/>
            </a:xfrm>
            <a:prstGeom prst="rect">
              <a:avLst/>
            </a:prstGeom>
          </p:spPr>
        </p:pic>
      </p:grpSp>
      <p:sp>
        <p:nvSpPr>
          <p:cNvPr id="21" name="矩形 20"/>
          <p:cNvSpPr/>
          <p:nvPr/>
        </p:nvSpPr>
        <p:spPr>
          <a:xfrm>
            <a:off x="495738" y="2386336"/>
            <a:ext cx="11198621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黑体"/>
                <a:cs typeface="Times New Roman"/>
              </a:rPr>
              <a:t>法一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　设点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P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的坐标为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(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y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).</a:t>
            </a:r>
            <a:endParaRPr lang="en-US" altLang="zh-CN" sz="2600" b="1" kern="100" dirty="0" smtClean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0973" y="93345"/>
            <a:ext cx="11537950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黑体"/>
                <a:cs typeface="Times New Roman"/>
              </a:rPr>
              <a:t>角度</a:t>
            </a:r>
            <a:r>
              <a:rPr lang="en-US" altLang="zh-CN" sz="2600" b="1" kern="1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黑体"/>
                <a:cs typeface="Courier New"/>
              </a:rPr>
              <a:t>2</a:t>
            </a:r>
            <a:r>
              <a:rPr lang="zh-CN" altLang="zh-CN" sz="2600" b="1" kern="100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黑体"/>
                <a:cs typeface="Times New Roman"/>
              </a:rPr>
              <a:t>　直接法求轨迹方程</a:t>
            </a:r>
            <a:endParaRPr lang="zh-CN" altLang="zh-CN" sz="1050" kern="100" dirty="0">
              <a:solidFill>
                <a:schemeClr val="accent6">
                  <a:lumMod val="50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10" name="五边形 9"/>
          <p:cNvSpPr/>
          <p:nvPr/>
        </p:nvSpPr>
        <p:spPr>
          <a:xfrm>
            <a:off x="0" y="892941"/>
            <a:ext cx="1127448" cy="364422"/>
          </a:xfrm>
          <a:prstGeom prst="homePlate">
            <a:avLst>
              <a:gd name="adj" fmla="val 28683"/>
            </a:avLst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1" name="文本框 13"/>
          <p:cNvSpPr txBox="1"/>
          <p:nvPr/>
        </p:nvSpPr>
        <p:spPr>
          <a:xfrm>
            <a:off x="393410" y="875097"/>
            <a:ext cx="647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kumimoji="1"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kumimoji="1" lang="en-US" altLang="zh-CN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kumimoji="1" lang="zh-CN" altLang="en-US" sz="20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373" y="1357382"/>
            <a:ext cx="11537950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>
                <a:latin typeface="Times New Roman"/>
                <a:cs typeface="Times New Roman"/>
              </a:rPr>
              <a:t>已知圆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O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的方程为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cs typeface="Courier New"/>
              </a:rPr>
              <a:t>9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，求经过点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</a:t>
            </a:r>
            <a:r>
              <a:rPr lang="en-US" altLang="zh-CN" sz="2600" b="1" kern="100" dirty="0">
                <a:latin typeface="Times New Roman"/>
                <a:cs typeface="Courier New"/>
              </a:rPr>
              <a:t>(1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cs typeface="Courier New"/>
              </a:rPr>
              <a:t>2)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的弦的中点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P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的轨迹方程</a:t>
            </a:r>
            <a:r>
              <a:rPr lang="en-US" altLang="zh-CN" sz="2600" b="1" kern="100" dirty="0">
                <a:latin typeface="Times New Roman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4788" y="3054096"/>
            <a:ext cx="11198621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当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AP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垂直于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轴，即点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P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的坐标为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(1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时符合题意；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当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AP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垂直于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轴，即点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P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的坐标为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时，符合题意；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当点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P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与点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或点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O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重合，即点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P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的坐标为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(1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或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时，符合题意；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当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≠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，且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≠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时，根据题意可知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AP</a:t>
            </a: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⊥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OP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6448" y="5442845"/>
            <a:ext cx="11198621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即</a:t>
            </a:r>
            <a:r>
              <a:rPr lang="en-US" altLang="zh-CN" sz="2600" b="1" i="1" kern="100" dirty="0" err="1">
                <a:latin typeface="Times New Roman"/>
                <a:ea typeface="宋体" pitchFamily="2" charset="-122"/>
                <a:cs typeface="Courier New"/>
              </a:rPr>
              <a:t>k</a:t>
            </a:r>
            <a:r>
              <a:rPr lang="en-US" altLang="zh-CN" sz="2600" b="1" i="1" kern="100" baseline="-25000" dirty="0" err="1">
                <a:latin typeface="Times New Roman"/>
                <a:ea typeface="宋体" pitchFamily="2" charset="-122"/>
                <a:cs typeface="Courier New"/>
              </a:rPr>
              <a:t>AP</a:t>
            </a:r>
            <a:r>
              <a:rPr lang="en-US" altLang="zh-CN" sz="2600" b="1" kern="100" dirty="0" err="1">
                <a:latin typeface="Times New Roman"/>
                <a:ea typeface="宋体" pitchFamily="2" charset="-122"/>
                <a:cs typeface="Courier New"/>
              </a:rPr>
              <a:t>·</a:t>
            </a:r>
            <a:r>
              <a:rPr lang="en-US" altLang="zh-CN" sz="2600" b="1" i="1" kern="100" dirty="0" err="1">
                <a:latin typeface="Times New Roman"/>
                <a:ea typeface="宋体" pitchFamily="2" charset="-122"/>
                <a:cs typeface="Courier New"/>
              </a:rPr>
              <a:t>k</a:t>
            </a:r>
            <a:r>
              <a:rPr lang="en-US" altLang="zh-CN" sz="2600" b="1" i="1" kern="100" baseline="-25000" dirty="0" err="1">
                <a:latin typeface="Times New Roman"/>
                <a:ea typeface="宋体" pitchFamily="2" charset="-122"/>
                <a:cs typeface="Courier New"/>
              </a:rPr>
              <a:t>OP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382905" y="366522"/>
            <a:ext cx="11373168" cy="5616702"/>
            <a:chOff x="389255" y="2564892"/>
            <a:chExt cx="11373168" cy="5616702"/>
          </a:xfrm>
        </p:grpSpPr>
        <p:sp>
          <p:nvSpPr>
            <p:cNvPr id="18" name="圆角矩形 17"/>
            <p:cNvSpPr/>
            <p:nvPr>
              <p:custDataLst>
                <p:tags r:id="rId2"/>
              </p:custDataLst>
            </p:nvPr>
          </p:nvSpPr>
          <p:spPr>
            <a:xfrm>
              <a:off x="389255" y="2677922"/>
              <a:ext cx="11373168" cy="5503672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3"/>
              </p:custDataLst>
            </p:nvPr>
          </p:nvSpPr>
          <p:spPr>
            <a:xfrm>
              <a:off x="865505" y="2564892"/>
              <a:ext cx="439420" cy="2159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983615" y="2564892"/>
              <a:ext cx="224790" cy="202565"/>
            </a:xfrm>
            <a:prstGeom prst="rect">
              <a:avLst/>
            </a:prstGeom>
          </p:spPr>
        </p:pic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055157"/>
              </p:ext>
            </p:extLst>
          </p:nvPr>
        </p:nvGraphicFramePr>
        <p:xfrm>
          <a:off x="587502" y="773049"/>
          <a:ext cx="11201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Document" r:id="rId9" imgW="11497045" imgH="989162" progId="Word.Document.8">
                  <p:embed/>
                </p:oleObj>
              </mc:Choice>
              <mc:Fallback>
                <p:oleObj name="Document" r:id="rId9" imgW="11497045" imgH="989162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7502" y="773049"/>
                        <a:ext cx="112014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436234"/>
              </p:ext>
            </p:extLst>
          </p:nvPr>
        </p:nvGraphicFramePr>
        <p:xfrm>
          <a:off x="600075" y="1727073"/>
          <a:ext cx="11201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5" name="Document" r:id="rId12" imgW="11497045" imgH="989162" progId="Word.Document.8">
                  <p:embed/>
                </p:oleObj>
              </mc:Choice>
              <mc:Fallback>
                <p:oleObj name="Document" r:id="rId12" imgW="11497045" imgH="989162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0075" y="1727073"/>
                        <a:ext cx="112014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971138"/>
              </p:ext>
            </p:extLst>
          </p:nvPr>
        </p:nvGraphicFramePr>
        <p:xfrm>
          <a:off x="638175" y="2755773"/>
          <a:ext cx="11201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6" name="Document" r:id="rId15" imgW="11497045" imgH="791114" progId="Word.Document.8">
                  <p:embed/>
                </p:oleObj>
              </mc:Choice>
              <mc:Fallback>
                <p:oleObj name="Document" r:id="rId15" imgW="11497045" imgH="79111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38175" y="2755773"/>
                        <a:ext cx="112014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01616"/>
              </p:ext>
            </p:extLst>
          </p:nvPr>
        </p:nvGraphicFramePr>
        <p:xfrm>
          <a:off x="644652" y="3574923"/>
          <a:ext cx="11201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7" name="Document" r:id="rId18" imgW="11497045" imgH="593425" progId="Word.Document.8">
                  <p:embed/>
                </p:oleObj>
              </mc:Choice>
              <mc:Fallback>
                <p:oleObj name="Document" r:id="rId18" imgW="11497045" imgH="5934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44652" y="3574923"/>
                        <a:ext cx="112014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109322"/>
              </p:ext>
            </p:extLst>
          </p:nvPr>
        </p:nvGraphicFramePr>
        <p:xfrm>
          <a:off x="663702" y="4184523"/>
          <a:ext cx="11201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8" name="Document" r:id="rId21" imgW="11497045" imgH="791114" progId="Word.Document.8">
                  <p:embed/>
                </p:oleObj>
              </mc:Choice>
              <mc:Fallback>
                <p:oleObj name="Document" r:id="rId21" imgW="11497045" imgH="79111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63702" y="4184523"/>
                        <a:ext cx="112014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047733"/>
              </p:ext>
            </p:extLst>
          </p:nvPr>
        </p:nvGraphicFramePr>
        <p:xfrm>
          <a:off x="669925" y="4927600"/>
          <a:ext cx="11201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9" name="Document" r:id="rId24" imgW="11497045" imgH="791114" progId="Word.Document.8">
                  <p:embed/>
                </p:oleObj>
              </mc:Choice>
              <mc:Fallback>
                <p:oleObj name="Document" r:id="rId24" imgW="11497045" imgH="79111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69925" y="4927600"/>
                        <a:ext cx="112014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114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382905" y="620649"/>
            <a:ext cx="11373168" cy="2376297"/>
            <a:chOff x="389255" y="2564892"/>
            <a:chExt cx="11373168" cy="2376297"/>
          </a:xfrm>
        </p:grpSpPr>
        <p:sp>
          <p:nvSpPr>
            <p:cNvPr id="18" name="圆角矩形 17"/>
            <p:cNvSpPr/>
            <p:nvPr>
              <p:custDataLst>
                <p:tags r:id="rId2"/>
              </p:custDataLst>
            </p:nvPr>
          </p:nvSpPr>
          <p:spPr>
            <a:xfrm>
              <a:off x="389255" y="2677922"/>
              <a:ext cx="11373168" cy="2263267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3"/>
              </p:custDataLst>
            </p:nvPr>
          </p:nvSpPr>
          <p:spPr>
            <a:xfrm>
              <a:off x="865505" y="2564892"/>
              <a:ext cx="439420" cy="2159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983615" y="2564892"/>
              <a:ext cx="224790" cy="202565"/>
            </a:xfrm>
            <a:prstGeom prst="rect">
              <a:avLst/>
            </a:prstGeom>
          </p:spPr>
        </p:pic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466041"/>
              </p:ext>
            </p:extLst>
          </p:nvPr>
        </p:nvGraphicFramePr>
        <p:xfrm>
          <a:off x="587502" y="1027176"/>
          <a:ext cx="11201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Document" r:id="rId9" imgW="11497045" imgH="985927" progId="Word.Document.8">
                  <p:embed/>
                </p:oleObj>
              </mc:Choice>
              <mc:Fallback>
                <p:oleObj name="Document" r:id="rId9" imgW="11497045" imgH="985927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7502" y="1027176"/>
                        <a:ext cx="112014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849302"/>
              </p:ext>
            </p:extLst>
          </p:nvPr>
        </p:nvGraphicFramePr>
        <p:xfrm>
          <a:off x="609600" y="1858963"/>
          <a:ext cx="109156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Document" r:id="rId12" imgW="11497045" imgH="985927" progId="Word.Document.8">
                  <p:embed/>
                </p:oleObj>
              </mc:Choice>
              <mc:Fallback>
                <p:oleObj name="Document" r:id="rId12" imgW="11497045" imgH="985927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9600" y="1858963"/>
                        <a:ext cx="10915650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680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421005" y="2348865"/>
            <a:ext cx="11373168" cy="4013835"/>
            <a:chOff x="389255" y="2564892"/>
            <a:chExt cx="11373168" cy="4013835"/>
          </a:xfrm>
        </p:grpSpPr>
        <p:sp>
          <p:nvSpPr>
            <p:cNvPr id="18" name="圆角矩形 17"/>
            <p:cNvSpPr/>
            <p:nvPr>
              <p:custDataLst>
                <p:tags r:id="rId2"/>
              </p:custDataLst>
            </p:nvPr>
          </p:nvSpPr>
          <p:spPr>
            <a:xfrm>
              <a:off x="389255" y="2677922"/>
              <a:ext cx="11373168" cy="3900805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3"/>
              </p:custDataLst>
            </p:nvPr>
          </p:nvSpPr>
          <p:spPr>
            <a:xfrm>
              <a:off x="865505" y="2564892"/>
              <a:ext cx="439420" cy="2159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983615" y="2564892"/>
              <a:ext cx="224790" cy="202565"/>
            </a:xfrm>
            <a:prstGeom prst="rect">
              <a:avLst/>
            </a:prstGeom>
          </p:spPr>
        </p:pic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171416"/>
              </p:ext>
            </p:extLst>
          </p:nvPr>
        </p:nvGraphicFramePr>
        <p:xfrm>
          <a:off x="361950" y="197344"/>
          <a:ext cx="11201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Document" r:id="rId9" imgW="11497045" imgH="593425" progId="Word.Document.8">
                  <p:embed/>
                </p:oleObj>
              </mc:Choice>
              <mc:Fallback>
                <p:oleObj name="Document" r:id="rId9" imgW="11497045" imgH="5934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1950" y="197344"/>
                        <a:ext cx="112014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五边形 8"/>
          <p:cNvSpPr/>
          <p:nvPr/>
        </p:nvSpPr>
        <p:spPr>
          <a:xfrm>
            <a:off x="0" y="857113"/>
            <a:ext cx="1127448" cy="364422"/>
          </a:xfrm>
          <a:prstGeom prst="homePlate">
            <a:avLst>
              <a:gd name="adj" fmla="val 28683"/>
            </a:avLst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0" name="文本框 13"/>
          <p:cNvSpPr txBox="1"/>
          <p:nvPr/>
        </p:nvSpPr>
        <p:spPr>
          <a:xfrm>
            <a:off x="393410" y="839269"/>
            <a:ext cx="647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kumimoji="1" lang="zh-CN" altLang="en-US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kumimoji="1" lang="en-US" altLang="zh-CN" sz="2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kumimoji="1" lang="zh-CN" altLang="en-US" sz="20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4323" y="1293685"/>
            <a:ext cx="1153795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60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ea typeface="楷体_GB2312"/>
              </a:rPr>
              <a:t>(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链接教材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P87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例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5</a:t>
            </a:r>
            <a:r>
              <a:rPr lang="en-US" altLang="zh-CN" sz="2600" b="1" kern="100" dirty="0">
                <a:latin typeface="Times New Roman"/>
                <a:ea typeface="楷体_GB2312"/>
              </a:rPr>
              <a:t>)</a:t>
            </a:r>
            <a:r>
              <a:rPr lang="zh-CN" altLang="zh-CN" sz="2600" b="1" kern="100" dirty="0" smtClean="0">
                <a:latin typeface="Times New Roman"/>
                <a:cs typeface="Times New Roman"/>
              </a:rPr>
              <a:t>已知</a:t>
            </a:r>
            <a:r>
              <a:rPr lang="en-US" altLang="zh-CN" sz="2600" b="1" kern="100" dirty="0">
                <a:latin typeface="宋体"/>
                <a:cs typeface="Times New Roman"/>
              </a:rPr>
              <a:t>△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ABC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的边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AB</a:t>
            </a:r>
            <a:r>
              <a:rPr lang="zh-CN" altLang="zh-CN" sz="2600" b="1" kern="100" dirty="0">
                <a:latin typeface="Times New Roman"/>
                <a:cs typeface="Times New Roman"/>
              </a:rPr>
              <a:t>长为</a:t>
            </a:r>
            <a:r>
              <a:rPr lang="en-US" altLang="zh-CN" sz="2600" b="1" kern="100" dirty="0">
                <a:latin typeface="Times New Roman"/>
                <a:cs typeface="Courier New"/>
              </a:rPr>
              <a:t>4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，若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BC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边上的中线为定长</a:t>
            </a:r>
            <a:r>
              <a:rPr lang="en-US" altLang="zh-CN" sz="2600" b="1" kern="100" dirty="0">
                <a:latin typeface="Times New Roman"/>
                <a:cs typeface="Courier New"/>
              </a:rPr>
              <a:t>3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，求顶点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C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的轨迹方程</a:t>
            </a:r>
            <a:r>
              <a:rPr lang="en-US" altLang="zh-CN" sz="2600" b="1" kern="100" dirty="0">
                <a:latin typeface="Times New Roman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4825" y="2644311"/>
            <a:ext cx="8668632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以直线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AB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为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轴，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AB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的中垂线为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轴建立直角坐标系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(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如图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，则点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A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(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0)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B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(2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0)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，设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C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(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y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BC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中点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D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(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x</a:t>
            </a:r>
            <a:r>
              <a:rPr lang="en-US" altLang="zh-CN" sz="2600" b="1" kern="100" baseline="-25000" dirty="0">
                <a:latin typeface="Times New Roman"/>
                <a:ea typeface="宋体" pitchFamily="2" charset="-122"/>
              </a:rPr>
              <a:t>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y</a:t>
            </a:r>
            <a:r>
              <a:rPr lang="en-US" altLang="zh-CN" sz="2600" b="1" kern="100" baseline="-25000" dirty="0">
                <a:latin typeface="Times New Roman"/>
                <a:ea typeface="宋体" pitchFamily="2" charset="-122"/>
              </a:rPr>
              <a:t>0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).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9218" name="Picture 2" descr="W1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701" y="2713985"/>
            <a:ext cx="2106735" cy="147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233333"/>
              </p:ext>
            </p:extLst>
          </p:nvPr>
        </p:nvGraphicFramePr>
        <p:xfrm>
          <a:off x="651129" y="4019550"/>
          <a:ext cx="1120140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Document" r:id="rId13" imgW="11497045" imgH="1780276" progId="Word.Document.8">
                  <p:embed/>
                </p:oleObj>
              </mc:Choice>
              <mc:Fallback>
                <p:oleObj name="Document" r:id="rId13" imgW="11497045" imgH="1780276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1129" y="4019550"/>
                        <a:ext cx="11201400" cy="173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663342"/>
              </p:ext>
            </p:extLst>
          </p:nvPr>
        </p:nvGraphicFramePr>
        <p:xfrm>
          <a:off x="593979" y="5791200"/>
          <a:ext cx="11201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Document" r:id="rId16" imgW="11497045" imgH="593425" progId="Word.Document.8">
                  <p:embed/>
                </p:oleObj>
              </mc:Choice>
              <mc:Fallback>
                <p:oleObj name="Document" r:id="rId16" imgW="11497045" imgH="5934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93979" y="5791200"/>
                        <a:ext cx="112014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828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382905" y="620649"/>
            <a:ext cx="11373168" cy="4536567"/>
            <a:chOff x="389255" y="2564892"/>
            <a:chExt cx="11373168" cy="4536567"/>
          </a:xfrm>
        </p:grpSpPr>
        <p:sp>
          <p:nvSpPr>
            <p:cNvPr id="18" name="圆角矩形 17"/>
            <p:cNvSpPr/>
            <p:nvPr>
              <p:custDataLst>
                <p:tags r:id="rId2"/>
              </p:custDataLst>
            </p:nvPr>
          </p:nvSpPr>
          <p:spPr>
            <a:xfrm>
              <a:off x="389255" y="2677922"/>
              <a:ext cx="11373168" cy="4423537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3"/>
              </p:custDataLst>
            </p:nvPr>
          </p:nvSpPr>
          <p:spPr>
            <a:xfrm>
              <a:off x="865505" y="2564892"/>
              <a:ext cx="439420" cy="2159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983615" y="2564892"/>
              <a:ext cx="224790" cy="202565"/>
            </a:xfrm>
            <a:prstGeom prst="rect">
              <a:avLst/>
            </a:prstGeom>
          </p:spPr>
        </p:pic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967227"/>
              </p:ext>
            </p:extLst>
          </p:nvPr>
        </p:nvGraphicFramePr>
        <p:xfrm>
          <a:off x="587502" y="989076"/>
          <a:ext cx="11201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Document" r:id="rId9" imgW="11497045" imgH="982692" progId="Word.Document.8">
                  <p:embed/>
                </p:oleObj>
              </mc:Choice>
              <mc:Fallback>
                <p:oleObj name="Document" r:id="rId9" imgW="11497045" imgH="982692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7502" y="989076"/>
                        <a:ext cx="112014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069803"/>
              </p:ext>
            </p:extLst>
          </p:nvPr>
        </p:nvGraphicFramePr>
        <p:xfrm>
          <a:off x="609600" y="1707261"/>
          <a:ext cx="109156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Document" r:id="rId12" imgW="11497045" imgH="984130" progId="Word.Document.8">
                  <p:embed/>
                </p:oleObj>
              </mc:Choice>
              <mc:Fallback>
                <p:oleObj name="Document" r:id="rId12" imgW="11497045" imgH="98413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9600" y="1707261"/>
                        <a:ext cx="10915650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33413" y="2263513"/>
            <a:ext cx="10869271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∴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≠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综上，点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C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的轨迹是以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6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为圆心，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6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为半径的圆，去掉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0)</a:t>
            </a:r>
            <a:r>
              <a:rPr lang="zh-CN" altLang="zh-CN" sz="2600" b="1" kern="100" dirty="0" smtClean="0">
                <a:latin typeface="Times New Roman"/>
                <a:ea typeface="宋体" pitchFamily="2" charset="-122"/>
                <a:cs typeface="Times New Roman"/>
              </a:rPr>
              <a:t>和</a:t>
            </a:r>
            <a:endParaRPr lang="en-US" altLang="zh-CN" sz="2600" b="1" kern="100" dirty="0" smtClean="0">
              <a:latin typeface="Times New Roman"/>
              <a:ea typeface="宋体" pitchFamily="2" charset="-122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 smtClean="0"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两点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轨迹方程为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6)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36(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≠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0).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3627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BBB59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CBE9C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58902" y="889413"/>
            <a:ext cx="10837698" cy="5366988"/>
          </a:xfrm>
          <a:prstGeom prst="roundRect">
            <a:avLst>
              <a:gd name="adj" fmla="val 1925"/>
            </a:avLst>
          </a:prstGeom>
          <a:pattFill prst="sm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762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grpSp>
        <p:nvGrpSpPr>
          <p:cNvPr id="3" name="组合 2"/>
          <p:cNvGrpSpPr/>
          <p:nvPr/>
        </p:nvGrpSpPr>
        <p:grpSpPr>
          <a:xfrm>
            <a:off x="964565" y="601599"/>
            <a:ext cx="2387600" cy="530860"/>
            <a:chOff x="1519" y="1318"/>
            <a:chExt cx="3760" cy="836"/>
          </a:xfrm>
        </p:grpSpPr>
        <p:sp>
          <p:nvSpPr>
            <p:cNvPr id="5" name="梯形 4"/>
            <p:cNvSpPr/>
            <p:nvPr>
              <p:custDataLst>
                <p:tags r:id="rId2"/>
              </p:custDataLst>
            </p:nvPr>
          </p:nvSpPr>
          <p:spPr>
            <a:xfrm rot="10800000">
              <a:off x="1519" y="1318"/>
              <a:ext cx="3761" cy="836"/>
            </a:xfrm>
            <a:prstGeom prst="trapezoid">
              <a:avLst/>
            </a:prstGeom>
            <a:solidFill>
              <a:srgbClr val="9BBB59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ysClr val="window" lastClr="CBE9C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>
              <p:custDataLst>
                <p:tags r:id="rId3"/>
              </p:custDataLst>
            </p:nvPr>
          </p:nvSpPr>
          <p:spPr>
            <a:xfrm>
              <a:off x="1776" y="1431"/>
              <a:ext cx="3207" cy="63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ts val="3000"/>
                </a:lnSpc>
              </a:pPr>
              <a:r>
                <a:rPr lang="zh-CN" altLang="en-US" sz="2800" dirty="0" smtClean="0">
                  <a:solidFill>
                    <a:prstClr val="white"/>
                  </a:solidFill>
                  <a:ea typeface="微软雅黑" panose="020B0503020204020204" pitchFamily="34" charset="-122"/>
                  <a:sym typeface="Arial" panose="020B0604020202020204" pitchFamily="34" charset="0"/>
                </a:rPr>
                <a:t>思维升华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993170" y="1138491"/>
            <a:ext cx="10282369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cs typeface="Times New Roman"/>
              </a:rPr>
              <a:t>求轨迹方程的三种常用方法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(1)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直接法：根据题目条件，建立坐标系，设出动点坐标，找出动点满足的条件，然后化简、证明</a:t>
            </a:r>
            <a:r>
              <a:rPr lang="en-US" altLang="zh-CN" sz="2600" b="1" kern="100" dirty="0">
                <a:latin typeface="Times New Roman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(2)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定义法：当动点的运动轨迹符合圆的定义时，可利用定义写出动点的轨迹方程</a:t>
            </a:r>
            <a:r>
              <a:rPr lang="en-US" altLang="zh-CN" sz="2600" b="1" kern="100" dirty="0">
                <a:latin typeface="Times New Roman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(3)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代入</a:t>
            </a:r>
            <a:r>
              <a:rPr lang="zh-CN" altLang="zh-CN" sz="2600" b="1" kern="100" dirty="0" smtClean="0">
                <a:latin typeface="Times New Roman"/>
                <a:cs typeface="Times New Roman"/>
              </a:rPr>
              <a:t>法</a:t>
            </a:r>
            <a:r>
              <a:rPr lang="en-US" altLang="zh-CN" sz="2600" b="1" kern="100" dirty="0" smtClean="0">
                <a:latin typeface="Times New Roman"/>
                <a:cs typeface="Times New Roman"/>
              </a:rPr>
              <a:t>(</a:t>
            </a:r>
            <a:r>
              <a:rPr lang="zh-CN" altLang="en-US" sz="2600" b="1" kern="100" dirty="0" smtClean="0">
                <a:latin typeface="Times New Roman"/>
                <a:cs typeface="Times New Roman"/>
              </a:rPr>
              <a:t>相关点法</a:t>
            </a:r>
            <a:r>
              <a:rPr lang="en-US" altLang="zh-CN" sz="2600" b="1" kern="100" dirty="0" smtClean="0">
                <a:latin typeface="Times New Roman"/>
                <a:cs typeface="Times New Roman"/>
              </a:rPr>
              <a:t>)</a:t>
            </a:r>
            <a:r>
              <a:rPr lang="zh-CN" altLang="zh-CN" sz="2600" b="1" kern="100" dirty="0" smtClean="0">
                <a:latin typeface="Times New Roman"/>
                <a:cs typeface="Times New Roman"/>
              </a:rPr>
              <a:t>：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若动点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P</a:t>
            </a:r>
            <a:r>
              <a:rPr lang="en-US" altLang="zh-CN" sz="2600" b="1" kern="100" dirty="0">
                <a:latin typeface="Times New Roman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en-US" altLang="zh-CN" sz="2600" b="1" kern="100" dirty="0">
                <a:latin typeface="Times New Roman"/>
                <a:cs typeface="Courier New"/>
              </a:rPr>
              <a:t>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依赖于某圆上的一个动点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Q</a:t>
            </a:r>
            <a:r>
              <a:rPr lang="en-US" altLang="zh-CN" sz="2600" b="1" kern="100" dirty="0">
                <a:latin typeface="Times New Roman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en-US" altLang="zh-CN" sz="2600" b="1" kern="100" baseline="-25000" dirty="0">
                <a:latin typeface="Times New Roman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en-US" altLang="zh-CN" sz="2600" b="1" kern="100" baseline="-25000" dirty="0">
                <a:latin typeface="Times New Roman"/>
                <a:cs typeface="Courier New"/>
              </a:rPr>
              <a:t>1</a:t>
            </a:r>
            <a:r>
              <a:rPr lang="en-US" altLang="zh-CN" sz="2600" b="1" kern="100" dirty="0">
                <a:latin typeface="Times New Roman"/>
                <a:cs typeface="Courier New"/>
              </a:rPr>
              <a:t>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而运动，把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en-US" altLang="zh-CN" sz="2600" b="1" kern="100" baseline="-25000" dirty="0">
                <a:latin typeface="Times New Roman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en-US" altLang="zh-CN" sz="2600" b="1" kern="100" baseline="-25000" dirty="0">
                <a:latin typeface="Times New Roman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用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表示，再将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Q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点的坐标代入到已知圆的方程中，得点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P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的轨迹方程</a:t>
            </a:r>
            <a:r>
              <a:rPr lang="en-US" altLang="zh-CN" sz="2600" b="1" kern="100" dirty="0">
                <a:latin typeface="Times New Roman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8887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0" y="310270"/>
            <a:ext cx="1127448" cy="364422"/>
          </a:xfrm>
          <a:prstGeom prst="homePlate">
            <a:avLst>
              <a:gd name="adj" fmla="val 28683"/>
            </a:avLst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" name="文本框 13"/>
          <p:cNvSpPr txBox="1"/>
          <p:nvPr/>
        </p:nvSpPr>
        <p:spPr>
          <a:xfrm>
            <a:off x="255811" y="290322"/>
            <a:ext cx="94830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kumimoji="1" lang="zh-CN" altLang="en-US" sz="2000" b="1" dirty="0" smtClean="0">
                <a:solidFill>
                  <a:prstClr val="white"/>
                </a:solidFill>
                <a:ea typeface="微软雅黑" panose="020B0503020204020204" pitchFamily="34" charset="-122"/>
              </a:rPr>
              <a:t>训练</a:t>
            </a:r>
            <a:r>
              <a:rPr kumimoji="1" lang="en-US" altLang="zh-CN" sz="2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4" name="矩形 13"/>
          <p:cNvSpPr/>
          <p:nvPr/>
        </p:nvSpPr>
        <p:spPr>
          <a:xfrm>
            <a:off x="198623" y="792661"/>
            <a:ext cx="11769863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cs typeface="Times New Roman"/>
              </a:rPr>
              <a:t>已知直角</a:t>
            </a:r>
            <a:r>
              <a:rPr lang="en-US" altLang="zh-CN" sz="2600" b="1" kern="100" dirty="0">
                <a:latin typeface="宋体"/>
                <a:cs typeface="Times New Roman"/>
              </a:rPr>
              <a:t>△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ABC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的斜边为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AB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，且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</a:t>
            </a:r>
            <a:r>
              <a:rPr lang="en-US" altLang="zh-CN" sz="2600" b="1" kern="100" dirty="0">
                <a:latin typeface="Times New Roman"/>
                <a:cs typeface="Courier New"/>
              </a:rPr>
              <a:t>(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cs typeface="Courier New"/>
              </a:rPr>
              <a:t>0)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B</a:t>
            </a:r>
            <a:r>
              <a:rPr lang="en-US" altLang="zh-CN" sz="2600" b="1" kern="100" dirty="0">
                <a:latin typeface="Times New Roman"/>
                <a:cs typeface="Courier New"/>
              </a:rPr>
              <a:t>(3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cs typeface="Courier New"/>
              </a:rPr>
              <a:t>0)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，求直角顶点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C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的轨迹方程</a:t>
            </a:r>
            <a:r>
              <a:rPr lang="en-US" altLang="zh-CN" sz="2600" b="1" kern="100" dirty="0">
                <a:latin typeface="Times New Roman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2" name="返回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498" y="6327667"/>
            <a:ext cx="952502" cy="399289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363855" y="1662684"/>
            <a:ext cx="11373168" cy="4358640"/>
            <a:chOff x="389255" y="2564892"/>
            <a:chExt cx="11373168" cy="4358640"/>
          </a:xfrm>
        </p:grpSpPr>
        <p:sp>
          <p:nvSpPr>
            <p:cNvPr id="15" name="圆角矩形 14"/>
            <p:cNvSpPr/>
            <p:nvPr>
              <p:custDataLst>
                <p:tags r:id="rId2"/>
              </p:custDataLst>
            </p:nvPr>
          </p:nvSpPr>
          <p:spPr>
            <a:xfrm>
              <a:off x="389255" y="2677922"/>
              <a:ext cx="11373168" cy="4245610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3"/>
              </p:custDataLst>
            </p:nvPr>
          </p:nvSpPr>
          <p:spPr>
            <a:xfrm>
              <a:off x="865505" y="2564892"/>
              <a:ext cx="439420" cy="2159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83615" y="2564892"/>
              <a:ext cx="224790" cy="202565"/>
            </a:xfrm>
            <a:prstGeom prst="rect">
              <a:avLst/>
            </a:prstGeom>
          </p:spPr>
        </p:pic>
      </p:grpSp>
      <p:sp>
        <p:nvSpPr>
          <p:cNvPr id="21" name="矩形 20"/>
          <p:cNvSpPr/>
          <p:nvPr/>
        </p:nvSpPr>
        <p:spPr>
          <a:xfrm>
            <a:off x="485998" y="1920030"/>
            <a:ext cx="11423713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黑体"/>
                <a:cs typeface="Times New Roman"/>
              </a:rPr>
              <a:t>法一　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设顶点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C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，因为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AC</a:t>
            </a: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⊥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BC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，且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B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C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三点不共线，所以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≠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3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，且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≠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096063"/>
              </p:ext>
            </p:extLst>
          </p:nvPr>
        </p:nvGraphicFramePr>
        <p:xfrm>
          <a:off x="593979" y="3098673"/>
          <a:ext cx="11201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Document" r:id="rId11" imgW="11497045" imgH="989162" progId="Word.Document.8">
                  <p:embed/>
                </p:oleObj>
              </mc:Choice>
              <mc:Fallback>
                <p:oleObj name="Document" r:id="rId11" imgW="11497045" imgH="989162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3979" y="3098673"/>
                        <a:ext cx="112014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16559"/>
              </p:ext>
            </p:extLst>
          </p:nvPr>
        </p:nvGraphicFramePr>
        <p:xfrm>
          <a:off x="632079" y="3822954"/>
          <a:ext cx="11201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Document" r:id="rId14" imgW="11497045" imgH="989162" progId="Word.Document.8">
                  <p:embed/>
                </p:oleObj>
              </mc:Choice>
              <mc:Fallback>
                <p:oleObj name="Document" r:id="rId14" imgW="11497045" imgH="989162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32079" y="3822954"/>
                        <a:ext cx="112014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505079" y="4648962"/>
            <a:ext cx="1153795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得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3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所以直角顶点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C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的轨迹方程为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3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0(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≠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3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，且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≠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1).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47644" y="1755775"/>
            <a:ext cx="11005971" cy="42175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cs typeface="Times New Roman"/>
              </a:rPr>
              <a:t>在平面直角坐标系中，我们用二元一次方程的一般形式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By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C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cs typeface="Courier New"/>
              </a:rPr>
              <a:t>0(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B</a:t>
            </a:r>
            <a:r>
              <a:rPr lang="zh-CN" altLang="zh-CN" sz="2600" b="1" kern="100" dirty="0">
                <a:latin typeface="Times New Roman"/>
                <a:cs typeface="Times New Roman"/>
              </a:rPr>
              <a:t>不同时为</a:t>
            </a:r>
            <a:r>
              <a:rPr lang="en-US" altLang="zh-CN" sz="2600" b="1" kern="100" dirty="0">
                <a:latin typeface="Times New Roman"/>
                <a:cs typeface="Courier New"/>
              </a:rPr>
              <a:t>0)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代表直线，实现了代数与几何的相互融合，那么，我们不禁要问，对于二元二次方程的一般形式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Ax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By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 err="1">
                <a:latin typeface="Times New Roman"/>
                <a:cs typeface="Courier New"/>
              </a:rPr>
              <a:t>Cxy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 err="1">
                <a:latin typeface="Times New Roman"/>
                <a:cs typeface="Courier New"/>
              </a:rPr>
              <a:t>Dx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 err="1">
                <a:latin typeface="Times New Roman"/>
                <a:cs typeface="Courier New"/>
              </a:rPr>
              <a:t>Ey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F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cs typeface="Courier New"/>
              </a:rPr>
              <a:t>0(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B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C</a:t>
            </a:r>
            <a:r>
              <a:rPr lang="zh-CN" altLang="zh-CN" sz="2600" b="1" kern="100" dirty="0">
                <a:latin typeface="Times New Roman"/>
                <a:cs typeface="Times New Roman"/>
              </a:rPr>
              <a:t>不同时为</a:t>
            </a:r>
            <a:r>
              <a:rPr lang="en-US" altLang="zh-CN" sz="2600" b="1" kern="100" dirty="0">
                <a:latin typeface="Times New Roman"/>
                <a:cs typeface="Courier New"/>
              </a:rPr>
              <a:t>0)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，它是否也代表什么曲线类型呢？事实上，圆的方程就是其中一类二元二次方程，仔细想想，它的系数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B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C</a:t>
            </a:r>
            <a:r>
              <a:rPr lang="zh-CN" altLang="zh-CN" sz="2600" b="1" kern="100" dirty="0">
                <a:latin typeface="Times New Roman"/>
                <a:cs typeface="Times New Roman"/>
              </a:rPr>
              <a:t>有什么要求吗？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7" name="矩形 16"/>
          <p:cNvSpPr/>
          <p:nvPr>
            <p:custDataLst>
              <p:tags r:id="rId1"/>
            </p:custDataLst>
          </p:nvPr>
        </p:nvSpPr>
        <p:spPr>
          <a:xfrm>
            <a:off x="786905" y="0"/>
            <a:ext cx="1259395" cy="1701208"/>
          </a:xfrm>
          <a:prstGeom prst="rect">
            <a:avLst/>
          </a:prstGeom>
          <a:solidFill>
            <a:srgbClr val="779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TextBox 8"/>
          <p:cNvSpPr txBox="1"/>
          <p:nvPr>
            <p:custDataLst>
              <p:tags r:id="rId2"/>
            </p:custDataLst>
          </p:nvPr>
        </p:nvSpPr>
        <p:spPr>
          <a:xfrm>
            <a:off x="610626" y="1039501"/>
            <a:ext cx="1611952" cy="38417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2000" dirty="0" smtClean="0">
                <a:solidFill>
                  <a:prstClr val="white"/>
                </a:solidFill>
                <a:ea typeface="微软雅黑" panose="020B0503020204020204" pitchFamily="34" charset="-122"/>
              </a:rPr>
              <a:t>引入</a:t>
            </a:r>
            <a:endParaRPr lang="zh-CN" altLang="en-US" sz="2000" dirty="0">
              <a:solidFill>
                <a:prstClr val="whit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382905" y="620649"/>
            <a:ext cx="11373168" cy="4968621"/>
            <a:chOff x="389255" y="2564892"/>
            <a:chExt cx="11373168" cy="4968621"/>
          </a:xfrm>
        </p:grpSpPr>
        <p:sp>
          <p:nvSpPr>
            <p:cNvPr id="18" name="圆角矩形 17"/>
            <p:cNvSpPr/>
            <p:nvPr>
              <p:custDataLst>
                <p:tags r:id="rId2"/>
              </p:custDataLst>
            </p:nvPr>
          </p:nvSpPr>
          <p:spPr>
            <a:xfrm>
              <a:off x="389255" y="2677922"/>
              <a:ext cx="11373168" cy="4855591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3"/>
              </p:custDataLst>
            </p:nvPr>
          </p:nvSpPr>
          <p:spPr>
            <a:xfrm>
              <a:off x="865505" y="2564892"/>
              <a:ext cx="439420" cy="2159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983615" y="2564892"/>
              <a:ext cx="224790" cy="202565"/>
            </a:xfrm>
            <a:prstGeom prst="rect">
              <a:avLst/>
            </a:prstGeom>
          </p:spPr>
        </p:pic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246439"/>
              </p:ext>
            </p:extLst>
          </p:nvPr>
        </p:nvGraphicFramePr>
        <p:xfrm>
          <a:off x="587502" y="989076"/>
          <a:ext cx="11201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Document" r:id="rId9" imgW="11497045" imgH="982692" progId="Word.Document.8">
                  <p:embed/>
                </p:oleObj>
              </mc:Choice>
              <mc:Fallback>
                <p:oleObj name="Document" r:id="rId9" imgW="11497045" imgH="982692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7502" y="989076"/>
                        <a:ext cx="112014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71513" y="1605534"/>
            <a:ext cx="10869271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由勾股定理，得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|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AC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|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|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BC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|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|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AB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|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即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1)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3)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16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化简得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3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所以直角顶点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C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的轨迹方程为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3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0(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≠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3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，且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≠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1).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黑体"/>
                <a:cs typeface="Times New Roman"/>
              </a:rPr>
              <a:t>法三　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设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AB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的中点为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D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，由中点坐标公式</a:t>
            </a:r>
            <a:r>
              <a:rPr lang="zh-CN" altLang="zh-CN" sz="2600" b="1" kern="100" dirty="0" smtClean="0">
                <a:latin typeface="Times New Roman"/>
                <a:ea typeface="宋体" pitchFamily="2" charset="-122"/>
                <a:cs typeface="Times New Roman"/>
              </a:rPr>
              <a:t>，得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D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(1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0).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013249"/>
              </p:ext>
            </p:extLst>
          </p:nvPr>
        </p:nvGraphicFramePr>
        <p:xfrm>
          <a:off x="670179" y="4667250"/>
          <a:ext cx="11201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Document" r:id="rId12" imgW="11497045" imgH="791114" progId="Word.Document.8">
                  <p:embed/>
                </p:oleObj>
              </mc:Choice>
              <mc:Fallback>
                <p:oleObj name="Document" r:id="rId12" imgW="11497045" imgH="79111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70179" y="4667250"/>
                        <a:ext cx="112014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21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382905" y="620649"/>
            <a:ext cx="11373168" cy="2376297"/>
            <a:chOff x="389255" y="2564892"/>
            <a:chExt cx="11373168" cy="2376297"/>
          </a:xfrm>
        </p:grpSpPr>
        <p:sp>
          <p:nvSpPr>
            <p:cNvPr id="18" name="圆角矩形 17"/>
            <p:cNvSpPr/>
            <p:nvPr>
              <p:custDataLst>
                <p:tags r:id="rId2"/>
              </p:custDataLst>
            </p:nvPr>
          </p:nvSpPr>
          <p:spPr>
            <a:xfrm>
              <a:off x="389255" y="2677922"/>
              <a:ext cx="11373168" cy="2263267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3"/>
              </p:custDataLst>
            </p:nvPr>
          </p:nvSpPr>
          <p:spPr>
            <a:xfrm>
              <a:off x="865505" y="2564892"/>
              <a:ext cx="439420" cy="2159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983615" y="2564892"/>
              <a:ext cx="224790" cy="202565"/>
            </a:xfrm>
            <a:prstGeom prst="rect">
              <a:avLst/>
            </a:prstGeom>
          </p:spPr>
        </p:pic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560138"/>
              </p:ext>
            </p:extLst>
          </p:nvPr>
        </p:nvGraphicFramePr>
        <p:xfrm>
          <a:off x="590550" y="990600"/>
          <a:ext cx="1091565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Document" r:id="rId9" imgW="11497045" imgH="1384540" progId="Word.Document.8">
                  <p:embed/>
                </p:oleObj>
              </mc:Choice>
              <mc:Fallback>
                <p:oleObj name="Document" r:id="rId9" imgW="11497045" imgH="138454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0550" y="990600"/>
                        <a:ext cx="10915650" cy="131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33413" y="2107190"/>
            <a:ext cx="10869271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设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C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，则直角顶点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C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的轨迹方程</a:t>
            </a:r>
            <a:r>
              <a:rPr lang="zh-CN" altLang="zh-CN" sz="2600" b="1" kern="100" dirty="0" smtClean="0">
                <a:latin typeface="Times New Roman"/>
                <a:ea typeface="宋体" pitchFamily="2" charset="-122"/>
                <a:cs typeface="Times New Roman"/>
              </a:rPr>
              <a:t>为</a:t>
            </a:r>
            <a:r>
              <a:rPr lang="en-US" altLang="zh-CN" sz="2600" b="1" kern="100" dirty="0" smtClean="0"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1)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4(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≠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3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，且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≠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1).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9" name="返回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498" y="6327667"/>
            <a:ext cx="952502" cy="3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2191683" y="3213100"/>
            <a:ext cx="1427162" cy="2932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 flipV="1">
            <a:off x="0" y="1988820"/>
            <a:ext cx="12192000" cy="2686685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28575">
            <a:noFill/>
          </a:ln>
        </p:spPr>
        <p:txBody>
          <a:bodyPr anchor="ctr"/>
          <a:lstStyle/>
          <a:p>
            <a:pPr algn="ctr"/>
            <a:endParaRPr lang="zh-CN" altLang="en-US" sz="5400" dirty="0">
              <a:solidFill>
                <a:srgbClr val="F5C131">
                  <a:lumMod val="20000"/>
                  <a:lumOff val="80000"/>
                  <a:alpha val="93000"/>
                </a:srgbClr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标题 24"/>
          <p:cNvSpPr txBox="1"/>
          <p:nvPr/>
        </p:nvSpPr>
        <p:spPr>
          <a:xfrm>
            <a:off x="2279650" y="2780919"/>
            <a:ext cx="7746365" cy="918845"/>
          </a:xfrm>
          <a:prstGeom prst="rect">
            <a:avLst/>
          </a:prstGeom>
        </p:spPr>
        <p:txBody>
          <a:bodyPr vert="horz" lIns="91419" tIns="45709" rIns="91419" bIns="45709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【课堂达标】</a:t>
            </a:r>
            <a:endParaRPr lang="zh-CN" sz="4800" b="1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12471" y="125887"/>
            <a:ext cx="11423713" cy="6165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>
                <a:latin typeface="Times New Roman"/>
                <a:cs typeface="Courier New"/>
              </a:rPr>
              <a:t>1.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若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cs typeface="Courier New"/>
              </a:rPr>
              <a:t>2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m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cs typeface="Times New Roman"/>
              </a:rPr>
              <a:t>是一个圆的方程，则实数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m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的取值范围是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TextBox 19"/>
          <p:cNvSpPr txBox="1"/>
          <p:nvPr/>
        </p:nvSpPr>
        <p:spPr>
          <a:xfrm>
            <a:off x="155321" y="1640235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62165" y="2603119"/>
            <a:ext cx="11373168" cy="1861439"/>
            <a:chOff x="274955" y="2526919"/>
            <a:chExt cx="11373168" cy="1861439"/>
          </a:xfrm>
        </p:grpSpPr>
        <p:sp>
          <p:nvSpPr>
            <p:cNvPr id="11" name="圆角矩形 10"/>
            <p:cNvSpPr/>
            <p:nvPr>
              <p:custDataLst>
                <p:tags r:id="rId2"/>
              </p:custDataLst>
            </p:nvPr>
          </p:nvSpPr>
          <p:spPr>
            <a:xfrm>
              <a:off x="274955" y="2639949"/>
              <a:ext cx="11373168" cy="1748409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08025" y="2526919"/>
              <a:ext cx="620395" cy="215900"/>
              <a:chOff x="708025" y="2526919"/>
              <a:chExt cx="620395" cy="215900"/>
            </a:xfrm>
          </p:grpSpPr>
          <p:sp>
            <p:nvSpPr>
              <p:cNvPr id="14" name="矩形 13"/>
              <p:cNvSpPr/>
              <p:nvPr>
                <p:custDataLst>
                  <p:tags r:id="rId3"/>
                </p:custDataLst>
              </p:nvPr>
            </p:nvSpPr>
            <p:spPr>
              <a:xfrm>
                <a:off x="708025" y="2526919"/>
                <a:ext cx="620395" cy="21590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7"/>
              <a:stretch>
                <a:fillRect/>
              </a:stretch>
            </p:blipFill>
            <p:spPr>
              <a:xfrm>
                <a:off x="822960" y="2526919"/>
                <a:ext cx="433070" cy="201930"/>
              </a:xfrm>
              <a:prstGeom prst="rect">
                <a:avLst/>
              </a:prstGeom>
            </p:spPr>
          </p:pic>
        </p:grpSp>
      </p:grpSp>
      <p:sp>
        <p:nvSpPr>
          <p:cNvPr id="16" name="矩形 15"/>
          <p:cNvSpPr/>
          <p:nvPr/>
        </p:nvSpPr>
        <p:spPr>
          <a:xfrm>
            <a:off x="719762" y="2952530"/>
            <a:ext cx="10385193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根据题意，得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1)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4</a:t>
            </a:r>
            <a:r>
              <a:rPr lang="en-US" altLang="zh-CN" sz="2600" b="1" kern="100" dirty="0">
                <a:latin typeface="宋体"/>
                <a:cs typeface="Times New Roman"/>
              </a:rPr>
              <a:t>×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m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)&gt;0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297560"/>
              </p:ext>
            </p:extLst>
          </p:nvPr>
        </p:nvGraphicFramePr>
        <p:xfrm>
          <a:off x="561594" y="893826"/>
          <a:ext cx="1028700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Document" r:id="rId9" imgW="10510596" imgH="1852163" progId="Word.Document.8">
                  <p:embed/>
                </p:oleObj>
              </mc:Choice>
              <mc:Fallback>
                <p:oleObj name="Document" r:id="rId9" imgW="10510596" imgH="1852163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1594" y="893826"/>
                        <a:ext cx="10287000" cy="180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477565"/>
              </p:ext>
            </p:extLst>
          </p:nvPr>
        </p:nvGraphicFramePr>
        <p:xfrm>
          <a:off x="879729" y="3702558"/>
          <a:ext cx="11201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Document" r:id="rId12" imgW="11497045" imgH="791114" progId="Word.Document.8">
                  <p:embed/>
                </p:oleObj>
              </mc:Choice>
              <mc:Fallback>
                <p:oleObj name="Document" r:id="rId12" imgW="11497045" imgH="79111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79729" y="3702558"/>
                        <a:ext cx="112014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19"/>
          <p:cNvSpPr txBox="1"/>
          <p:nvPr/>
        </p:nvSpPr>
        <p:spPr>
          <a:xfrm>
            <a:off x="4532944" y="1290858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17398" y="2113788"/>
            <a:ext cx="11373168" cy="3259455"/>
            <a:chOff x="274955" y="2526919"/>
            <a:chExt cx="11373168" cy="3259455"/>
          </a:xfrm>
        </p:grpSpPr>
        <p:sp>
          <p:nvSpPr>
            <p:cNvPr id="10" name="圆角矩形 9"/>
            <p:cNvSpPr/>
            <p:nvPr>
              <p:custDataLst>
                <p:tags r:id="rId1"/>
              </p:custDataLst>
            </p:nvPr>
          </p:nvSpPr>
          <p:spPr>
            <a:xfrm>
              <a:off x="274955" y="2639949"/>
              <a:ext cx="11373168" cy="3146425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708025" y="2526919"/>
              <a:ext cx="620395" cy="215900"/>
              <a:chOff x="708025" y="2526919"/>
              <a:chExt cx="620395" cy="215900"/>
            </a:xfrm>
          </p:grpSpPr>
          <p:sp>
            <p:nvSpPr>
              <p:cNvPr id="12" name="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708025" y="2526919"/>
                <a:ext cx="620395" cy="21590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3" name="图片 12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>
                <a:off x="822960" y="2526919"/>
                <a:ext cx="433070" cy="201930"/>
              </a:xfrm>
              <a:prstGeom prst="rect">
                <a:avLst/>
              </a:prstGeom>
            </p:spPr>
          </p:pic>
        </p:grpSp>
      </p:grpSp>
      <p:sp>
        <p:nvSpPr>
          <p:cNvPr id="14" name="矩形 13"/>
          <p:cNvSpPr/>
          <p:nvPr/>
        </p:nvSpPr>
        <p:spPr>
          <a:xfrm>
            <a:off x="634869" y="2463199"/>
            <a:ext cx="11087744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∵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圆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C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：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)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b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)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过点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(1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6324" y="125887"/>
            <a:ext cx="11310607" cy="18169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 pitchFamily="18" charset="0"/>
                <a:cs typeface="Courier New"/>
              </a:rPr>
              <a:t>2.</a:t>
            </a:r>
            <a:r>
              <a:rPr lang="zh-CN" altLang="zh-CN" sz="2600" b="1" kern="100" dirty="0">
                <a:latin typeface="Times New Roman" pitchFamily="18" charset="0"/>
                <a:cs typeface="Times New Roman"/>
              </a:rPr>
              <a:t>已知圆</a:t>
            </a:r>
            <a:r>
              <a:rPr lang="en-US" altLang="zh-CN" sz="2600" b="1" i="1" kern="100" dirty="0">
                <a:latin typeface="Times New Roman" pitchFamily="18" charset="0"/>
                <a:cs typeface="Courier New"/>
              </a:rPr>
              <a:t>C</a:t>
            </a:r>
            <a:r>
              <a:rPr lang="zh-CN" altLang="zh-CN" sz="2600" b="1" kern="100" dirty="0">
                <a:latin typeface="Times New Roman" pitchFamily="18" charset="0"/>
                <a:cs typeface="Times New Roman"/>
              </a:rPr>
              <a:t>：</a:t>
            </a:r>
            <a:r>
              <a:rPr lang="en-US" altLang="zh-CN" sz="2600" b="1" kern="100" dirty="0">
                <a:latin typeface="Times New Roman" pitchFamily="18" charset="0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 pitchFamily="18" charset="0"/>
                <a:cs typeface="Courier New"/>
              </a:rPr>
              <a:t>x</a:t>
            </a:r>
            <a:r>
              <a:rPr lang="zh-CN" altLang="zh-CN" sz="2600" b="1" kern="100" dirty="0">
                <a:latin typeface="Times New Roman" pitchFamily="18" charset="0"/>
                <a:cs typeface="Times New Roman"/>
              </a:rPr>
              <a:t>－</a:t>
            </a:r>
            <a:r>
              <a:rPr lang="en-US" altLang="zh-CN" sz="2600" b="1" i="1" kern="100" dirty="0">
                <a:latin typeface="Times New Roman" pitchFamily="18" charset="0"/>
                <a:cs typeface="Courier New"/>
              </a:rPr>
              <a:t>a</a:t>
            </a:r>
            <a:r>
              <a:rPr lang="en-US" altLang="zh-CN" sz="2600" b="1" kern="100" dirty="0">
                <a:latin typeface="Times New Roman" pitchFamily="18" charset="0"/>
                <a:cs typeface="Courier New"/>
              </a:rPr>
              <a:t>)</a:t>
            </a:r>
            <a:r>
              <a:rPr lang="en-US" altLang="zh-CN" sz="2600" b="1" kern="100" baseline="30000" dirty="0">
                <a:latin typeface="Times New Roman" pitchFamily="18" charset="0"/>
                <a:cs typeface="Courier New"/>
              </a:rPr>
              <a:t>2</a:t>
            </a:r>
            <a:r>
              <a:rPr lang="zh-CN" altLang="zh-CN" sz="2600" b="1" kern="100" dirty="0">
                <a:latin typeface="Times New Roman" pitchFamily="18" charset="0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 pitchFamily="18" charset="0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 pitchFamily="18" charset="0"/>
                <a:cs typeface="Courier New"/>
              </a:rPr>
              <a:t>y</a:t>
            </a:r>
            <a:r>
              <a:rPr lang="zh-CN" altLang="zh-CN" sz="2600" b="1" kern="100" dirty="0">
                <a:latin typeface="Times New Roman" pitchFamily="18" charset="0"/>
                <a:cs typeface="Times New Roman"/>
              </a:rPr>
              <a:t>－</a:t>
            </a:r>
            <a:r>
              <a:rPr lang="en-US" altLang="zh-CN" sz="2600" b="1" i="1" kern="100" dirty="0">
                <a:latin typeface="Times New Roman" pitchFamily="18" charset="0"/>
                <a:cs typeface="Courier New"/>
              </a:rPr>
              <a:t>b</a:t>
            </a:r>
            <a:r>
              <a:rPr lang="en-US" altLang="zh-CN" sz="2600" b="1" kern="100" dirty="0">
                <a:latin typeface="Times New Roman" pitchFamily="18" charset="0"/>
                <a:cs typeface="Courier New"/>
              </a:rPr>
              <a:t>)</a:t>
            </a:r>
            <a:r>
              <a:rPr lang="en-US" altLang="zh-CN" sz="2600" b="1" kern="100" baseline="30000" dirty="0">
                <a:latin typeface="Times New Roman" pitchFamily="18" charset="0"/>
                <a:cs typeface="Courier New"/>
              </a:rPr>
              <a:t>2</a:t>
            </a:r>
            <a:r>
              <a:rPr lang="zh-CN" altLang="zh-CN" sz="2600" b="1" kern="100" dirty="0">
                <a:latin typeface="Times New Roman" pitchFamily="18" charset="0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 pitchFamily="18" charset="0"/>
                <a:cs typeface="Courier New"/>
              </a:rPr>
              <a:t>1</a:t>
            </a:r>
            <a:r>
              <a:rPr lang="zh-CN" altLang="zh-CN" sz="2600" b="1" kern="100" dirty="0">
                <a:latin typeface="Times New Roman" pitchFamily="18" charset="0"/>
                <a:cs typeface="Times New Roman"/>
              </a:rPr>
              <a:t>过点</a:t>
            </a:r>
            <a:r>
              <a:rPr lang="en-US" altLang="zh-CN" sz="2600" b="1" i="1" kern="100" dirty="0">
                <a:latin typeface="Times New Roman" pitchFamily="18" charset="0"/>
                <a:cs typeface="Courier New"/>
              </a:rPr>
              <a:t>A</a:t>
            </a:r>
            <a:r>
              <a:rPr lang="en-US" altLang="zh-CN" sz="2600" b="1" kern="100" dirty="0">
                <a:latin typeface="Times New Roman" pitchFamily="18" charset="0"/>
                <a:cs typeface="Courier New"/>
              </a:rPr>
              <a:t>(1</a:t>
            </a:r>
            <a:r>
              <a:rPr lang="zh-CN" altLang="zh-CN" sz="2600" b="1" kern="100" dirty="0">
                <a:latin typeface="Times New Roman" pitchFamily="18" charset="0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 pitchFamily="18" charset="0"/>
                <a:cs typeface="Courier New"/>
              </a:rPr>
              <a:t>0)</a:t>
            </a:r>
            <a:r>
              <a:rPr lang="zh-CN" altLang="zh-CN" sz="2600" b="1" kern="100" dirty="0">
                <a:latin typeface="Times New Roman" pitchFamily="18" charset="0"/>
                <a:cs typeface="Times New Roman"/>
              </a:rPr>
              <a:t>，则圆</a:t>
            </a:r>
            <a:r>
              <a:rPr lang="en-US" altLang="zh-CN" sz="2600" b="1" i="1" kern="100" dirty="0">
                <a:latin typeface="Times New Roman" pitchFamily="18" charset="0"/>
                <a:cs typeface="Courier New"/>
              </a:rPr>
              <a:t>C</a:t>
            </a:r>
            <a:r>
              <a:rPr lang="zh-CN" altLang="zh-CN" sz="2600" b="1" kern="100" dirty="0">
                <a:latin typeface="Times New Roman" pitchFamily="18" charset="0"/>
                <a:cs typeface="Times New Roman"/>
              </a:rPr>
              <a:t>的圆心的轨迹是</a:t>
            </a:r>
            <a:endParaRPr lang="zh-CN" altLang="zh-CN" sz="1050" kern="100" dirty="0">
              <a:latin typeface="Times New Roman" pitchFamily="18" charset="0"/>
              <a:cs typeface="Courier New"/>
            </a:endParaRPr>
          </a:p>
          <a:p>
            <a:pPr marL="252000"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 pitchFamily="18" charset="0"/>
                <a:cs typeface="Courier New"/>
              </a:rPr>
              <a:t>A.</a:t>
            </a:r>
            <a:r>
              <a:rPr lang="zh-CN" altLang="zh-CN" sz="2600" b="1" kern="100" dirty="0">
                <a:latin typeface="Times New Roman" pitchFamily="18" charset="0"/>
                <a:cs typeface="Times New Roman"/>
              </a:rPr>
              <a:t>点</a:t>
            </a:r>
            <a:r>
              <a:rPr lang="zh-CN" altLang="zh-CN" sz="2600" b="1" kern="100" dirty="0">
                <a:latin typeface="Times New Roman" pitchFamily="18" charset="0"/>
                <a:ea typeface="Times New Roman"/>
                <a:cs typeface="Courier New"/>
              </a:rPr>
              <a:t> </a:t>
            </a:r>
            <a:r>
              <a:rPr lang="en-US" altLang="zh-CN" sz="2600" b="1" kern="100" dirty="0" smtClean="0">
                <a:latin typeface="Times New Roman" pitchFamily="18" charset="0"/>
                <a:ea typeface="Times New Roman"/>
                <a:cs typeface="Courier New"/>
              </a:rPr>
              <a:t>			</a:t>
            </a:r>
            <a:r>
              <a:rPr lang="en-US" altLang="zh-CN" sz="2600" b="1" kern="100" dirty="0">
                <a:latin typeface="Times New Roman" pitchFamily="18" charset="0"/>
                <a:ea typeface="Times New Roman"/>
                <a:cs typeface="Courier New"/>
              </a:rPr>
              <a:t>	B.</a:t>
            </a:r>
            <a:r>
              <a:rPr lang="zh-CN" altLang="zh-CN" sz="2600" b="1" kern="100" dirty="0">
                <a:latin typeface="Times New Roman" pitchFamily="18" charset="0"/>
                <a:cs typeface="Times New Roman"/>
              </a:rPr>
              <a:t>直线</a:t>
            </a:r>
            <a:r>
              <a:rPr lang="en-US" altLang="zh-CN" sz="2600" b="1" kern="100" dirty="0">
                <a:latin typeface="Times New Roman" pitchFamily="18" charset="0"/>
                <a:cs typeface="Courier New"/>
              </a:rPr>
              <a:t>  </a:t>
            </a:r>
            <a:endParaRPr lang="zh-CN" altLang="zh-CN" sz="1050" kern="100" dirty="0">
              <a:latin typeface="Times New Roman" pitchFamily="18" charset="0"/>
              <a:cs typeface="Courier New"/>
            </a:endParaRPr>
          </a:p>
          <a:p>
            <a:pPr marL="252000"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 pitchFamily="18" charset="0"/>
                <a:cs typeface="Courier New"/>
              </a:rPr>
              <a:t>C.</a:t>
            </a:r>
            <a:r>
              <a:rPr lang="zh-CN" altLang="zh-CN" sz="2600" b="1" kern="100" dirty="0">
                <a:latin typeface="Times New Roman" pitchFamily="18" charset="0"/>
                <a:cs typeface="Times New Roman"/>
              </a:rPr>
              <a:t>线段</a:t>
            </a:r>
            <a:r>
              <a:rPr lang="zh-CN" altLang="zh-CN" sz="2600" b="1" kern="100" dirty="0">
                <a:latin typeface="Times New Roman" pitchFamily="18" charset="0"/>
                <a:ea typeface="Times New Roman"/>
                <a:cs typeface="Courier New"/>
              </a:rPr>
              <a:t> </a:t>
            </a:r>
            <a:r>
              <a:rPr lang="en-US" altLang="zh-CN" sz="2600" b="1" kern="100" dirty="0">
                <a:latin typeface="Times New Roman" pitchFamily="18" charset="0"/>
                <a:ea typeface="Times New Roman"/>
                <a:cs typeface="Courier New"/>
              </a:rPr>
              <a:t>	</a:t>
            </a:r>
            <a:r>
              <a:rPr lang="en-US" altLang="zh-CN" sz="2600" b="1" kern="100" dirty="0" smtClean="0">
                <a:latin typeface="Times New Roman" pitchFamily="18" charset="0"/>
                <a:ea typeface="Times New Roman"/>
                <a:cs typeface="Courier New"/>
              </a:rPr>
              <a:t>			D</a:t>
            </a:r>
            <a:r>
              <a:rPr lang="en-US" altLang="zh-CN" sz="2600" b="1" kern="100" dirty="0">
                <a:latin typeface="Times New Roman" pitchFamily="18" charset="0"/>
                <a:ea typeface="Times New Roman"/>
                <a:cs typeface="Courier New"/>
              </a:rPr>
              <a:t>.</a:t>
            </a:r>
            <a:r>
              <a:rPr lang="zh-CN" altLang="zh-CN" sz="2600" b="1" kern="100" dirty="0">
                <a:latin typeface="Times New Roman" pitchFamily="18" charset="0"/>
                <a:cs typeface="Times New Roman"/>
              </a:rPr>
              <a:t>圆</a:t>
            </a:r>
            <a:endParaRPr lang="zh-CN" altLang="zh-CN" sz="1050" kern="100" dirty="0">
              <a:effectLst/>
              <a:latin typeface="Times New Roman" pitchFamily="18" charset="0"/>
              <a:cs typeface="Courier New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9392" y="3174873"/>
            <a:ext cx="10869271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∴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(1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)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b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)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∴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1)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b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∴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圆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C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的圆心的轨迹是以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(1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为圆心，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为半径的圆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.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故选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D.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50571" y="163987"/>
            <a:ext cx="11423713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5600" indent="-355600"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3.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已知点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</a:t>
            </a:r>
            <a:r>
              <a:rPr lang="en-US" altLang="zh-CN" sz="2600" b="1" kern="100" dirty="0">
                <a:latin typeface="Times New Roman"/>
                <a:cs typeface="Courier New"/>
              </a:rPr>
              <a:t>(1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cs typeface="Courier New"/>
              </a:rPr>
              <a:t>2)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在圆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cs typeface="Courier New"/>
              </a:rPr>
              <a:t>2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cs typeface="Courier New"/>
              </a:rPr>
              <a:t>3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m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内，则实数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m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的取值范围是</a:t>
            </a:r>
            <a:r>
              <a:rPr lang="en-US" altLang="zh-CN" sz="2600" b="1" kern="100" dirty="0" smtClean="0">
                <a:latin typeface="Times New Roman"/>
                <a:cs typeface="Courier New"/>
              </a:rPr>
              <a:t>___________</a:t>
            </a:r>
            <a:r>
              <a:rPr lang="en-US" altLang="zh-CN" sz="2600" b="1" kern="100" dirty="0">
                <a:latin typeface="Times New Roman"/>
                <a:cs typeface="Courier New"/>
              </a:rPr>
              <a:t>___</a:t>
            </a:r>
            <a:r>
              <a:rPr lang="en-US" altLang="zh-CN" sz="2600" b="1" kern="100" dirty="0" smtClean="0">
                <a:latin typeface="Times New Roman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61517" y="1643634"/>
            <a:ext cx="11373168" cy="2966467"/>
            <a:chOff x="274955" y="2526919"/>
            <a:chExt cx="11373168" cy="2966467"/>
          </a:xfrm>
        </p:grpSpPr>
        <p:sp>
          <p:nvSpPr>
            <p:cNvPr id="11" name="圆角矩形 10"/>
            <p:cNvSpPr/>
            <p:nvPr>
              <p:custDataLst>
                <p:tags r:id="rId2"/>
              </p:custDataLst>
            </p:nvPr>
          </p:nvSpPr>
          <p:spPr>
            <a:xfrm>
              <a:off x="274955" y="2639950"/>
              <a:ext cx="11373168" cy="2853436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08025" y="2526919"/>
              <a:ext cx="620395" cy="215900"/>
              <a:chOff x="708025" y="2526919"/>
              <a:chExt cx="620395" cy="215900"/>
            </a:xfrm>
          </p:grpSpPr>
          <p:sp>
            <p:nvSpPr>
              <p:cNvPr id="16" name="矩形 15"/>
              <p:cNvSpPr/>
              <p:nvPr>
                <p:custDataLst>
                  <p:tags r:id="rId3"/>
                </p:custDataLst>
              </p:nvPr>
            </p:nvSpPr>
            <p:spPr>
              <a:xfrm>
                <a:off x="708025" y="2526919"/>
                <a:ext cx="620395" cy="21590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7" name="图片 16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7"/>
              <a:stretch>
                <a:fillRect/>
              </a:stretch>
            </p:blipFill>
            <p:spPr>
              <a:xfrm>
                <a:off x="822960" y="2526919"/>
                <a:ext cx="433070" cy="201930"/>
              </a:xfrm>
              <a:prstGeom prst="rect">
                <a:avLst/>
              </a:prstGeom>
            </p:spPr>
          </p:pic>
        </p:grpSp>
      </p:grpSp>
      <p:sp>
        <p:nvSpPr>
          <p:cNvPr id="18" name="矩形 17"/>
          <p:cNvSpPr/>
          <p:nvPr/>
        </p:nvSpPr>
        <p:spPr>
          <a:xfrm>
            <a:off x="587375" y="1910495"/>
            <a:ext cx="11198621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因为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A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(1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2)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在圆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x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y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2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3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m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内，所以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1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4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6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m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＜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6208" y="798576"/>
            <a:ext cx="19816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(</a:t>
            </a:r>
            <a:r>
              <a:rPr lang="zh-CN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－</a:t>
            </a:r>
            <a:r>
              <a:rPr lang="en-US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∞</a:t>
            </a:r>
            <a:r>
              <a:rPr lang="zh-CN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，－</a:t>
            </a:r>
            <a:r>
              <a:rPr lang="en-US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13)</a:t>
            </a:r>
            <a:endParaRPr lang="zh-CN" altLang="en-US" sz="2600" dirty="0">
              <a:solidFill>
                <a:srgbClr val="C00000"/>
              </a:solidFill>
              <a:latin typeface="Times New Roman"/>
              <a:ea typeface="宋体"/>
              <a:sym typeface="Times New Roma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1975" y="2532767"/>
            <a:ext cx="11198621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解得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m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＜－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13.</a:t>
            </a:r>
            <a:endParaRPr lang="zh-CN" altLang="zh-CN" sz="105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941100"/>
              </p:ext>
            </p:extLst>
          </p:nvPr>
        </p:nvGraphicFramePr>
        <p:xfrm>
          <a:off x="670179" y="3238500"/>
          <a:ext cx="11201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Document" r:id="rId9" imgW="11497045" imgH="791114" progId="Word.Document.8">
                  <p:embed/>
                </p:oleObj>
              </mc:Choice>
              <mc:Fallback>
                <p:oleObj name="Document" r:id="rId9" imgW="11497045" imgH="79111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0179" y="3238500"/>
                        <a:ext cx="112014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874964"/>
              </p:ext>
            </p:extLst>
          </p:nvPr>
        </p:nvGraphicFramePr>
        <p:xfrm>
          <a:off x="682752" y="4038600"/>
          <a:ext cx="11201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Document" r:id="rId12" imgW="11497045" imgH="593425" progId="Word.Document.8">
                  <p:embed/>
                </p:oleObj>
              </mc:Choice>
              <mc:Fallback>
                <p:oleObj name="Document" r:id="rId12" imgW="11497045" imgH="5934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82752" y="4038600"/>
                        <a:ext cx="112014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2" grpId="0" autoUpdateAnimBg="0"/>
      <p:bldP spid="12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返回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498" y="6327667"/>
            <a:ext cx="952502" cy="399289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587438" y="1662684"/>
            <a:ext cx="11373168" cy="3494405"/>
            <a:chOff x="274955" y="2526919"/>
            <a:chExt cx="11373168" cy="3494405"/>
          </a:xfrm>
        </p:grpSpPr>
        <p:sp>
          <p:nvSpPr>
            <p:cNvPr id="12" name="圆角矩形 11"/>
            <p:cNvSpPr/>
            <p:nvPr>
              <p:custDataLst>
                <p:tags r:id="rId2"/>
              </p:custDataLst>
            </p:nvPr>
          </p:nvSpPr>
          <p:spPr>
            <a:xfrm>
              <a:off x="274955" y="2639949"/>
              <a:ext cx="11373168" cy="3381375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708025" y="2526919"/>
              <a:ext cx="620395" cy="215900"/>
              <a:chOff x="708025" y="2526919"/>
              <a:chExt cx="620395" cy="215900"/>
            </a:xfrm>
          </p:grpSpPr>
          <p:sp>
            <p:nvSpPr>
              <p:cNvPr id="16" name="矩形 15"/>
              <p:cNvSpPr/>
              <p:nvPr>
                <p:custDataLst>
                  <p:tags r:id="rId3"/>
                </p:custDataLst>
              </p:nvPr>
            </p:nvSpPr>
            <p:spPr>
              <a:xfrm>
                <a:off x="708025" y="2526919"/>
                <a:ext cx="620395" cy="21590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7" name="图片 16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9"/>
              <a:stretch>
                <a:fillRect/>
              </a:stretch>
            </p:blipFill>
            <p:spPr>
              <a:xfrm>
                <a:off x="822960" y="2526919"/>
                <a:ext cx="433070" cy="201930"/>
              </a:xfrm>
              <a:prstGeom prst="rect">
                <a:avLst/>
              </a:prstGeom>
            </p:spPr>
          </p:pic>
        </p:grpSp>
      </p:grpSp>
      <p:sp>
        <p:nvSpPr>
          <p:cNvPr id="18" name="矩形 17"/>
          <p:cNvSpPr/>
          <p:nvPr/>
        </p:nvSpPr>
        <p:spPr>
          <a:xfrm>
            <a:off x="663702" y="1954911"/>
            <a:ext cx="10869271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设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C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(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y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)(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y</a:t>
            </a: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≠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0)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0571" y="169545"/>
            <a:ext cx="11423713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5600" indent="-355600"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4.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已知</a:t>
            </a:r>
            <a:r>
              <a:rPr lang="en-US" altLang="zh-CN" sz="2600" b="1" kern="100" dirty="0">
                <a:latin typeface="宋体"/>
                <a:cs typeface="Times New Roman"/>
              </a:rPr>
              <a:t>△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ABC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的顶点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</a:t>
            </a:r>
            <a:r>
              <a:rPr lang="en-US" altLang="zh-CN" sz="2600" b="1" kern="100" dirty="0">
                <a:latin typeface="Times New Roman"/>
                <a:cs typeface="Courier New"/>
              </a:rPr>
              <a:t>(0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cs typeface="Courier New"/>
              </a:rPr>
              <a:t>0)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B</a:t>
            </a:r>
            <a:r>
              <a:rPr lang="en-US" altLang="zh-CN" sz="2600" b="1" kern="100" dirty="0">
                <a:latin typeface="Times New Roman"/>
                <a:cs typeface="Courier New"/>
              </a:rPr>
              <a:t>(4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cs typeface="Courier New"/>
              </a:rPr>
              <a:t>0)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，且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AC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边上的中线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BD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的长为</a:t>
            </a:r>
            <a:r>
              <a:rPr lang="en-US" altLang="zh-CN" sz="2600" b="1" kern="100" dirty="0">
                <a:latin typeface="Times New Roman"/>
                <a:cs typeface="Courier New"/>
              </a:rPr>
              <a:t>3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，则顶点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C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的轨迹方程是</a:t>
            </a:r>
            <a:r>
              <a:rPr lang="en-US" altLang="zh-CN" sz="2600" b="1" kern="100" dirty="0" smtClean="0">
                <a:latin typeface="Times New Roman"/>
                <a:cs typeface="Courier New"/>
              </a:rPr>
              <a:t>___________________</a:t>
            </a:r>
            <a:r>
              <a:rPr lang="en-US" altLang="zh-CN" sz="2600" b="1" kern="100" dirty="0">
                <a:latin typeface="Times New Roman"/>
                <a:cs typeface="Courier New"/>
              </a:rPr>
              <a:t>__</a:t>
            </a:r>
            <a:r>
              <a:rPr lang="en-US" altLang="zh-CN" sz="2600" b="1" kern="100" dirty="0" smtClean="0">
                <a:latin typeface="Times New Roman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88501" y="814387"/>
            <a:ext cx="316464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(</a:t>
            </a:r>
            <a:r>
              <a:rPr lang="en-US" altLang="zh-CN" sz="2600" b="1" i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x</a:t>
            </a:r>
            <a:r>
              <a:rPr lang="zh-CN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－</a:t>
            </a:r>
            <a:r>
              <a:rPr lang="en-US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8)</a:t>
            </a:r>
            <a:r>
              <a:rPr lang="en-US" altLang="zh-CN" sz="2600" b="1" baseline="30000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2</a:t>
            </a:r>
            <a:r>
              <a:rPr lang="zh-CN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＋</a:t>
            </a:r>
            <a:r>
              <a:rPr lang="en-US" altLang="zh-CN" sz="2600" b="1" i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y</a:t>
            </a:r>
            <a:r>
              <a:rPr lang="en-US" altLang="zh-CN" sz="2600" b="1" baseline="30000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2</a:t>
            </a:r>
            <a:r>
              <a:rPr lang="zh-CN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＝</a:t>
            </a:r>
            <a:r>
              <a:rPr lang="en-US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36(</a:t>
            </a:r>
            <a:r>
              <a:rPr lang="en-US" altLang="zh-CN" sz="2600" b="1" i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y</a:t>
            </a:r>
            <a:r>
              <a:rPr lang="en-US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≠0)</a:t>
            </a:r>
            <a:endParaRPr lang="zh-CN" altLang="en-US" sz="2600" dirty="0">
              <a:solidFill>
                <a:srgbClr val="C00000"/>
              </a:solidFill>
              <a:latin typeface="Times New Roman"/>
              <a:ea typeface="宋体"/>
              <a:sym typeface="Times New Roman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619208"/>
              </p:ext>
            </p:extLst>
          </p:nvPr>
        </p:nvGraphicFramePr>
        <p:xfrm>
          <a:off x="765429" y="2686050"/>
          <a:ext cx="11201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Document" r:id="rId11" imgW="11497045" imgH="791114" progId="Word.Document.8">
                  <p:embed/>
                </p:oleObj>
              </mc:Choice>
              <mc:Fallback>
                <p:oleObj name="Document" r:id="rId11" imgW="11497045" imgH="79111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5429" y="2686050"/>
                        <a:ext cx="112014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708025"/>
              </p:ext>
            </p:extLst>
          </p:nvPr>
        </p:nvGraphicFramePr>
        <p:xfrm>
          <a:off x="746379" y="3505200"/>
          <a:ext cx="11201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Document" r:id="rId14" imgW="11497045" imgH="593425" progId="Word.Document.8">
                  <p:embed/>
                </p:oleObj>
              </mc:Choice>
              <mc:Fallback>
                <p:oleObj name="Document" r:id="rId14" imgW="11497045" imgH="5934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46379" y="3505200"/>
                        <a:ext cx="112014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280560"/>
              </p:ext>
            </p:extLst>
          </p:nvPr>
        </p:nvGraphicFramePr>
        <p:xfrm>
          <a:off x="784479" y="4160139"/>
          <a:ext cx="11201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Document" r:id="rId17" imgW="11497045" imgH="791114" progId="Word.Document.8">
                  <p:embed/>
                </p:oleObj>
              </mc:Choice>
              <mc:Fallback>
                <p:oleObj name="Document" r:id="rId17" imgW="11497045" imgH="79111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84479" y="4160139"/>
                        <a:ext cx="112014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2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2191683" y="3213100"/>
            <a:ext cx="1427162" cy="2932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 flipV="1">
            <a:off x="0" y="1988820"/>
            <a:ext cx="12192000" cy="2686685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28575">
            <a:noFill/>
          </a:ln>
        </p:spPr>
        <p:txBody>
          <a:bodyPr anchor="ctr"/>
          <a:lstStyle/>
          <a:p>
            <a:pPr algn="ctr"/>
            <a:endParaRPr lang="zh-CN" altLang="en-US" sz="5400" dirty="0">
              <a:solidFill>
                <a:srgbClr val="F5C131">
                  <a:lumMod val="20000"/>
                  <a:lumOff val="80000"/>
                  <a:alpha val="93000"/>
                </a:srgbClr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标题 24"/>
          <p:cNvSpPr txBox="1"/>
          <p:nvPr/>
        </p:nvSpPr>
        <p:spPr>
          <a:xfrm>
            <a:off x="2279650" y="2780919"/>
            <a:ext cx="7746365" cy="918845"/>
          </a:xfrm>
          <a:prstGeom prst="rect">
            <a:avLst/>
          </a:prstGeom>
        </p:spPr>
        <p:txBody>
          <a:bodyPr vert="horz" lIns="91419" tIns="45709" rIns="91419" bIns="45709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【课</a:t>
            </a:r>
            <a:r>
              <a:rPr lang="zh-CN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时精练</a:t>
            </a:r>
            <a:r>
              <a:rPr lang="zh-CN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endParaRPr lang="zh-CN" sz="4800" b="1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9"/>
          <p:cNvSpPr txBox="1"/>
          <p:nvPr>
            <p:custDataLst>
              <p:tags r:id="rId1"/>
            </p:custDataLst>
          </p:nvPr>
        </p:nvSpPr>
        <p:spPr>
          <a:xfrm>
            <a:off x="250631" y="1837212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矩形 29"/>
          <p:cNvSpPr/>
          <p:nvPr>
            <p:custDataLst>
              <p:tags r:id="rId2"/>
            </p:custDataLst>
          </p:nvPr>
        </p:nvSpPr>
        <p:spPr>
          <a:xfrm>
            <a:off x="199771" y="760476"/>
            <a:ext cx="11412000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>
                <a:latin typeface="Times New Roman"/>
                <a:cs typeface="Courier New"/>
              </a:rPr>
              <a:t>1.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圆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cs typeface="Courier New"/>
              </a:rPr>
              <a:t>4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cs typeface="Courier New"/>
              </a:rPr>
              <a:t>6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cs typeface="Courier New"/>
              </a:rPr>
              <a:t>3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的圆心和半径长分别为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17588" y="2691511"/>
            <a:ext cx="11373168" cy="1803717"/>
            <a:chOff x="274955" y="2526919"/>
            <a:chExt cx="11373168" cy="1803717"/>
          </a:xfrm>
        </p:grpSpPr>
        <p:sp>
          <p:nvSpPr>
            <p:cNvPr id="18" name="圆角矩形 17"/>
            <p:cNvSpPr/>
            <p:nvPr>
              <p:custDataLst>
                <p:tags r:id="rId4"/>
              </p:custDataLst>
            </p:nvPr>
          </p:nvSpPr>
          <p:spPr>
            <a:xfrm>
              <a:off x="274955" y="2639949"/>
              <a:ext cx="11373168" cy="1690687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708025" y="2526919"/>
              <a:ext cx="620395" cy="215900"/>
              <a:chOff x="708025" y="2526919"/>
              <a:chExt cx="620395" cy="215900"/>
            </a:xfrm>
          </p:grpSpPr>
          <p:sp>
            <p:nvSpPr>
              <p:cNvPr id="20" name="矩形 19"/>
              <p:cNvSpPr/>
              <p:nvPr>
                <p:custDataLst>
                  <p:tags r:id="rId5"/>
                </p:custDataLst>
              </p:nvPr>
            </p:nvSpPr>
            <p:spPr>
              <a:xfrm>
                <a:off x="708025" y="2526919"/>
                <a:ext cx="620395" cy="21590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21" name="图片 20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8"/>
              <a:stretch>
                <a:fillRect/>
              </a:stretch>
            </p:blipFill>
            <p:spPr>
              <a:xfrm>
                <a:off x="822960" y="2526919"/>
                <a:ext cx="433070" cy="201930"/>
              </a:xfrm>
              <a:prstGeom prst="rect">
                <a:avLst/>
              </a:prstGeom>
            </p:spPr>
          </p:pic>
        </p:grpSp>
      </p:grpSp>
      <p:sp>
        <p:nvSpPr>
          <p:cNvPr id="22" name="矩形 21"/>
          <p:cNvSpPr/>
          <p:nvPr/>
        </p:nvSpPr>
        <p:spPr>
          <a:xfrm>
            <a:off x="689325" y="3104422"/>
            <a:ext cx="11423713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由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4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6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3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，得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2)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3)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16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，故圆心为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3)</a:t>
            </a:r>
            <a:r>
              <a:rPr lang="zh-CN" altLang="zh-CN" sz="2600" b="1" kern="100" dirty="0" smtClean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en-US" altLang="zh-CN" sz="2600" b="1" kern="100" dirty="0" smtClean="0">
              <a:latin typeface="Times New Roman"/>
              <a:ea typeface="宋体" pitchFamily="2" charset="-122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 smtClean="0">
                <a:latin typeface="Times New Roman"/>
                <a:ea typeface="宋体" pitchFamily="2" charset="-122"/>
                <a:cs typeface="Times New Roman"/>
              </a:rPr>
              <a:t>半径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长为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4.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464602" y="1325880"/>
            <a:ext cx="1118713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A.(4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，－</a:t>
            </a:r>
            <a:r>
              <a:rPr lang="en-US" altLang="zh-CN" sz="2600" b="1" kern="100" dirty="0">
                <a:latin typeface="Times New Roman"/>
                <a:cs typeface="Courier New"/>
              </a:rPr>
              <a:t>6)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cs typeface="Courier New"/>
              </a:rPr>
              <a:t>16 	</a:t>
            </a:r>
            <a:r>
              <a:rPr lang="en-US" altLang="zh-CN" sz="2600" b="1" kern="100" dirty="0" smtClean="0">
                <a:latin typeface="Times New Roman"/>
                <a:cs typeface="Courier New"/>
              </a:rPr>
              <a:t>			B</a:t>
            </a:r>
            <a:r>
              <a:rPr lang="en-US" altLang="zh-CN" sz="2600" b="1" kern="100" dirty="0">
                <a:latin typeface="Times New Roman"/>
                <a:cs typeface="Courier New"/>
              </a:rPr>
              <a:t>.(2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，－</a:t>
            </a:r>
            <a:r>
              <a:rPr lang="en-US" altLang="zh-CN" sz="2600" b="1" kern="100" dirty="0">
                <a:latin typeface="Times New Roman"/>
                <a:cs typeface="Courier New"/>
              </a:rPr>
              <a:t>3)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cs typeface="Courier New"/>
              </a:rPr>
              <a:t>4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C.(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cs typeface="Courier New"/>
              </a:rPr>
              <a:t>3)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cs typeface="Courier New"/>
              </a:rPr>
              <a:t>4 	</a:t>
            </a:r>
            <a:r>
              <a:rPr lang="en-US" altLang="zh-CN" sz="2600" b="1" kern="100" dirty="0" smtClean="0">
                <a:latin typeface="Times New Roman"/>
                <a:cs typeface="Courier New"/>
              </a:rPr>
              <a:t>			D</a:t>
            </a:r>
            <a:r>
              <a:rPr lang="en-US" altLang="zh-CN" sz="2600" b="1" kern="100" dirty="0">
                <a:latin typeface="Times New Roman"/>
                <a:cs typeface="Courier New"/>
              </a:rPr>
              <a:t>.(2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，－</a:t>
            </a:r>
            <a:r>
              <a:rPr lang="en-US" altLang="zh-CN" sz="2600" b="1" kern="100" dirty="0">
                <a:latin typeface="Times New Roman"/>
                <a:cs typeface="Courier New"/>
              </a:rPr>
              <a:t>3)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cs typeface="Courier New"/>
              </a:rPr>
              <a:t>16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9"/>
          <p:cNvSpPr txBox="1"/>
          <p:nvPr>
            <p:custDataLst>
              <p:tags r:id="rId2"/>
            </p:custDataLst>
          </p:nvPr>
        </p:nvSpPr>
        <p:spPr>
          <a:xfrm>
            <a:off x="4831648" y="1618107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49211" y="2526792"/>
            <a:ext cx="11373168" cy="1982343"/>
            <a:chOff x="274955" y="2526919"/>
            <a:chExt cx="11373168" cy="1982343"/>
          </a:xfrm>
        </p:grpSpPr>
        <p:sp>
          <p:nvSpPr>
            <p:cNvPr id="10" name="圆角矩形 9"/>
            <p:cNvSpPr/>
            <p:nvPr>
              <p:custDataLst>
                <p:tags r:id="rId4"/>
              </p:custDataLst>
            </p:nvPr>
          </p:nvSpPr>
          <p:spPr>
            <a:xfrm>
              <a:off x="274955" y="2639949"/>
              <a:ext cx="11373168" cy="1869313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708025" y="2526919"/>
              <a:ext cx="620395" cy="215900"/>
              <a:chOff x="708025" y="2526919"/>
              <a:chExt cx="620395" cy="215900"/>
            </a:xfrm>
          </p:grpSpPr>
          <p:sp>
            <p:nvSpPr>
              <p:cNvPr id="12" name="矩形 11"/>
              <p:cNvSpPr/>
              <p:nvPr>
                <p:custDataLst>
                  <p:tags r:id="rId5"/>
                </p:custDataLst>
              </p:nvPr>
            </p:nvSpPr>
            <p:spPr>
              <a:xfrm>
                <a:off x="708025" y="2526919"/>
                <a:ext cx="620395" cy="21590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3" name="图片 12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8"/>
              <a:stretch>
                <a:fillRect/>
              </a:stretch>
            </p:blipFill>
            <p:spPr>
              <a:xfrm>
                <a:off x="822960" y="2526919"/>
                <a:ext cx="433070" cy="201930"/>
              </a:xfrm>
              <a:prstGeom prst="rect">
                <a:avLst/>
              </a:prstGeom>
            </p:spPr>
          </p:pic>
        </p:grpSp>
      </p:grpSp>
      <p:sp>
        <p:nvSpPr>
          <p:cNvPr id="14" name="矩形 13"/>
          <p:cNvSpPr/>
          <p:nvPr/>
        </p:nvSpPr>
        <p:spPr>
          <a:xfrm>
            <a:off x="587756" y="2825403"/>
            <a:ext cx="11537950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由方程表示圆的条件得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(2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)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4(2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1)&gt;0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187071" y="156972"/>
            <a:ext cx="11412000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>
                <a:latin typeface="Times New Roman"/>
                <a:cs typeface="Courier New"/>
              </a:rPr>
              <a:t>2.</a:t>
            </a:r>
            <a:r>
              <a:rPr lang="zh-CN" altLang="zh-CN" sz="2600" b="1" kern="100" dirty="0">
                <a:latin typeface="Times New Roman"/>
                <a:cs typeface="Times New Roman"/>
              </a:rPr>
              <a:t>方程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cs typeface="Courier New"/>
              </a:rPr>
              <a:t>2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cs typeface="Courier New"/>
              </a:rPr>
              <a:t>2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表示圆，则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的取值范围是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626520"/>
              </p:ext>
            </p:extLst>
          </p:nvPr>
        </p:nvGraphicFramePr>
        <p:xfrm>
          <a:off x="549402" y="857250"/>
          <a:ext cx="1120140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Document" r:id="rId10" imgW="11497045" imgH="1582588" progId="Word.Document.8">
                  <p:embed/>
                </p:oleObj>
              </mc:Choice>
              <mc:Fallback>
                <p:oleObj name="Document" r:id="rId10" imgW="11497045" imgH="1582588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9402" y="857250"/>
                        <a:ext cx="11201400" cy="154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417198"/>
              </p:ext>
            </p:extLst>
          </p:nvPr>
        </p:nvGraphicFramePr>
        <p:xfrm>
          <a:off x="708279" y="3550158"/>
          <a:ext cx="11201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Document" r:id="rId13" imgW="11497045" imgH="791114" progId="Word.Document.8">
                  <p:embed/>
                </p:oleObj>
              </mc:Choice>
              <mc:Fallback>
                <p:oleObj name="Document" r:id="rId13" imgW="11497045" imgH="79111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08279" y="3550158"/>
                        <a:ext cx="112014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630045" y="1628775"/>
            <a:ext cx="8901430" cy="3887470"/>
            <a:chOff x="2341" y="2565"/>
            <a:chExt cx="14018" cy="6122"/>
          </a:xfrm>
        </p:grpSpPr>
        <p:sp>
          <p:nvSpPr>
            <p:cNvPr id="7" name="圆角矩形 6"/>
            <p:cNvSpPr/>
            <p:nvPr>
              <p:custDataLst>
                <p:tags r:id="rId8"/>
              </p:custDataLst>
            </p:nvPr>
          </p:nvSpPr>
          <p:spPr>
            <a:xfrm>
              <a:off x="2341" y="2565"/>
              <a:ext cx="14018" cy="6123"/>
            </a:xfrm>
            <a:prstGeom prst="roundRect">
              <a:avLst>
                <a:gd name="adj" fmla="val 5095"/>
              </a:avLst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>
              <p:custDataLst>
                <p:tags r:id="rId9"/>
              </p:custDataLst>
            </p:nvPr>
          </p:nvCxnSpPr>
          <p:spPr>
            <a:xfrm>
              <a:off x="3281" y="4494"/>
              <a:ext cx="1216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10"/>
              </p:custDataLst>
            </p:nvPr>
          </p:nvCxnSpPr>
          <p:spPr>
            <a:xfrm>
              <a:off x="3281" y="5626"/>
              <a:ext cx="1213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>
              <p:custDataLst>
                <p:tags r:id="rId11"/>
              </p:custDataLst>
            </p:nvPr>
          </p:nvCxnSpPr>
          <p:spPr>
            <a:xfrm>
              <a:off x="3281" y="6773"/>
              <a:ext cx="1216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>
            <a:hlinkClick r:id="rId13" action="ppaction://hlinksldjump"/>
          </p:cNvPr>
          <p:cNvSpPr txBox="1"/>
          <p:nvPr>
            <p:custDataLst>
              <p:tags r:id="rId1"/>
            </p:custDataLst>
          </p:nvPr>
        </p:nvSpPr>
        <p:spPr>
          <a:xfrm>
            <a:off x="5651246" y="4573905"/>
            <a:ext cx="1699260" cy="4914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>
              <a:spcBef>
                <a:spcPct val="0"/>
              </a:spcBef>
            </a:pPr>
            <a:r>
              <a:rPr lang="zh-CN" altLang="en-US" sz="26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课时精练</a:t>
            </a:r>
          </a:p>
        </p:txBody>
      </p:sp>
      <p:sp>
        <p:nvSpPr>
          <p:cNvPr id="29" name="MH_SubTitle_1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>
            <a:hlinkClick r:id="rId14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07260" y="2347595"/>
            <a:ext cx="77565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just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200">
                <a:solidFill>
                  <a:srgbClr val="161B1F"/>
                </a:solidFill>
                <a:latin typeface="明黑" panose="020B0300000000000000" pitchFamily="34" charset="-122"/>
                <a:ea typeface="明黑" panose="020B0300000000000000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一、圆的一般方程</a:t>
            </a:r>
          </a:p>
        </p:txBody>
      </p:sp>
      <p:sp>
        <p:nvSpPr>
          <p:cNvPr id="30" name="MH_SubTitle_1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>
            <a:hlinkClick r:id="rId15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7260" y="2992120"/>
            <a:ext cx="77565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just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200">
                <a:solidFill>
                  <a:srgbClr val="161B1F"/>
                </a:solidFill>
                <a:latin typeface="明黑" panose="020B0300000000000000" pitchFamily="34" charset="-122"/>
                <a:ea typeface="明黑" panose="020B0300000000000000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二、求圆的一般方程</a:t>
            </a:r>
            <a:endParaRPr lang="zh-CN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MH_SubTitle_1" descr="e7d195523061f1c0c7fdb8e83abb5dcf03375f2c8b662a4106267E0752567F7A4243849C9E2D773FC6511ADD776D3461389E8BB5BAFBB3C937DB9AB1E09A294486DA4CCF35679A92315A5BDF0C7F02D8DB0983A561B9AD4F9360F817F987ED6312BA78B3C26FE59D74499348EFC01217C87131E0D883B4A0A28311D4F4EF0E5123EE3175F2E8EA19">
            <a:hlinkClick r:id="rId16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207260" y="3769360"/>
            <a:ext cx="77565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just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200">
                <a:solidFill>
                  <a:srgbClr val="161B1F"/>
                </a:solidFill>
                <a:latin typeface="明黑" panose="020B0300000000000000" pitchFamily="34" charset="-122"/>
                <a:ea typeface="明黑" panose="020B0300000000000000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三、与圆有关的轨迹问题</a:t>
            </a:r>
            <a:endParaRPr lang="zh-CN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hlinkClick r:id="rId17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262630" y="4573905"/>
            <a:ext cx="1727835" cy="4914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>
              <a:spcBef>
                <a:spcPct val="0"/>
              </a:spcBef>
            </a:pPr>
            <a:r>
              <a:rPr lang="zh-CN" altLang="en-US" sz="26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课堂达标</a:t>
            </a:r>
          </a:p>
        </p:txBody>
      </p:sp>
      <p:sp>
        <p:nvSpPr>
          <p:cNvPr id="12" name="梯形 11"/>
          <p:cNvSpPr/>
          <p:nvPr>
            <p:custDataLst>
              <p:tags r:id="rId6"/>
            </p:custDataLst>
          </p:nvPr>
        </p:nvSpPr>
        <p:spPr>
          <a:xfrm rot="10800000">
            <a:off x="4944110" y="1485265"/>
            <a:ext cx="2388235" cy="530860"/>
          </a:xfrm>
          <a:prstGeom prst="trapezoid">
            <a:avLst/>
          </a:prstGeom>
          <a:solidFill>
            <a:srgbClr val="6CA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8"/>
          <p:cNvSpPr txBox="1"/>
          <p:nvPr>
            <p:custDataLst>
              <p:tags r:id="rId7"/>
            </p:custDataLst>
          </p:nvPr>
        </p:nvSpPr>
        <p:spPr>
          <a:xfrm>
            <a:off x="5088255" y="1557655"/>
            <a:ext cx="2036445" cy="4000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2800" dirty="0" smtClean="0">
                <a:solidFill>
                  <a:prstClr val="white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内容索引</a:t>
            </a:r>
          </a:p>
        </p:txBody>
      </p:sp>
      <p:sp>
        <p:nvSpPr>
          <p:cNvPr id="17" name="矩形 16"/>
          <p:cNvSpPr/>
          <p:nvPr/>
        </p:nvSpPr>
        <p:spPr>
          <a:xfrm>
            <a:off x="12191683" y="3213100"/>
            <a:ext cx="1427162" cy="2932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9"/>
          <p:cNvSpPr txBox="1"/>
          <p:nvPr>
            <p:custDataLst>
              <p:tags r:id="rId1"/>
            </p:custDataLst>
          </p:nvPr>
        </p:nvSpPr>
        <p:spPr>
          <a:xfrm>
            <a:off x="206121" y="696849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6448" y="2189988"/>
            <a:ext cx="11373168" cy="3183255"/>
            <a:chOff x="274955" y="2526919"/>
            <a:chExt cx="11373168" cy="3183255"/>
          </a:xfrm>
        </p:grpSpPr>
        <p:sp>
          <p:nvSpPr>
            <p:cNvPr id="12" name="圆角矩形 11"/>
            <p:cNvSpPr/>
            <p:nvPr>
              <p:custDataLst>
                <p:tags r:id="rId4"/>
              </p:custDataLst>
            </p:nvPr>
          </p:nvSpPr>
          <p:spPr>
            <a:xfrm>
              <a:off x="274955" y="2639949"/>
              <a:ext cx="11373168" cy="3070225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708025" y="2526919"/>
              <a:ext cx="620395" cy="215900"/>
              <a:chOff x="708025" y="2526919"/>
              <a:chExt cx="620395" cy="215900"/>
            </a:xfrm>
          </p:grpSpPr>
          <p:sp>
            <p:nvSpPr>
              <p:cNvPr id="17" name="矩形 16"/>
              <p:cNvSpPr/>
              <p:nvPr>
                <p:custDataLst>
                  <p:tags r:id="rId5"/>
                </p:custDataLst>
              </p:nvPr>
            </p:nvSpPr>
            <p:spPr>
              <a:xfrm>
                <a:off x="708025" y="2526919"/>
                <a:ext cx="620395" cy="21590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8" name="图片 17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8"/>
              <a:stretch>
                <a:fillRect/>
              </a:stretch>
            </p:blipFill>
            <p:spPr>
              <a:xfrm>
                <a:off x="822960" y="2526919"/>
                <a:ext cx="433070" cy="201930"/>
              </a:xfrm>
              <a:prstGeom prst="rect">
                <a:avLst/>
              </a:prstGeom>
            </p:spPr>
          </p:pic>
        </p:grpSp>
      </p:grpSp>
      <p:sp>
        <p:nvSpPr>
          <p:cNvPr id="19" name="矩形 18"/>
          <p:cNvSpPr/>
          <p:nvPr/>
        </p:nvSpPr>
        <p:spPr>
          <a:xfrm>
            <a:off x="632016" y="2526699"/>
            <a:ext cx="11537950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将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代入方程左侧，则应满足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en-US" altLang="zh-CN" sz="2600" b="1" kern="100" dirty="0">
                <a:latin typeface="宋体"/>
                <a:cs typeface="Times New Roman"/>
              </a:rPr>
              <a:t>×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m</a:t>
            </a:r>
            <a:r>
              <a:rPr lang="en-US" altLang="zh-CN" sz="2600" b="1" kern="100" dirty="0">
                <a:latin typeface="宋体"/>
                <a:cs typeface="Times New Roman"/>
              </a:rPr>
              <a:t>×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2&gt;0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0" name="矩形 19"/>
          <p:cNvSpPr/>
          <p:nvPr>
            <p:custDataLst>
              <p:tags r:id="rId2"/>
            </p:custDataLst>
          </p:nvPr>
        </p:nvSpPr>
        <p:spPr>
          <a:xfrm>
            <a:off x="147912" y="80772"/>
            <a:ext cx="11641381" cy="1198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>
                <a:latin typeface="Times New Roman"/>
                <a:cs typeface="Courier New"/>
              </a:rPr>
              <a:t>3.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已知点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</a:t>
            </a:r>
            <a:r>
              <a:rPr lang="en-US" altLang="zh-CN" sz="2600" b="1" kern="100" dirty="0">
                <a:latin typeface="Times New Roman"/>
                <a:cs typeface="Courier New"/>
              </a:rPr>
              <a:t>(2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cs typeface="Courier New"/>
              </a:rPr>
              <a:t>1)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在圆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C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：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cs typeface="Courier New"/>
              </a:rPr>
              <a:t>2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my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的外部，则实数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m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的取值范围为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434052" y="776549"/>
            <a:ext cx="11412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A.(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cs typeface="Courier New"/>
              </a:rPr>
              <a:t>3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，－</a:t>
            </a:r>
            <a:r>
              <a:rPr lang="en-US" altLang="zh-CN" sz="2600" b="1" kern="100" dirty="0">
                <a:latin typeface="Times New Roman"/>
                <a:cs typeface="Courier New"/>
              </a:rPr>
              <a:t>2)</a:t>
            </a:r>
            <a:r>
              <a:rPr lang="en-US" altLang="zh-CN" sz="2600" b="1" kern="100" dirty="0">
                <a:latin typeface="宋体"/>
                <a:cs typeface="Times New Roman"/>
              </a:rPr>
              <a:t>∪</a:t>
            </a:r>
            <a:r>
              <a:rPr lang="en-US" altLang="zh-CN" sz="2600" b="1" kern="100" dirty="0">
                <a:latin typeface="Times New Roman"/>
                <a:cs typeface="Courier New"/>
              </a:rPr>
              <a:t>(2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，＋</a:t>
            </a:r>
            <a:r>
              <a:rPr lang="en-US" altLang="zh-CN" sz="2600" b="1" kern="100" dirty="0">
                <a:latin typeface="宋体"/>
                <a:cs typeface="Times New Roman"/>
              </a:rPr>
              <a:t>∞</a:t>
            </a:r>
            <a:r>
              <a:rPr lang="en-US" altLang="zh-CN" sz="2600" b="1" kern="100" dirty="0" smtClean="0">
                <a:latin typeface="Times New Roman"/>
                <a:cs typeface="Courier New"/>
              </a:rPr>
              <a:t>)			B</a:t>
            </a:r>
            <a:r>
              <a:rPr lang="en-US" altLang="zh-CN" sz="2600" b="1" kern="100" dirty="0">
                <a:latin typeface="Times New Roman"/>
                <a:cs typeface="Courier New"/>
              </a:rPr>
              <a:t>.(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cs typeface="Courier New"/>
              </a:rPr>
              <a:t>2)</a:t>
            </a:r>
            <a:r>
              <a:rPr lang="en-US" altLang="zh-CN" sz="2600" b="1" kern="100" dirty="0">
                <a:latin typeface="宋体"/>
                <a:cs typeface="Times New Roman"/>
              </a:rPr>
              <a:t>∪</a:t>
            </a:r>
            <a:r>
              <a:rPr lang="en-US" altLang="zh-CN" sz="2600" b="1" kern="100" dirty="0">
                <a:latin typeface="Times New Roman"/>
                <a:cs typeface="Courier New"/>
              </a:rPr>
              <a:t>(3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，＋</a:t>
            </a:r>
            <a:r>
              <a:rPr lang="en-US" altLang="zh-CN" sz="2600" b="1" kern="100" dirty="0">
                <a:latin typeface="宋体"/>
                <a:cs typeface="Times New Roman"/>
              </a:rPr>
              <a:t>∞</a:t>
            </a:r>
            <a:r>
              <a:rPr lang="en-US" altLang="zh-CN" sz="2600" b="1" kern="100" dirty="0">
                <a:latin typeface="Times New Roman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C.(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，＋</a:t>
            </a:r>
            <a:r>
              <a:rPr lang="en-US" altLang="zh-CN" sz="2600" b="1" kern="100" dirty="0">
                <a:latin typeface="宋体"/>
                <a:cs typeface="Times New Roman"/>
              </a:rPr>
              <a:t>∞</a:t>
            </a:r>
            <a:r>
              <a:rPr lang="en-US" altLang="zh-CN" sz="2600" b="1" kern="100" dirty="0" smtClean="0">
                <a:latin typeface="Times New Roman"/>
                <a:cs typeface="Courier New"/>
              </a:rPr>
              <a:t>)					D</a:t>
            </a:r>
            <a:r>
              <a:rPr lang="en-US" altLang="zh-CN" sz="2600" b="1" kern="100" dirty="0">
                <a:latin typeface="Times New Roman"/>
                <a:cs typeface="Courier New"/>
              </a:rPr>
              <a:t>.(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cs typeface="Courier New"/>
              </a:rPr>
              <a:t>3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，＋</a:t>
            </a:r>
            <a:r>
              <a:rPr lang="en-US" altLang="zh-CN" sz="2600" b="1" kern="100" dirty="0">
                <a:latin typeface="宋体"/>
                <a:cs typeface="Times New Roman"/>
              </a:rPr>
              <a:t>∞</a:t>
            </a:r>
            <a:r>
              <a:rPr lang="en-US" altLang="zh-CN" sz="2600" b="1" kern="100" dirty="0">
                <a:latin typeface="Times New Roman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5325" y="3168275"/>
            <a:ext cx="11537950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解得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m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&gt;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3.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6244" y="3880104"/>
            <a:ext cx="11423713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又因为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2)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m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4</a:t>
            </a:r>
            <a:r>
              <a:rPr lang="en-US" altLang="zh-CN" sz="2600" b="1" kern="100" dirty="0">
                <a:latin typeface="宋体"/>
                <a:cs typeface="Times New Roman"/>
              </a:rPr>
              <a:t>×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2&gt;0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，解得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m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&gt;2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或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m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&lt;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∴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3&lt;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m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&lt;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或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m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&gt;2.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9"/>
          <p:cNvSpPr txBox="1"/>
          <p:nvPr>
            <p:custDataLst>
              <p:tags r:id="rId2"/>
            </p:custDataLst>
          </p:nvPr>
        </p:nvSpPr>
        <p:spPr>
          <a:xfrm>
            <a:off x="371281" y="1780062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206211" y="118872"/>
            <a:ext cx="11526120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>
                <a:latin typeface="Times New Roman"/>
                <a:cs typeface="Courier New"/>
              </a:rPr>
              <a:t>4.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若</a:t>
            </a:r>
            <a:r>
              <a:rPr lang="en-US" altLang="zh-CN" sz="2600" b="1" kern="100" dirty="0" err="1">
                <a:latin typeface="Times New Roman"/>
                <a:cs typeface="Courier New"/>
              </a:rPr>
              <a:t>Rt</a:t>
            </a:r>
            <a:r>
              <a:rPr lang="en-US" altLang="zh-CN" sz="2600" b="1" kern="100" dirty="0" err="1">
                <a:latin typeface="宋体"/>
                <a:cs typeface="Times New Roman"/>
              </a:rPr>
              <a:t>△</a:t>
            </a:r>
            <a:r>
              <a:rPr lang="en-US" altLang="zh-CN" sz="2600" b="1" i="1" kern="100" dirty="0" err="1">
                <a:latin typeface="Times New Roman"/>
                <a:cs typeface="Courier New"/>
              </a:rPr>
              <a:t>ABC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的斜边的两端点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B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的坐标分别为</a:t>
            </a:r>
            <a:r>
              <a:rPr lang="en-US" altLang="zh-CN" sz="2600" b="1" kern="100" dirty="0">
                <a:latin typeface="Times New Roman"/>
                <a:cs typeface="Courier New"/>
              </a:rPr>
              <a:t>(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cs typeface="Courier New"/>
              </a:rPr>
              <a:t>3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cs typeface="Courier New"/>
              </a:rPr>
              <a:t>0)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和</a:t>
            </a:r>
            <a:r>
              <a:rPr lang="en-US" altLang="zh-CN" sz="2600" b="1" kern="100" dirty="0">
                <a:latin typeface="Times New Roman"/>
                <a:cs typeface="Courier New"/>
              </a:rPr>
              <a:t>(7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cs typeface="Courier New"/>
              </a:rPr>
              <a:t>0)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，则直角顶点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C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的轨迹方程为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17588" y="2697988"/>
            <a:ext cx="11373168" cy="2243201"/>
            <a:chOff x="274955" y="2526919"/>
            <a:chExt cx="11373168" cy="2243201"/>
          </a:xfrm>
        </p:grpSpPr>
        <p:sp>
          <p:nvSpPr>
            <p:cNvPr id="11" name="圆角矩形 10"/>
            <p:cNvSpPr/>
            <p:nvPr>
              <p:custDataLst>
                <p:tags r:id="rId6"/>
              </p:custDataLst>
            </p:nvPr>
          </p:nvSpPr>
          <p:spPr>
            <a:xfrm>
              <a:off x="274955" y="2639949"/>
              <a:ext cx="11373168" cy="2130171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08025" y="2526919"/>
              <a:ext cx="620395" cy="215900"/>
              <a:chOff x="708025" y="2526919"/>
              <a:chExt cx="620395" cy="215900"/>
            </a:xfrm>
          </p:grpSpPr>
          <p:sp>
            <p:nvSpPr>
              <p:cNvPr id="14" name="矩形 13"/>
              <p:cNvSpPr/>
              <p:nvPr>
                <p:custDataLst>
                  <p:tags r:id="rId7"/>
                </p:custDataLst>
              </p:nvPr>
            </p:nvSpPr>
            <p:spPr>
              <a:xfrm>
                <a:off x="708025" y="2526919"/>
                <a:ext cx="620395" cy="21590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7" name="图片 16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0"/>
              <a:stretch>
                <a:fillRect/>
              </a:stretch>
            </p:blipFill>
            <p:spPr>
              <a:xfrm>
                <a:off x="822960" y="2526919"/>
                <a:ext cx="433070" cy="201930"/>
              </a:xfrm>
              <a:prstGeom prst="rect">
                <a:avLst/>
              </a:prstGeom>
            </p:spPr>
          </p:pic>
        </p:grpSp>
      </p:grp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602534" y="1304155"/>
            <a:ext cx="1107637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A.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cs typeface="Courier New"/>
              </a:rPr>
              <a:t>25(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en-US" altLang="zh-CN" sz="2600" b="1" kern="100" dirty="0">
                <a:latin typeface="宋体"/>
                <a:cs typeface="Times New Roman"/>
              </a:rPr>
              <a:t>≠</a:t>
            </a:r>
            <a:r>
              <a:rPr lang="en-US" altLang="zh-CN" sz="2600" b="1" kern="100" dirty="0" smtClean="0">
                <a:latin typeface="Times New Roman"/>
                <a:cs typeface="Courier New"/>
              </a:rPr>
              <a:t>0)				B.</a:t>
            </a:r>
            <a:r>
              <a:rPr lang="en-US" altLang="zh-CN" sz="2600" b="1" i="1" kern="100" dirty="0" smtClean="0">
                <a:latin typeface="Times New Roman"/>
                <a:cs typeface="Courier New"/>
              </a:rPr>
              <a:t>x</a:t>
            </a:r>
            <a:r>
              <a:rPr lang="en-US" altLang="zh-CN" sz="2600" b="1" kern="100" baseline="30000" dirty="0" smtClean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cs typeface="Courier New"/>
              </a:rPr>
              <a:t>25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C.(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cs typeface="Courier New"/>
              </a:rPr>
              <a:t>2)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cs typeface="Courier New"/>
              </a:rPr>
              <a:t>25(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en-US" altLang="zh-CN" sz="2600" b="1" kern="100" dirty="0">
                <a:latin typeface="宋体"/>
                <a:cs typeface="Times New Roman"/>
              </a:rPr>
              <a:t>≠</a:t>
            </a:r>
            <a:r>
              <a:rPr lang="en-US" altLang="zh-CN" sz="2600" b="1" kern="100" dirty="0" smtClean="0">
                <a:latin typeface="Times New Roman"/>
                <a:cs typeface="Courier New"/>
              </a:rPr>
              <a:t>0)			D</a:t>
            </a:r>
            <a:r>
              <a:rPr lang="en-US" altLang="zh-CN" sz="2600" b="1" kern="100" dirty="0">
                <a:latin typeface="Times New Roman"/>
                <a:cs typeface="Courier New"/>
              </a:rPr>
              <a:t>.(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cs typeface="Courier New"/>
              </a:rPr>
              <a:t>2)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cs typeface="Courier New"/>
              </a:rPr>
              <a:t>25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550937"/>
              </p:ext>
            </p:extLst>
          </p:nvPr>
        </p:nvGraphicFramePr>
        <p:xfrm>
          <a:off x="689229" y="3080004"/>
          <a:ext cx="11201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Document" r:id="rId12" imgW="11497045" imgH="791114" progId="Word.Document.8">
                  <p:embed/>
                </p:oleObj>
              </mc:Choice>
              <mc:Fallback>
                <p:oleObj name="Document" r:id="rId12" imgW="11497045" imgH="79111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89229" y="3080004"/>
                        <a:ext cx="112014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638175" y="3861054"/>
            <a:ext cx="11076375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即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3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，－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)·(7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，－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，化简得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2)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25(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≠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0).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9"/>
          <p:cNvSpPr txBox="1"/>
          <p:nvPr>
            <p:custDataLst>
              <p:tags r:id="rId1"/>
            </p:custDataLst>
          </p:nvPr>
        </p:nvSpPr>
        <p:spPr>
          <a:xfrm>
            <a:off x="256981" y="677799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250571" y="125129"/>
            <a:ext cx="1141200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5.</a:t>
            </a:r>
            <a:r>
              <a:rPr lang="en-US" altLang="zh-CN" sz="2600" b="1" kern="100" dirty="0">
                <a:latin typeface="Times New Roman"/>
                <a:ea typeface="楷体_GB2312"/>
                <a:cs typeface="Courier New"/>
              </a:rPr>
              <a:t>(</a:t>
            </a:r>
            <a:r>
              <a:rPr lang="zh-CN" altLang="zh-CN" sz="2600" b="1" kern="100" dirty="0">
                <a:latin typeface="宋体" pitchFamily="2" charset="-122"/>
                <a:ea typeface="宋体" pitchFamily="2" charset="-122"/>
                <a:cs typeface="Times New Roman"/>
              </a:rPr>
              <a:t>多选</a:t>
            </a:r>
            <a:r>
              <a:rPr lang="en-US" altLang="zh-CN" sz="2600" b="1" kern="100" dirty="0">
                <a:latin typeface="Times New Roman"/>
                <a:ea typeface="楷体_GB2312"/>
                <a:cs typeface="Courier New"/>
              </a:rPr>
              <a:t>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圆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cs typeface="Courier New"/>
              </a:rPr>
              <a:t>4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cs typeface="Courier New"/>
              </a:rPr>
              <a:t>0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marL="252000"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A.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关于点</a:t>
            </a:r>
            <a:r>
              <a:rPr lang="en-US" altLang="zh-CN" sz="2600" b="1" kern="100" dirty="0">
                <a:latin typeface="Times New Roman"/>
                <a:cs typeface="Courier New"/>
              </a:rPr>
              <a:t>(2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cs typeface="Courier New"/>
              </a:rPr>
              <a:t>0)</a:t>
            </a:r>
            <a:r>
              <a:rPr lang="zh-CN" altLang="zh-CN" sz="2600" b="1" kern="100" dirty="0" smtClean="0">
                <a:latin typeface="Times New Roman"/>
                <a:cs typeface="Times New Roman"/>
              </a:rPr>
              <a:t>对称</a:t>
            </a:r>
            <a:r>
              <a:rPr lang="en-US" altLang="zh-CN" sz="2600" b="1" kern="100" dirty="0" smtClean="0">
                <a:latin typeface="Times New Roman"/>
                <a:cs typeface="Times New Roman"/>
              </a:rPr>
              <a:t>				</a:t>
            </a:r>
            <a:r>
              <a:rPr lang="en-US" altLang="zh-CN" sz="2600" b="1" kern="100" dirty="0" smtClean="0">
                <a:latin typeface="Times New Roman"/>
                <a:cs typeface="Courier New"/>
              </a:rPr>
              <a:t>B</a:t>
            </a:r>
            <a:r>
              <a:rPr lang="en-US" altLang="zh-CN" sz="2600" b="1" kern="100" dirty="0">
                <a:latin typeface="Times New Roman"/>
                <a:cs typeface="Courier New"/>
              </a:rPr>
              <a:t>.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关于直线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对称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marL="252000"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C.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关于直线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cs typeface="Courier New"/>
              </a:rPr>
              <a:t>3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cs typeface="Courier New"/>
              </a:rPr>
              <a:t>0</a:t>
            </a:r>
            <a:r>
              <a:rPr lang="zh-CN" altLang="zh-CN" sz="2600" b="1" kern="100" dirty="0" smtClean="0">
                <a:latin typeface="Times New Roman"/>
                <a:cs typeface="Times New Roman"/>
              </a:rPr>
              <a:t>对称</a:t>
            </a:r>
            <a:r>
              <a:rPr lang="en-US" altLang="zh-CN" sz="2600" b="1" kern="100" dirty="0" smtClean="0">
                <a:latin typeface="Times New Roman"/>
                <a:cs typeface="Times New Roman"/>
              </a:rPr>
              <a:t>			</a:t>
            </a:r>
            <a:r>
              <a:rPr lang="en-US" altLang="zh-CN" sz="2600" b="1" kern="100" dirty="0" smtClean="0">
                <a:latin typeface="Times New Roman"/>
                <a:cs typeface="Courier New"/>
              </a:rPr>
              <a:t>D</a:t>
            </a:r>
            <a:r>
              <a:rPr lang="en-US" altLang="zh-CN" sz="2600" b="1" kern="100" dirty="0">
                <a:latin typeface="Times New Roman"/>
                <a:cs typeface="Courier New"/>
              </a:rPr>
              <a:t>.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关于直线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对称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73138" y="2253615"/>
            <a:ext cx="11373168" cy="3494405"/>
            <a:chOff x="274955" y="2526919"/>
            <a:chExt cx="11373168" cy="3494405"/>
          </a:xfrm>
        </p:grpSpPr>
        <p:sp>
          <p:nvSpPr>
            <p:cNvPr id="17" name="圆角矩形 16"/>
            <p:cNvSpPr/>
            <p:nvPr>
              <p:custDataLst>
                <p:tags r:id="rId5"/>
              </p:custDataLst>
            </p:nvPr>
          </p:nvSpPr>
          <p:spPr>
            <a:xfrm>
              <a:off x="274955" y="2639949"/>
              <a:ext cx="11373168" cy="3381375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708025" y="2526919"/>
              <a:ext cx="620395" cy="215900"/>
              <a:chOff x="708025" y="2526919"/>
              <a:chExt cx="620395" cy="215900"/>
            </a:xfrm>
          </p:grpSpPr>
          <p:sp>
            <p:nvSpPr>
              <p:cNvPr id="19" name="矩形 18"/>
              <p:cNvSpPr/>
              <p:nvPr>
                <p:custDataLst>
                  <p:tags r:id="rId6"/>
                </p:custDataLst>
              </p:nvPr>
            </p:nvSpPr>
            <p:spPr>
              <a:xfrm>
                <a:off x="708025" y="2526919"/>
                <a:ext cx="620395" cy="21590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20" name="图片 19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9"/>
              <a:stretch>
                <a:fillRect/>
              </a:stretch>
            </p:blipFill>
            <p:spPr>
              <a:xfrm>
                <a:off x="822960" y="2526919"/>
                <a:ext cx="433070" cy="201930"/>
              </a:xfrm>
              <a:prstGeom prst="rect">
                <a:avLst/>
              </a:prstGeom>
            </p:spPr>
          </p:pic>
        </p:grpSp>
      </p:grpSp>
      <p:sp>
        <p:nvSpPr>
          <p:cNvPr id="21" name="矩形 20"/>
          <p:cNvSpPr/>
          <p:nvPr/>
        </p:nvSpPr>
        <p:spPr>
          <a:xfrm>
            <a:off x="587756" y="2634869"/>
            <a:ext cx="11537950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4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</a:t>
            </a:r>
            <a:r>
              <a:rPr lang="en-US" altLang="zh-CN" sz="2600" b="1" kern="100" dirty="0">
                <a:latin typeface="C-KT" pitchFamily="65" charset="-122"/>
                <a:ea typeface="C-KT" pitchFamily="65" charset="-122"/>
                <a:cs typeface="Courier New"/>
              </a:rPr>
              <a:t>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2)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5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1" name="TextBox 19"/>
          <p:cNvSpPr txBox="1"/>
          <p:nvPr>
            <p:custDataLst>
              <p:tags r:id="rId3"/>
            </p:custDataLst>
          </p:nvPr>
        </p:nvSpPr>
        <p:spPr>
          <a:xfrm>
            <a:off x="6439087" y="658749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TextBox 19"/>
          <p:cNvSpPr txBox="1"/>
          <p:nvPr>
            <p:custDataLst>
              <p:tags r:id="rId4"/>
            </p:custDataLst>
          </p:nvPr>
        </p:nvSpPr>
        <p:spPr>
          <a:xfrm>
            <a:off x="263271" y="1249680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1025" y="3218948"/>
            <a:ext cx="11537950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即圆心的坐标为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0).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0075" y="3800646"/>
            <a:ext cx="1153795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项，圆是关于圆心对称的中心对称图形，而点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是圆心，故正确；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B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项，圆是关于直径所在直线对称的轴对称图形，直线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过圆心，故正确；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1" grpId="0"/>
      <p:bldP spid="11" grpId="0"/>
      <p:bldP spid="13" grpId="0"/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74955" y="620649"/>
            <a:ext cx="11373168" cy="3494405"/>
            <a:chOff x="274955" y="2526919"/>
            <a:chExt cx="11373168" cy="3494405"/>
          </a:xfrm>
        </p:grpSpPr>
        <p:sp>
          <p:nvSpPr>
            <p:cNvPr id="12" name="圆角矩形 11"/>
            <p:cNvSpPr/>
            <p:nvPr>
              <p:custDataLst>
                <p:tags r:id="rId1"/>
              </p:custDataLst>
            </p:nvPr>
          </p:nvSpPr>
          <p:spPr>
            <a:xfrm>
              <a:off x="274955" y="2639949"/>
              <a:ext cx="11373168" cy="3381375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08025" y="2526919"/>
              <a:ext cx="620395" cy="215900"/>
              <a:chOff x="708025" y="2526919"/>
              <a:chExt cx="620395" cy="215900"/>
            </a:xfrm>
          </p:grpSpPr>
          <p:sp>
            <p:nvSpPr>
              <p:cNvPr id="14" name="矩形 13"/>
              <p:cNvSpPr/>
              <p:nvPr>
                <p:custDataLst>
                  <p:tags r:id="rId2"/>
                </p:custDataLst>
              </p:nvPr>
            </p:nvSpPr>
            <p:spPr>
              <a:xfrm>
                <a:off x="708025" y="2526919"/>
                <a:ext cx="620395" cy="21590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822960" y="2526919"/>
                <a:ext cx="433070" cy="201930"/>
              </a:xfrm>
              <a:prstGeom prst="rect">
                <a:avLst/>
              </a:prstGeom>
            </p:spPr>
          </p:pic>
        </p:grpSp>
      </p:grpSp>
      <p:sp>
        <p:nvSpPr>
          <p:cNvPr id="16" name="矩形 15"/>
          <p:cNvSpPr/>
          <p:nvPr/>
        </p:nvSpPr>
        <p:spPr>
          <a:xfrm>
            <a:off x="510623" y="963803"/>
            <a:ext cx="10869271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C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项，圆是关于直径所在直线对称的轴对称图形，直线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3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过圆心，故正确；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D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项，圆是关于直径所在直线对称的轴对称图形，直线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不过圆心，故不正确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28688" y="1249680"/>
            <a:ext cx="11373168" cy="4123563"/>
            <a:chOff x="274955" y="2526919"/>
            <a:chExt cx="11373168" cy="4123563"/>
          </a:xfrm>
        </p:grpSpPr>
        <p:sp>
          <p:nvSpPr>
            <p:cNvPr id="9" name="圆角矩形 8"/>
            <p:cNvSpPr/>
            <p:nvPr>
              <p:custDataLst>
                <p:tags r:id="rId3"/>
              </p:custDataLst>
            </p:nvPr>
          </p:nvSpPr>
          <p:spPr>
            <a:xfrm>
              <a:off x="274955" y="2639949"/>
              <a:ext cx="11373168" cy="4010533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708025" y="2526919"/>
              <a:ext cx="620395" cy="215900"/>
              <a:chOff x="708025" y="2526919"/>
              <a:chExt cx="620395" cy="215900"/>
            </a:xfrm>
          </p:grpSpPr>
          <p:sp>
            <p:nvSpPr>
              <p:cNvPr id="11" name="矩形 10"/>
              <p:cNvSpPr/>
              <p:nvPr>
                <p:custDataLst>
                  <p:tags r:id="rId4"/>
                </p:custDataLst>
              </p:nvPr>
            </p:nvSpPr>
            <p:spPr>
              <a:xfrm>
                <a:off x="708025" y="2526919"/>
                <a:ext cx="620395" cy="21590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" name="图片 11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7"/>
              <a:stretch>
                <a:fillRect/>
              </a:stretch>
            </p:blipFill>
            <p:spPr>
              <a:xfrm>
                <a:off x="822960" y="2526919"/>
                <a:ext cx="433070" cy="201930"/>
              </a:xfrm>
              <a:prstGeom prst="rect">
                <a:avLst/>
              </a:prstGeom>
            </p:spPr>
          </p:pic>
        </p:grpSp>
      </p:grpSp>
      <p:sp>
        <p:nvSpPr>
          <p:cNvPr id="14" name="矩形 13"/>
          <p:cNvSpPr/>
          <p:nvPr/>
        </p:nvSpPr>
        <p:spPr>
          <a:xfrm>
            <a:off x="524256" y="1592834"/>
            <a:ext cx="1153795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设过三点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O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M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(1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N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(4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的圆的方程为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 err="1">
                <a:latin typeface="Times New Roman"/>
                <a:ea typeface="宋体" pitchFamily="2" charset="-122"/>
                <a:cs typeface="Courier New"/>
              </a:rPr>
              <a:t>Dx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 err="1">
                <a:latin typeface="Times New Roman"/>
                <a:ea typeface="宋体" pitchFamily="2" charset="-122"/>
                <a:cs typeface="Courier New"/>
              </a:rPr>
              <a:t>Ey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F</a:t>
            </a:r>
            <a:r>
              <a:rPr lang="zh-CN" altLang="zh-CN" sz="2600" b="1" kern="100" dirty="0" smtClean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 smtClean="0">
                <a:latin typeface="Times New Roman"/>
                <a:ea typeface="宋体" pitchFamily="2" charset="-122"/>
                <a:cs typeface="Courier New"/>
              </a:rPr>
              <a:t>0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 smtClean="0"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en-US" altLang="zh-CN" sz="2600" b="1" i="1" kern="100" dirty="0" smtClean="0">
                <a:latin typeface="Times New Roman"/>
                <a:ea typeface="宋体" pitchFamily="2" charset="-122"/>
                <a:cs typeface="Courier New"/>
              </a:rPr>
              <a:t>D</a:t>
            </a:r>
            <a:r>
              <a:rPr lang="en-US" altLang="zh-CN" sz="2600" b="1" kern="100" baseline="30000" dirty="0" smtClean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E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4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F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&gt;0)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193421" y="341156"/>
            <a:ext cx="1141200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6.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过三点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O</a:t>
            </a:r>
            <a:r>
              <a:rPr lang="en-US" altLang="zh-CN" sz="2600" b="1" kern="100" dirty="0">
                <a:latin typeface="Times New Roman"/>
                <a:cs typeface="Courier New"/>
              </a:rPr>
              <a:t>(0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cs typeface="Courier New"/>
              </a:rPr>
              <a:t>0)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M</a:t>
            </a:r>
            <a:r>
              <a:rPr lang="en-US" altLang="zh-CN" sz="2600" b="1" kern="100" dirty="0">
                <a:latin typeface="Times New Roman"/>
                <a:cs typeface="Courier New"/>
              </a:rPr>
              <a:t>(1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cs typeface="Courier New"/>
              </a:rPr>
              <a:t>1)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N</a:t>
            </a:r>
            <a:r>
              <a:rPr lang="en-US" altLang="zh-CN" sz="2600" b="1" kern="100" dirty="0">
                <a:latin typeface="Times New Roman"/>
                <a:cs typeface="Courier New"/>
              </a:rPr>
              <a:t>(4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cs typeface="Courier New"/>
              </a:rPr>
              <a:t>2)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的圆的方程为</a:t>
            </a:r>
            <a:r>
              <a:rPr lang="en-US" altLang="zh-CN" sz="2600" b="1" kern="100" dirty="0" smtClean="0">
                <a:latin typeface="Times New Roman"/>
                <a:cs typeface="Courier New"/>
              </a:rPr>
              <a:t>_________________</a:t>
            </a:r>
            <a:r>
              <a:rPr lang="en-US" altLang="zh-CN" sz="2600" b="1" kern="100" dirty="0">
                <a:latin typeface="Times New Roman"/>
                <a:cs typeface="Courier New"/>
              </a:rPr>
              <a:t>__</a:t>
            </a:r>
            <a:r>
              <a:rPr lang="en-US" altLang="zh-CN" sz="2600" b="1" kern="100" dirty="0" smtClean="0">
                <a:latin typeface="Times New Roman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05166" y="344233"/>
            <a:ext cx="292740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i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x</a:t>
            </a:r>
            <a:r>
              <a:rPr lang="en-US" altLang="zh-CN" sz="2600" b="1" baseline="30000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2</a:t>
            </a:r>
            <a:r>
              <a:rPr lang="zh-CN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＋</a:t>
            </a:r>
            <a:r>
              <a:rPr lang="en-US" altLang="zh-CN" sz="2600" b="1" i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y</a:t>
            </a:r>
            <a:r>
              <a:rPr lang="en-US" altLang="zh-CN" sz="2600" b="1" baseline="30000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2</a:t>
            </a:r>
            <a:r>
              <a:rPr lang="zh-CN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－</a:t>
            </a:r>
            <a:r>
              <a:rPr lang="en-US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8</a:t>
            </a:r>
            <a:r>
              <a:rPr lang="en-US" altLang="zh-CN" sz="2600" b="1" i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x</a:t>
            </a:r>
            <a:r>
              <a:rPr lang="zh-CN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＋</a:t>
            </a:r>
            <a:r>
              <a:rPr lang="en-US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6</a:t>
            </a:r>
            <a:r>
              <a:rPr lang="en-US" altLang="zh-CN" sz="2600" b="1" i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y</a:t>
            </a:r>
            <a:r>
              <a:rPr lang="zh-CN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＝</a:t>
            </a:r>
            <a:r>
              <a:rPr lang="en-US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0</a:t>
            </a:r>
            <a:endParaRPr lang="zh-CN" altLang="en-US" sz="2600" dirty="0">
              <a:solidFill>
                <a:srgbClr val="C00000"/>
              </a:solidFill>
              <a:latin typeface="Times New Roman"/>
              <a:ea typeface="宋体"/>
              <a:sym typeface="Times New Roman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751841"/>
              </p:ext>
            </p:extLst>
          </p:nvPr>
        </p:nvGraphicFramePr>
        <p:xfrm>
          <a:off x="670179" y="2997708"/>
          <a:ext cx="112014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Document" r:id="rId9" imgW="11497045" imgH="1384540" progId="Word.Document.8">
                  <p:embed/>
                </p:oleObj>
              </mc:Choice>
              <mc:Fallback>
                <p:oleObj name="Document" r:id="rId9" imgW="11497045" imgH="138454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0179" y="2997708"/>
                        <a:ext cx="11201400" cy="133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98011"/>
              </p:ext>
            </p:extLst>
          </p:nvPr>
        </p:nvGraphicFramePr>
        <p:xfrm>
          <a:off x="632079" y="4438650"/>
          <a:ext cx="11201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Document" r:id="rId12" imgW="11497045" imgH="593425" progId="Word.Document.8">
                  <p:embed/>
                </p:oleObj>
              </mc:Choice>
              <mc:Fallback>
                <p:oleObj name="Document" r:id="rId12" imgW="11497045" imgH="5934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32079" y="4438650"/>
                        <a:ext cx="112014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2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73138" y="2113788"/>
            <a:ext cx="11373168" cy="3494405"/>
            <a:chOff x="274955" y="2526919"/>
            <a:chExt cx="11373168" cy="3494405"/>
          </a:xfrm>
        </p:grpSpPr>
        <p:sp>
          <p:nvSpPr>
            <p:cNvPr id="12" name="圆角矩形 11"/>
            <p:cNvSpPr/>
            <p:nvPr>
              <p:custDataLst>
                <p:tags r:id="rId2"/>
              </p:custDataLst>
            </p:nvPr>
          </p:nvSpPr>
          <p:spPr>
            <a:xfrm>
              <a:off x="274955" y="2639949"/>
              <a:ext cx="11373168" cy="3381375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708025" y="2526919"/>
              <a:ext cx="620395" cy="215900"/>
              <a:chOff x="708025" y="2526919"/>
              <a:chExt cx="620395" cy="215900"/>
            </a:xfrm>
          </p:grpSpPr>
          <p:sp>
            <p:nvSpPr>
              <p:cNvPr id="17" name="矩形 16"/>
              <p:cNvSpPr/>
              <p:nvPr>
                <p:custDataLst>
                  <p:tags r:id="rId3"/>
                </p:custDataLst>
              </p:nvPr>
            </p:nvSpPr>
            <p:spPr>
              <a:xfrm>
                <a:off x="708025" y="2526919"/>
                <a:ext cx="620395" cy="21590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8" name="图片 17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>
                <a:off x="822960" y="2526919"/>
                <a:ext cx="433070" cy="201930"/>
              </a:xfrm>
              <a:prstGeom prst="rect">
                <a:avLst/>
              </a:prstGeom>
            </p:spPr>
          </p:pic>
        </p:grpSp>
      </p:grpSp>
      <p:sp>
        <p:nvSpPr>
          <p:cNvPr id="19" name="矩形 18"/>
          <p:cNvSpPr/>
          <p:nvPr/>
        </p:nvSpPr>
        <p:spPr>
          <a:xfrm>
            <a:off x="587756" y="2418842"/>
            <a:ext cx="11537950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设点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M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的坐标是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(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y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535581"/>
              </p:ext>
            </p:extLst>
          </p:nvPr>
        </p:nvGraphicFramePr>
        <p:xfrm>
          <a:off x="285750" y="271272"/>
          <a:ext cx="1148715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4" name="Document" r:id="rId8" imgW="11913017" imgH="1969339" progId="Word.Document.8">
                  <p:embed/>
                </p:oleObj>
              </mc:Choice>
              <mc:Fallback>
                <p:oleObj name="Document" r:id="rId8" imgW="11913017" imgH="1969339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5750" y="271272"/>
                        <a:ext cx="11487150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988808" y="1208341"/>
            <a:ext cx="22797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(</a:t>
            </a:r>
            <a:r>
              <a:rPr lang="en-US" altLang="zh-CN" sz="2600" b="1" i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x</a:t>
            </a:r>
            <a:r>
              <a:rPr lang="zh-CN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＋</a:t>
            </a:r>
            <a:r>
              <a:rPr lang="en-US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1)</a:t>
            </a:r>
            <a:r>
              <a:rPr lang="en-US" altLang="zh-CN" sz="2600" b="1" baseline="30000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2</a:t>
            </a:r>
            <a:r>
              <a:rPr lang="zh-CN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＋</a:t>
            </a:r>
            <a:r>
              <a:rPr lang="en-US" altLang="zh-CN" sz="2600" b="1" i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y</a:t>
            </a:r>
            <a:r>
              <a:rPr lang="en-US" altLang="zh-CN" sz="2600" b="1" baseline="30000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2</a:t>
            </a:r>
            <a:r>
              <a:rPr lang="zh-CN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＝</a:t>
            </a:r>
            <a:r>
              <a:rPr lang="en-US" altLang="zh-CN" sz="2600" b="1" dirty="0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4</a:t>
            </a:r>
            <a:endParaRPr lang="zh-CN" altLang="en-US" sz="2600" dirty="0">
              <a:solidFill>
                <a:srgbClr val="C00000"/>
              </a:solidFill>
              <a:latin typeface="Times New Roman"/>
              <a:ea typeface="宋体"/>
              <a:sym typeface="Times New Roman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921282"/>
              </p:ext>
            </p:extLst>
          </p:nvPr>
        </p:nvGraphicFramePr>
        <p:xfrm>
          <a:off x="689229" y="3143631"/>
          <a:ext cx="11201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5" name="Document" r:id="rId11" imgW="11497045" imgH="989162" progId="Word.Document.8">
                  <p:embed/>
                </p:oleObj>
              </mc:Choice>
              <mc:Fallback>
                <p:oleObj name="Document" r:id="rId11" imgW="11497045" imgH="989162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9229" y="3143631"/>
                        <a:ext cx="112014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034499"/>
              </p:ext>
            </p:extLst>
          </p:nvPr>
        </p:nvGraphicFramePr>
        <p:xfrm>
          <a:off x="689229" y="4152900"/>
          <a:ext cx="11201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6" name="Document" r:id="rId14" imgW="11497045" imgH="593425" progId="Word.Document.8">
                  <p:embed/>
                </p:oleObj>
              </mc:Choice>
              <mc:Fallback>
                <p:oleObj name="Document" r:id="rId14" imgW="11497045" imgH="5934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89229" y="4152900"/>
                        <a:ext cx="112014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712370"/>
              </p:ext>
            </p:extLst>
          </p:nvPr>
        </p:nvGraphicFramePr>
        <p:xfrm>
          <a:off x="727329" y="4838700"/>
          <a:ext cx="11201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7" name="Document" r:id="rId17" imgW="11497045" imgH="593425" progId="Word.Document.8">
                  <p:embed/>
                </p:oleObj>
              </mc:Choice>
              <mc:Fallback>
                <p:oleObj name="Document" r:id="rId17" imgW="11497045" imgH="5934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27329" y="4838700"/>
                        <a:ext cx="112014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3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85838" y="1637157"/>
            <a:ext cx="11373168" cy="3494405"/>
            <a:chOff x="274955" y="2526919"/>
            <a:chExt cx="11373168" cy="3494405"/>
          </a:xfrm>
        </p:grpSpPr>
        <p:sp>
          <p:nvSpPr>
            <p:cNvPr id="11" name="圆角矩形 10"/>
            <p:cNvSpPr/>
            <p:nvPr>
              <p:custDataLst>
                <p:tags r:id="rId3"/>
              </p:custDataLst>
            </p:nvPr>
          </p:nvSpPr>
          <p:spPr>
            <a:xfrm>
              <a:off x="274955" y="2639949"/>
              <a:ext cx="11373168" cy="3381375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08025" y="2526919"/>
              <a:ext cx="620395" cy="215900"/>
              <a:chOff x="708025" y="2526919"/>
              <a:chExt cx="620395" cy="215900"/>
            </a:xfrm>
          </p:grpSpPr>
          <p:sp>
            <p:nvSpPr>
              <p:cNvPr id="14" name="矩形 13"/>
              <p:cNvSpPr/>
              <p:nvPr>
                <p:custDataLst>
                  <p:tags r:id="rId4"/>
                </p:custDataLst>
              </p:nvPr>
            </p:nvSpPr>
            <p:spPr>
              <a:xfrm>
                <a:off x="708025" y="2526919"/>
                <a:ext cx="620395" cy="21590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7" name="图片 16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7"/>
              <a:stretch>
                <a:fillRect/>
              </a:stretch>
            </p:blipFill>
            <p:spPr>
              <a:xfrm>
                <a:off x="822960" y="2526919"/>
                <a:ext cx="433070" cy="201930"/>
              </a:xfrm>
              <a:prstGeom prst="rect">
                <a:avLst/>
              </a:prstGeom>
            </p:spPr>
          </p:pic>
        </p:grpSp>
      </p:grp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199771" y="188595"/>
            <a:ext cx="11412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8.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点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M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N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在圆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 err="1">
                <a:latin typeface="Times New Roman"/>
                <a:cs typeface="Courier New"/>
              </a:rPr>
              <a:t>kx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cs typeface="Courier New"/>
              </a:rPr>
              <a:t>2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cs typeface="Courier New"/>
              </a:rPr>
              <a:t>4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cs typeface="Times New Roman"/>
              </a:rPr>
              <a:t>上，且点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M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N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关于直线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对称，则该圆的面积为</a:t>
            </a:r>
            <a:r>
              <a:rPr lang="en-US" altLang="zh-CN" sz="2600" b="1" kern="100" dirty="0" smtClean="0">
                <a:latin typeface="Times New Roman"/>
                <a:cs typeface="Courier New"/>
              </a:rPr>
              <a:t>_________.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84626" y="836676"/>
            <a:ext cx="53412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>
                <a:solidFill>
                  <a:srgbClr val="C00000"/>
                </a:solidFill>
                <a:latin typeface="Times New Roman"/>
                <a:ea typeface="宋体"/>
                <a:sym typeface="Times New Roman"/>
              </a:rPr>
              <a:t>9π</a:t>
            </a:r>
            <a:endParaRPr lang="zh-CN" altLang="en-US" sz="2600" dirty="0">
              <a:solidFill>
                <a:srgbClr val="C00000"/>
              </a:solidFill>
              <a:latin typeface="Times New Roman"/>
              <a:ea typeface="宋体"/>
              <a:sym typeface="Times New Roman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855748"/>
              </p:ext>
            </p:extLst>
          </p:nvPr>
        </p:nvGraphicFramePr>
        <p:xfrm>
          <a:off x="613029" y="2037969"/>
          <a:ext cx="11201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8" name="Document" r:id="rId9" imgW="11497045" imgH="791114" progId="Word.Document.8">
                  <p:embed/>
                </p:oleObj>
              </mc:Choice>
              <mc:Fallback>
                <p:oleObj name="Document" r:id="rId9" imgW="11497045" imgH="79111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3029" y="2037969"/>
                        <a:ext cx="112014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505544"/>
              </p:ext>
            </p:extLst>
          </p:nvPr>
        </p:nvGraphicFramePr>
        <p:xfrm>
          <a:off x="632079" y="2857500"/>
          <a:ext cx="11201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name="Document" r:id="rId12" imgW="11497045" imgH="593425" progId="Word.Document.8">
                  <p:embed/>
                </p:oleObj>
              </mc:Choice>
              <mc:Fallback>
                <p:oleObj name="Document" r:id="rId12" imgW="11497045" imgH="5934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32079" y="2857500"/>
                        <a:ext cx="112014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114905"/>
              </p:ext>
            </p:extLst>
          </p:nvPr>
        </p:nvGraphicFramePr>
        <p:xfrm>
          <a:off x="727329" y="3486150"/>
          <a:ext cx="11201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name="Document" r:id="rId15" imgW="11497045" imgH="791114" progId="Word.Document.8">
                  <p:embed/>
                </p:oleObj>
              </mc:Choice>
              <mc:Fallback>
                <p:oleObj name="Document" r:id="rId15" imgW="11497045" imgH="79111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7329" y="3486150"/>
                        <a:ext cx="112014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201954"/>
              </p:ext>
            </p:extLst>
          </p:nvPr>
        </p:nvGraphicFramePr>
        <p:xfrm>
          <a:off x="765429" y="4248150"/>
          <a:ext cx="11201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1" name="Document" r:id="rId18" imgW="11497045" imgH="791114" progId="Word.Document.8">
                  <p:embed/>
                </p:oleObj>
              </mc:Choice>
              <mc:Fallback>
                <p:oleObj name="Document" r:id="rId18" imgW="11497045" imgH="79111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65429" y="4248150"/>
                        <a:ext cx="112014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80002" y="1522857"/>
            <a:ext cx="11297729" cy="2910077"/>
            <a:chOff x="364998" y="1916811"/>
            <a:chExt cx="11297729" cy="2910077"/>
          </a:xfrm>
        </p:grpSpPr>
        <p:sp>
          <p:nvSpPr>
            <p:cNvPr id="27" name="圆角矩形 26"/>
            <p:cNvSpPr/>
            <p:nvPr>
              <p:custDataLst>
                <p:tags r:id="rId4"/>
              </p:custDataLst>
            </p:nvPr>
          </p:nvSpPr>
          <p:spPr>
            <a:xfrm>
              <a:off x="364998" y="2029841"/>
              <a:ext cx="11297729" cy="2797047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5"/>
              </p:custDataLst>
            </p:nvPr>
          </p:nvSpPr>
          <p:spPr>
            <a:xfrm>
              <a:off x="841249" y="1916811"/>
              <a:ext cx="439420" cy="2159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33" name="图片 32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959359" y="1916811"/>
              <a:ext cx="224790" cy="202565"/>
            </a:xfrm>
            <a:prstGeom prst="rect">
              <a:avLst/>
            </a:prstGeom>
          </p:spPr>
        </p:pic>
      </p:grp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199771" y="150495"/>
            <a:ext cx="11412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9.</a:t>
            </a:r>
            <a:r>
              <a:rPr lang="zh-CN" altLang="zh-CN" sz="2600" b="1" kern="100" dirty="0">
                <a:latin typeface="Times New Roman"/>
                <a:cs typeface="Times New Roman"/>
              </a:rPr>
              <a:t>下列方程各表示什么图形？若表示圆，求出其圆心和半径</a:t>
            </a:r>
            <a:r>
              <a:rPr lang="en-US" altLang="zh-CN" sz="2600" b="1" kern="100" dirty="0">
                <a:latin typeface="Times New Roman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 smtClean="0">
                <a:latin typeface="Times New Roman"/>
                <a:cs typeface="Courier New"/>
              </a:rPr>
              <a:t>  (</a:t>
            </a:r>
            <a:r>
              <a:rPr lang="en-US" altLang="zh-CN" sz="2600" b="1" kern="100" dirty="0">
                <a:latin typeface="Times New Roman"/>
                <a:cs typeface="Courier New"/>
              </a:rPr>
              <a:t>1)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cs typeface="Courier New"/>
              </a:rPr>
              <a:t>4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cs typeface="Courier New"/>
              </a:rPr>
              <a:t>0.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4749" y="1808861"/>
            <a:ext cx="11310607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 smtClean="0">
                <a:latin typeface="Times New Roman"/>
                <a:ea typeface="宋体" pitchFamily="2" charset="-122"/>
                <a:cs typeface="Times New Roman"/>
              </a:rPr>
              <a:t>由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方程可知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D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4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E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F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574817" y="2437517"/>
            <a:ext cx="1096670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∵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D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E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4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F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D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16&gt;0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167181"/>
              </p:ext>
            </p:extLst>
          </p:nvPr>
        </p:nvGraphicFramePr>
        <p:xfrm>
          <a:off x="651129" y="3047619"/>
          <a:ext cx="11201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Document" r:id="rId10" imgW="11497045" imgH="791114" progId="Word.Document.8">
                  <p:embed/>
                </p:oleObj>
              </mc:Choice>
              <mc:Fallback>
                <p:oleObj name="Document" r:id="rId10" imgW="11497045" imgH="79111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1129" y="3047619"/>
                        <a:ext cx="112014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627555"/>
              </p:ext>
            </p:extLst>
          </p:nvPr>
        </p:nvGraphicFramePr>
        <p:xfrm>
          <a:off x="651129" y="3747135"/>
          <a:ext cx="11201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Document" r:id="rId13" imgW="11497045" imgH="791114" progId="Word.Document.8">
                  <p:embed/>
                </p:oleObj>
              </mc:Choice>
              <mc:Fallback>
                <p:oleObj name="Document" r:id="rId13" imgW="11497045" imgH="79111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1129" y="3747135"/>
                        <a:ext cx="112014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79875" y="995553"/>
            <a:ext cx="11297729" cy="3297555"/>
            <a:chOff x="364998" y="1916811"/>
            <a:chExt cx="11297729" cy="3297555"/>
          </a:xfrm>
        </p:grpSpPr>
        <p:sp>
          <p:nvSpPr>
            <p:cNvPr id="10" name="圆角矩形 9"/>
            <p:cNvSpPr/>
            <p:nvPr>
              <p:custDataLst>
                <p:tags r:id="rId5"/>
              </p:custDataLst>
            </p:nvPr>
          </p:nvSpPr>
          <p:spPr>
            <a:xfrm>
              <a:off x="364998" y="2029841"/>
              <a:ext cx="11297729" cy="3184525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6"/>
              </p:custDataLst>
            </p:nvPr>
          </p:nvSpPr>
          <p:spPr>
            <a:xfrm>
              <a:off x="841249" y="1916811"/>
              <a:ext cx="439420" cy="2159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59359" y="1916811"/>
              <a:ext cx="224790" cy="202565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351516" y="188595"/>
            <a:ext cx="11299010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(2)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cs typeface="Courier New"/>
              </a:rPr>
              <a:t>4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cs typeface="Courier New"/>
              </a:rPr>
              <a:t>2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cs typeface="Courier New"/>
              </a:rPr>
              <a:t>5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cs typeface="Courier New"/>
              </a:rPr>
              <a:t>0.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48158" y="1306830"/>
            <a:ext cx="10858127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 smtClean="0">
                <a:latin typeface="Times New Roman"/>
                <a:ea typeface="宋体" pitchFamily="2" charset="-122"/>
                <a:cs typeface="Times New Roman"/>
              </a:rPr>
              <a:t>由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方程可知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D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4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E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F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5</a:t>
            </a:r>
            <a:r>
              <a:rPr lang="en-US" altLang="zh-CN" sz="2600" b="1" kern="100" dirty="0" smtClean="0">
                <a:latin typeface="Times New Roman"/>
                <a:ea typeface="宋体" pitchFamily="2" charset="-122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16" name="矩形 15"/>
          <p:cNvSpPr/>
          <p:nvPr>
            <p:custDataLst>
              <p:tags r:id="rId4"/>
            </p:custDataLst>
          </p:nvPr>
        </p:nvSpPr>
        <p:spPr>
          <a:xfrm>
            <a:off x="638175" y="1948313"/>
            <a:ext cx="10858127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tabLst>
                <a:tab pos="2430780" algn="l"/>
              </a:tabLst>
            </a:pPr>
            <a:r>
              <a:rPr lang="en-US" altLang="zh-CN" sz="2600" b="1" kern="100" dirty="0">
                <a:solidFill>
                  <a:prstClr val="black"/>
                </a:solidFill>
                <a:latin typeface="宋体"/>
                <a:ea typeface="宋体" pitchFamily="2" charset="-122"/>
                <a:cs typeface="Times New Roman"/>
              </a:rPr>
              <a:t>∵</a:t>
            </a:r>
            <a:r>
              <a:rPr lang="en-US" altLang="zh-CN" sz="2600" b="1" i="1" kern="100" dirty="0">
                <a:solidFill>
                  <a:prstClr val="black"/>
                </a:solidFill>
                <a:latin typeface="Times New Roman"/>
                <a:ea typeface="宋体" pitchFamily="2" charset="-122"/>
                <a:cs typeface="Courier New"/>
              </a:rPr>
              <a:t>D</a:t>
            </a:r>
            <a:r>
              <a:rPr lang="en-US" altLang="zh-CN" sz="2600" b="1" kern="100" baseline="30000" dirty="0">
                <a:solidFill>
                  <a:prstClr val="black"/>
                </a:solidFill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solidFill>
                  <a:prstClr val="black"/>
                </a:solidFill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solidFill>
                  <a:prstClr val="black"/>
                </a:solidFill>
                <a:latin typeface="Times New Roman"/>
                <a:ea typeface="宋体" pitchFamily="2" charset="-122"/>
                <a:cs typeface="Courier New"/>
              </a:rPr>
              <a:t>E</a:t>
            </a:r>
            <a:r>
              <a:rPr lang="en-US" altLang="zh-CN" sz="2600" b="1" kern="100" baseline="30000" dirty="0">
                <a:solidFill>
                  <a:prstClr val="black"/>
                </a:solidFill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solidFill>
                  <a:prstClr val="black"/>
                </a:solidFill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solidFill>
                  <a:prstClr val="black"/>
                </a:solidFill>
                <a:latin typeface="Times New Roman"/>
                <a:ea typeface="宋体" pitchFamily="2" charset="-122"/>
                <a:cs typeface="Courier New"/>
              </a:rPr>
              <a:t>4</a:t>
            </a:r>
            <a:r>
              <a:rPr lang="en-US" altLang="zh-CN" sz="2600" b="1" i="1" kern="100" dirty="0">
                <a:solidFill>
                  <a:prstClr val="black"/>
                </a:solidFill>
                <a:latin typeface="Times New Roman"/>
                <a:ea typeface="宋体" pitchFamily="2" charset="-122"/>
                <a:cs typeface="Courier New"/>
              </a:rPr>
              <a:t>F</a:t>
            </a:r>
            <a:r>
              <a:rPr lang="zh-CN" altLang="zh-CN" sz="2600" b="1" kern="100" dirty="0">
                <a:solidFill>
                  <a:prstClr val="black"/>
                </a:solidFill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solidFill>
                  <a:prstClr val="black"/>
                </a:solidFill>
                <a:latin typeface="Times New Roman"/>
                <a:ea typeface="宋体" pitchFamily="2" charset="-122"/>
                <a:cs typeface="Courier New"/>
              </a:rPr>
              <a:t>16</a:t>
            </a:r>
            <a:r>
              <a:rPr lang="zh-CN" altLang="zh-CN" sz="2600" b="1" kern="100" dirty="0">
                <a:solidFill>
                  <a:prstClr val="black"/>
                </a:solidFill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solidFill>
                  <a:prstClr val="black"/>
                </a:solidFill>
                <a:latin typeface="Times New Roman"/>
                <a:ea typeface="宋体" pitchFamily="2" charset="-122"/>
                <a:cs typeface="Courier New"/>
              </a:rPr>
              <a:t>4</a:t>
            </a:r>
            <a:r>
              <a:rPr lang="zh-CN" altLang="zh-CN" sz="2600" b="1" kern="100" dirty="0">
                <a:solidFill>
                  <a:prstClr val="black"/>
                </a:solidFill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solidFill>
                  <a:prstClr val="black"/>
                </a:solidFill>
                <a:latin typeface="Times New Roman"/>
                <a:ea typeface="宋体" pitchFamily="2" charset="-122"/>
                <a:cs typeface="Courier New"/>
              </a:rPr>
              <a:t>20</a:t>
            </a:r>
            <a:r>
              <a:rPr lang="zh-CN" altLang="zh-CN" sz="2600" b="1" kern="100" dirty="0">
                <a:solidFill>
                  <a:prstClr val="black"/>
                </a:solidFill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solidFill>
                  <a:prstClr val="black"/>
                </a:solidFill>
                <a:latin typeface="Times New Roman"/>
                <a:ea typeface="宋体" pitchFamily="2" charset="-122"/>
                <a:cs typeface="Courier New"/>
              </a:rPr>
              <a:t>0.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632752"/>
              </p:ext>
            </p:extLst>
          </p:nvPr>
        </p:nvGraphicFramePr>
        <p:xfrm>
          <a:off x="727329" y="2609850"/>
          <a:ext cx="11201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Document" r:id="rId11" imgW="11497045" imgH="791114" progId="Word.Document.8">
                  <p:embed/>
                </p:oleObj>
              </mc:Choice>
              <mc:Fallback>
                <p:oleObj name="Document" r:id="rId11" imgW="11497045" imgH="79111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7329" y="2609850"/>
                        <a:ext cx="112014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347757"/>
              </p:ext>
            </p:extLst>
          </p:nvPr>
        </p:nvGraphicFramePr>
        <p:xfrm>
          <a:off x="708279" y="3409950"/>
          <a:ext cx="11201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Document" r:id="rId14" imgW="11497045" imgH="593425" progId="Word.Document.8">
                  <p:embed/>
                </p:oleObj>
              </mc:Choice>
              <mc:Fallback>
                <p:oleObj name="Document" r:id="rId14" imgW="11497045" imgH="5934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08279" y="3409950"/>
                        <a:ext cx="112014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79875" y="995553"/>
            <a:ext cx="11297729" cy="3297555"/>
            <a:chOff x="364998" y="1916811"/>
            <a:chExt cx="11297729" cy="3297555"/>
          </a:xfrm>
        </p:grpSpPr>
        <p:sp>
          <p:nvSpPr>
            <p:cNvPr id="10" name="圆角矩形 9"/>
            <p:cNvSpPr/>
            <p:nvPr>
              <p:custDataLst>
                <p:tags r:id="rId3"/>
              </p:custDataLst>
            </p:nvPr>
          </p:nvSpPr>
          <p:spPr>
            <a:xfrm>
              <a:off x="364998" y="2029841"/>
              <a:ext cx="11297729" cy="3184525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4"/>
              </p:custDataLst>
            </p:nvPr>
          </p:nvSpPr>
          <p:spPr>
            <a:xfrm>
              <a:off x="841249" y="1916811"/>
              <a:ext cx="439420" cy="2159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959359" y="1916811"/>
              <a:ext cx="224790" cy="202565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407452" y="169545"/>
            <a:ext cx="11187139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>
                <a:latin typeface="Times New Roman"/>
                <a:cs typeface="Courier New"/>
              </a:rPr>
              <a:t>(3)2</a:t>
            </a:r>
            <a:r>
              <a:rPr lang="en-US" altLang="zh-CN" sz="2600" b="1" i="1" kern="100">
                <a:latin typeface="Times New Roman"/>
                <a:cs typeface="Courier New"/>
              </a:rPr>
              <a:t>x</a:t>
            </a:r>
            <a:r>
              <a:rPr lang="en-US" altLang="zh-CN" sz="2600" b="1" kern="100" baseline="3000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cs typeface="Courier New"/>
              </a:rPr>
              <a:t>2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cs typeface="Courier New"/>
              </a:rPr>
              <a:t>3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cs typeface="Courier New"/>
              </a:rPr>
              <a:t>4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cs typeface="Courier New"/>
              </a:rPr>
              <a:t>6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cs typeface="Courier New"/>
              </a:rPr>
              <a:t>0.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097902"/>
              </p:ext>
            </p:extLst>
          </p:nvPr>
        </p:nvGraphicFramePr>
        <p:xfrm>
          <a:off x="723900" y="2056638"/>
          <a:ext cx="109156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0" name="Document" r:id="rId9" imgW="11497045" imgH="989162" progId="Word.Document.8">
                  <p:embed/>
                </p:oleObj>
              </mc:Choice>
              <mc:Fallback>
                <p:oleObj name="Document" r:id="rId9" imgW="11497045" imgH="989162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3900" y="2056638"/>
                        <a:ext cx="10915650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527893"/>
              </p:ext>
            </p:extLst>
          </p:nvPr>
        </p:nvGraphicFramePr>
        <p:xfrm>
          <a:off x="704850" y="2857119"/>
          <a:ext cx="109156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1" name="Document" r:id="rId12" imgW="11497045" imgH="989162" progId="Word.Document.8">
                  <p:embed/>
                </p:oleObj>
              </mc:Choice>
              <mc:Fallback>
                <p:oleObj name="Document" r:id="rId12" imgW="11497045" imgH="989162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04850" y="2857119"/>
                        <a:ext cx="10915650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263237"/>
              </p:ext>
            </p:extLst>
          </p:nvPr>
        </p:nvGraphicFramePr>
        <p:xfrm>
          <a:off x="689229" y="1287780"/>
          <a:ext cx="11201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2" name="Document" r:id="rId15" imgW="11497045" imgH="791114" progId="Word.Document.8">
                  <p:embed/>
                </p:oleObj>
              </mc:Choice>
              <mc:Fallback>
                <p:oleObj name="Document" r:id="rId15" imgW="11497045" imgH="79111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9229" y="1287780"/>
                        <a:ext cx="112014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292464"/>
              </p:ext>
            </p:extLst>
          </p:nvPr>
        </p:nvGraphicFramePr>
        <p:xfrm>
          <a:off x="701802" y="3645027"/>
          <a:ext cx="11201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3" name="Document" r:id="rId18" imgW="11497045" imgH="593425" progId="Word.Document.8">
                  <p:embed/>
                </p:oleObj>
              </mc:Choice>
              <mc:Fallback>
                <p:oleObj name="Document" r:id="rId18" imgW="11497045" imgH="5934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01802" y="3645027"/>
                        <a:ext cx="112014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86483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2191683" y="3213100"/>
            <a:ext cx="1427162" cy="2932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 flipV="1">
            <a:off x="0" y="1988820"/>
            <a:ext cx="12192000" cy="2686685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28575">
            <a:noFill/>
          </a:ln>
        </p:spPr>
        <p:txBody>
          <a:bodyPr anchor="ctr"/>
          <a:lstStyle/>
          <a:p>
            <a:pPr algn="ctr"/>
            <a:endParaRPr lang="zh-CN" altLang="en-US" sz="5400" dirty="0">
              <a:solidFill>
                <a:srgbClr val="F5C131">
                  <a:lumMod val="20000"/>
                  <a:lumOff val="80000"/>
                  <a:alpha val="93000"/>
                </a:srgbClr>
              </a:solidFill>
              <a:latin typeface="微软雅黑" panose="020B0503020204020204" pitchFamily="34" charset="-122"/>
            </a:endParaRPr>
          </a:p>
        </p:txBody>
      </p:sp>
      <p:sp>
        <p:nvSpPr>
          <p:cNvPr id="22" name="标题 24"/>
          <p:cNvSpPr txBox="1"/>
          <p:nvPr>
            <p:custDataLst>
              <p:tags r:id="rId2"/>
            </p:custDataLst>
          </p:nvPr>
        </p:nvSpPr>
        <p:spPr>
          <a:xfrm>
            <a:off x="2368550" y="3191510"/>
            <a:ext cx="7746365" cy="918845"/>
          </a:xfrm>
          <a:prstGeom prst="rect">
            <a:avLst/>
          </a:prstGeom>
        </p:spPr>
        <p:txBody>
          <a:bodyPr vert="horz" lIns="91419" tIns="45709" rIns="91419" bIns="45709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圆的一般方程</a:t>
            </a:r>
            <a:endParaRPr lang="zh-CN" altLang="zh-CN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>
            <p:custDataLst>
              <p:tags r:id="rId3"/>
            </p:custDataLst>
          </p:nvPr>
        </p:nvSpPr>
        <p:spPr>
          <a:xfrm>
            <a:off x="2423795" y="2564130"/>
            <a:ext cx="2151380" cy="501015"/>
          </a:xfrm>
          <a:prstGeom prst="rect">
            <a:avLst/>
          </a:prstGeom>
          <a:solidFill>
            <a:srgbClr val="77933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zh-CN" altLang="en-US" sz="3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129342" y="169545"/>
            <a:ext cx="11526120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>
                <a:latin typeface="Times New Roman"/>
                <a:cs typeface="Courier New"/>
              </a:rPr>
              <a:t>10.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已知线段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AB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的端点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B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的坐标为</a:t>
            </a:r>
            <a:r>
              <a:rPr lang="en-US" altLang="zh-CN" sz="2600" b="1" kern="100" dirty="0">
                <a:latin typeface="Times New Roman"/>
                <a:cs typeface="Courier New"/>
              </a:rPr>
              <a:t>(8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cs typeface="Courier New"/>
              </a:rPr>
              <a:t>6)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，端点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在圆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C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：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cs typeface="Courier New"/>
              </a:rPr>
              <a:t>4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cs typeface="Times New Roman"/>
              </a:rPr>
              <a:t>上运动，求线段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AB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的中点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P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的轨迹方程，并说明它的轨迹是什么？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56202" y="1643634"/>
            <a:ext cx="11297729" cy="4338066"/>
            <a:chOff x="364998" y="1916811"/>
            <a:chExt cx="11297729" cy="4338066"/>
          </a:xfrm>
        </p:grpSpPr>
        <p:sp>
          <p:nvSpPr>
            <p:cNvPr id="17" name="圆角矩形 16"/>
            <p:cNvSpPr/>
            <p:nvPr>
              <p:custDataLst>
                <p:tags r:id="rId4"/>
              </p:custDataLst>
            </p:nvPr>
          </p:nvSpPr>
          <p:spPr>
            <a:xfrm>
              <a:off x="364998" y="2029841"/>
              <a:ext cx="11297729" cy="4225036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5"/>
              </p:custDataLst>
            </p:nvPr>
          </p:nvSpPr>
          <p:spPr>
            <a:xfrm>
              <a:off x="841249" y="1916811"/>
              <a:ext cx="439420" cy="2159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959359" y="1916811"/>
              <a:ext cx="224790" cy="202565"/>
            </a:xfrm>
            <a:prstGeom prst="rect">
              <a:avLst/>
            </a:prstGeom>
          </p:spPr>
        </p:pic>
      </p:grpSp>
      <p:sp>
        <p:nvSpPr>
          <p:cNvPr id="20" name="矩形 19"/>
          <p:cNvSpPr/>
          <p:nvPr/>
        </p:nvSpPr>
        <p:spPr>
          <a:xfrm>
            <a:off x="669049" y="1904111"/>
            <a:ext cx="11310607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设点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P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的坐标为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，点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的坐标为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en-US" altLang="zh-CN" sz="2600" b="1" kern="100" baseline="-25000" dirty="0">
                <a:latin typeface="Times New Roman"/>
                <a:ea typeface="宋体" pitchFamily="2" charset="-122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baseline="-25000" dirty="0">
                <a:latin typeface="Times New Roman"/>
                <a:ea typeface="宋体" pitchFamily="2" charset="-122"/>
                <a:cs typeface="Courier New"/>
              </a:rPr>
              <a:t>0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789018"/>
              </p:ext>
            </p:extLst>
          </p:nvPr>
        </p:nvGraphicFramePr>
        <p:xfrm>
          <a:off x="736600" y="2592388"/>
          <a:ext cx="1119187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name="Document" r:id="rId10" imgW="11497045" imgH="989162" progId="Word.Document.8">
                  <p:embed/>
                </p:oleObj>
              </mc:Choice>
              <mc:Fallback>
                <p:oleObj name="Document" r:id="rId10" imgW="11497045" imgH="989162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36600" y="2592388"/>
                        <a:ext cx="11191875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650442" y="3397458"/>
            <a:ext cx="10750621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于是有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en-US" altLang="zh-CN" sz="2600" b="1" kern="100" baseline="-25000" dirty="0">
                <a:latin typeface="Times New Roman"/>
                <a:ea typeface="宋体" pitchFamily="2" charset="-122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8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baseline="-25000" dirty="0">
                <a:latin typeface="Times New Roman"/>
                <a:ea typeface="宋体" pitchFamily="2" charset="-122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6.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∵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点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在圆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C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上运动，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∴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点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的坐标满足方程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4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992596"/>
              </p:ext>
            </p:extLst>
          </p:nvPr>
        </p:nvGraphicFramePr>
        <p:xfrm>
          <a:off x="727329" y="5410200"/>
          <a:ext cx="11201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Document" r:id="rId13" imgW="11497045" imgH="593425" progId="Word.Document.8">
                  <p:embed/>
                </p:oleObj>
              </mc:Choice>
              <mc:Fallback>
                <p:oleObj name="Document" r:id="rId13" imgW="11497045" imgH="5934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27329" y="5410200"/>
                        <a:ext cx="112014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79875" y="995553"/>
            <a:ext cx="11297729" cy="3297555"/>
            <a:chOff x="364998" y="1916811"/>
            <a:chExt cx="11297729" cy="3297555"/>
          </a:xfrm>
        </p:grpSpPr>
        <p:sp>
          <p:nvSpPr>
            <p:cNvPr id="10" name="圆角矩形 9"/>
            <p:cNvSpPr/>
            <p:nvPr>
              <p:custDataLst>
                <p:tags r:id="rId2"/>
              </p:custDataLst>
            </p:nvPr>
          </p:nvSpPr>
          <p:spPr>
            <a:xfrm>
              <a:off x="364998" y="2029841"/>
              <a:ext cx="11297729" cy="3184525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3"/>
              </p:custDataLst>
            </p:nvPr>
          </p:nvSpPr>
          <p:spPr>
            <a:xfrm>
              <a:off x="841249" y="1916811"/>
              <a:ext cx="439420" cy="2159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959359" y="1916811"/>
              <a:ext cx="224790" cy="202565"/>
            </a:xfrm>
            <a:prstGeom prst="rect">
              <a:avLst/>
            </a:prstGeom>
          </p:spPr>
        </p:pic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137194"/>
              </p:ext>
            </p:extLst>
          </p:nvPr>
        </p:nvGraphicFramePr>
        <p:xfrm>
          <a:off x="723900" y="2056638"/>
          <a:ext cx="109156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8" name="Document" r:id="rId8" imgW="11497045" imgH="985927" progId="Word.Document.8">
                  <p:embed/>
                </p:oleObj>
              </mc:Choice>
              <mc:Fallback>
                <p:oleObj name="Document" r:id="rId8" imgW="11497045" imgH="985927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3900" y="2056638"/>
                        <a:ext cx="10915650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36611"/>
              </p:ext>
            </p:extLst>
          </p:nvPr>
        </p:nvGraphicFramePr>
        <p:xfrm>
          <a:off x="704850" y="2838069"/>
          <a:ext cx="109156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9" name="Document" r:id="rId11" imgW="11497045" imgH="985927" progId="Word.Document.8">
                  <p:embed/>
                </p:oleObj>
              </mc:Choice>
              <mc:Fallback>
                <p:oleObj name="Document" r:id="rId11" imgW="11497045" imgH="985927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4850" y="2838069"/>
                        <a:ext cx="10915650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634072"/>
              </p:ext>
            </p:extLst>
          </p:nvPr>
        </p:nvGraphicFramePr>
        <p:xfrm>
          <a:off x="689229" y="1306830"/>
          <a:ext cx="11201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0" name="Document" r:id="rId14" imgW="11497045" imgH="789317" progId="Word.Document.8">
                  <p:embed/>
                </p:oleObj>
              </mc:Choice>
              <mc:Fallback>
                <p:oleObj name="Document" r:id="rId14" imgW="11497045" imgH="789317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89229" y="1306830"/>
                        <a:ext cx="112014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073572"/>
              </p:ext>
            </p:extLst>
          </p:nvPr>
        </p:nvGraphicFramePr>
        <p:xfrm>
          <a:off x="704850" y="3581400"/>
          <a:ext cx="11201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1" name="Document" r:id="rId17" imgW="11497045" imgH="791114" progId="Word.Document.8">
                  <p:embed/>
                </p:oleObj>
              </mc:Choice>
              <mc:Fallback>
                <p:oleObj name="Document" r:id="rId17" imgW="11497045" imgH="79111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04850" y="3581400"/>
                        <a:ext cx="112014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2743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19"/>
          <p:cNvSpPr txBox="1"/>
          <p:nvPr>
            <p:custDataLst>
              <p:tags r:id="rId2"/>
            </p:custDataLst>
          </p:nvPr>
        </p:nvSpPr>
        <p:spPr>
          <a:xfrm>
            <a:off x="7322245" y="1446657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矩形 29"/>
          <p:cNvSpPr/>
          <p:nvPr>
            <p:custDataLst>
              <p:tags r:id="rId3"/>
            </p:custDataLst>
          </p:nvPr>
        </p:nvSpPr>
        <p:spPr>
          <a:xfrm>
            <a:off x="267903" y="677799"/>
            <a:ext cx="11757795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>
                <a:latin typeface="Times New Roman"/>
                <a:cs typeface="Courier New"/>
              </a:rPr>
              <a:t>11.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若圆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C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的方程为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mx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cs typeface="Courier New"/>
              </a:rPr>
              <a:t>2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my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m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cs typeface="Courier New"/>
              </a:rPr>
              <a:t>2)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，则圆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C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的最小周长为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30034" y="2291715"/>
            <a:ext cx="11373168" cy="3779901"/>
            <a:chOff x="274955" y="2526919"/>
            <a:chExt cx="11373168" cy="3779901"/>
          </a:xfrm>
        </p:grpSpPr>
        <p:sp>
          <p:nvSpPr>
            <p:cNvPr id="19" name="圆角矩形 18"/>
            <p:cNvSpPr/>
            <p:nvPr>
              <p:custDataLst>
                <p:tags r:id="rId4"/>
              </p:custDataLst>
            </p:nvPr>
          </p:nvSpPr>
          <p:spPr>
            <a:xfrm>
              <a:off x="274955" y="2639949"/>
              <a:ext cx="11373168" cy="3666871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708025" y="2526919"/>
              <a:ext cx="620395" cy="215900"/>
              <a:chOff x="708025" y="2526919"/>
              <a:chExt cx="620395" cy="215900"/>
            </a:xfrm>
          </p:grpSpPr>
          <p:sp>
            <p:nvSpPr>
              <p:cNvPr id="21" name="矩形 20"/>
              <p:cNvSpPr/>
              <p:nvPr>
                <p:custDataLst>
                  <p:tags r:id="rId5"/>
                </p:custDataLst>
              </p:nvPr>
            </p:nvSpPr>
            <p:spPr>
              <a:xfrm>
                <a:off x="708025" y="2526919"/>
                <a:ext cx="620395" cy="21590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22" name="图片 21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8"/>
              <a:stretch>
                <a:fillRect/>
              </a:stretch>
            </p:blipFill>
            <p:spPr>
              <a:xfrm>
                <a:off x="822960" y="2526919"/>
                <a:ext cx="433070" cy="201930"/>
              </a:xfrm>
              <a:prstGeom prst="rect">
                <a:avLst/>
              </a:prstGeom>
            </p:spPr>
          </p:pic>
        </p:grpSp>
      </p:grpSp>
      <p:sp>
        <p:nvSpPr>
          <p:cNvPr id="23" name="矩形 22"/>
          <p:cNvSpPr/>
          <p:nvPr/>
        </p:nvSpPr>
        <p:spPr>
          <a:xfrm>
            <a:off x="605422" y="2552226"/>
            <a:ext cx="11310607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由题意知，圆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C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的半径</a:t>
            </a:r>
            <a:endParaRPr lang="zh-CN" altLang="zh-CN" sz="105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943865"/>
              </p:ext>
            </p:extLst>
          </p:nvPr>
        </p:nvGraphicFramePr>
        <p:xfrm>
          <a:off x="669798" y="1307592"/>
          <a:ext cx="1053465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2" name="Document" r:id="rId10" imgW="10766302" imgH="1207698" progId="Word.Document.8">
                  <p:embed/>
                </p:oleObj>
              </mc:Choice>
              <mc:Fallback>
                <p:oleObj name="Document" r:id="rId10" imgW="10766302" imgH="1207698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9798" y="1307592"/>
                        <a:ext cx="1053465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349774"/>
              </p:ext>
            </p:extLst>
          </p:nvPr>
        </p:nvGraphicFramePr>
        <p:xfrm>
          <a:off x="769938" y="3200400"/>
          <a:ext cx="11020425" cy="1308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3" name="Document" r:id="rId13" imgW="11482499" imgH="1386817" progId="Word.Document.8">
                  <p:embed/>
                </p:oleObj>
              </mc:Choice>
              <mc:Fallback>
                <p:oleObj name="Document" r:id="rId13" imgW="11482499" imgH="1386817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69938" y="3200400"/>
                        <a:ext cx="11020425" cy="1308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101881"/>
              </p:ext>
            </p:extLst>
          </p:nvPr>
        </p:nvGraphicFramePr>
        <p:xfrm>
          <a:off x="727329" y="4413885"/>
          <a:ext cx="11201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4" name="Document" r:id="rId16" imgW="11497045" imgH="791114" progId="Word.Document.8">
                  <p:embed/>
                </p:oleObj>
              </mc:Choice>
              <mc:Fallback>
                <p:oleObj name="Document" r:id="rId16" imgW="11497045" imgH="79111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27329" y="4413885"/>
                        <a:ext cx="112014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819557"/>
              </p:ext>
            </p:extLst>
          </p:nvPr>
        </p:nvGraphicFramePr>
        <p:xfrm>
          <a:off x="765429" y="5119116"/>
          <a:ext cx="11201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5" name="Document" r:id="rId19" imgW="11497045" imgH="989162" progId="Word.Document.8">
                  <p:embed/>
                </p:oleObj>
              </mc:Choice>
              <mc:Fallback>
                <p:oleObj name="Document" r:id="rId19" imgW="11497045" imgH="989162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65429" y="5119116"/>
                        <a:ext cx="112014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204403" y="150495"/>
            <a:ext cx="11757795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>
                <a:latin typeface="Times New Roman"/>
                <a:cs typeface="Courier New"/>
              </a:rPr>
              <a:t>12.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圆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C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：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cs typeface="Courier New"/>
              </a:rPr>
              <a:t>4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cs typeface="Courier New"/>
              </a:rPr>
              <a:t>2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关于直线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对称的圆的方程是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2" name="TextBox 19"/>
          <p:cNvSpPr txBox="1"/>
          <p:nvPr>
            <p:custDataLst>
              <p:tags r:id="rId3"/>
            </p:custDataLst>
          </p:nvPr>
        </p:nvSpPr>
        <p:spPr>
          <a:xfrm>
            <a:off x="301371" y="1328958"/>
            <a:ext cx="7560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4500" b="1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√</a:t>
            </a:r>
            <a:endParaRPr lang="zh-CN" altLang="en-US" sz="4500" b="1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10984" y="2253615"/>
            <a:ext cx="11373168" cy="3983736"/>
            <a:chOff x="274955" y="2526919"/>
            <a:chExt cx="11373168" cy="3983736"/>
          </a:xfrm>
        </p:grpSpPr>
        <p:sp>
          <p:nvSpPr>
            <p:cNvPr id="18" name="圆角矩形 17"/>
            <p:cNvSpPr/>
            <p:nvPr>
              <p:custDataLst>
                <p:tags r:id="rId5"/>
              </p:custDataLst>
            </p:nvPr>
          </p:nvSpPr>
          <p:spPr>
            <a:xfrm>
              <a:off x="274955" y="2639949"/>
              <a:ext cx="11373168" cy="3870706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708025" y="2526919"/>
              <a:ext cx="620395" cy="215900"/>
              <a:chOff x="708025" y="2526919"/>
              <a:chExt cx="620395" cy="215900"/>
            </a:xfrm>
          </p:grpSpPr>
          <p:sp>
            <p:nvSpPr>
              <p:cNvPr id="20" name="矩形 19"/>
              <p:cNvSpPr/>
              <p:nvPr>
                <p:custDataLst>
                  <p:tags r:id="rId6"/>
                </p:custDataLst>
              </p:nvPr>
            </p:nvSpPr>
            <p:spPr>
              <a:xfrm>
                <a:off x="708025" y="2526919"/>
                <a:ext cx="620395" cy="215900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21" name="图片 20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9"/>
              <a:stretch>
                <a:fillRect/>
              </a:stretch>
            </p:blipFill>
            <p:spPr>
              <a:xfrm>
                <a:off x="822960" y="2526919"/>
                <a:ext cx="433070" cy="201930"/>
              </a:xfrm>
              <a:prstGeom prst="rect">
                <a:avLst/>
              </a:prstGeom>
            </p:spPr>
          </p:pic>
        </p:grpSp>
      </p:grpSp>
      <p:sp>
        <p:nvSpPr>
          <p:cNvPr id="22" name="矩形 21"/>
          <p:cNvSpPr/>
          <p:nvPr/>
        </p:nvSpPr>
        <p:spPr>
          <a:xfrm>
            <a:off x="604265" y="2552226"/>
            <a:ext cx="11198621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把圆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C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的方程化为标准方程为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2)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1)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5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∴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圆心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C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1).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529700" y="795901"/>
            <a:ext cx="11412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A.(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cs typeface="Courier New"/>
              </a:rPr>
              <a:t>1)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cs typeface="Courier New"/>
              </a:rPr>
              <a:t>2)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kern="100" dirty="0" smtClean="0">
                <a:latin typeface="Times New Roman"/>
                <a:cs typeface="Courier New"/>
              </a:rPr>
              <a:t>5			B</a:t>
            </a:r>
            <a:r>
              <a:rPr lang="en-US" altLang="zh-CN" sz="2600" b="1" kern="100" dirty="0">
                <a:latin typeface="Times New Roman"/>
                <a:cs typeface="Courier New"/>
              </a:rPr>
              <a:t>.(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cs typeface="Courier New"/>
              </a:rPr>
              <a:t>4)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cs typeface="Courier New"/>
              </a:rPr>
              <a:t>1)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cs typeface="Courier New"/>
              </a:rPr>
              <a:t>5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C.(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cs typeface="Courier New"/>
              </a:rPr>
              <a:t>2)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cs typeface="Courier New"/>
              </a:rPr>
              <a:t>3)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kern="100" dirty="0" smtClean="0">
                <a:latin typeface="Times New Roman"/>
                <a:cs typeface="Courier New"/>
              </a:rPr>
              <a:t>5			D</a:t>
            </a:r>
            <a:r>
              <a:rPr lang="en-US" altLang="zh-CN" sz="2600" b="1" kern="100" dirty="0">
                <a:latin typeface="Times New Roman"/>
                <a:cs typeface="Courier New"/>
              </a:rPr>
              <a:t>.(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cs typeface="Courier New"/>
              </a:rPr>
              <a:t>2)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cs typeface="Courier New"/>
              </a:rPr>
              <a:t>3)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cs typeface="Courier New"/>
              </a:rPr>
              <a:t>5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046474"/>
              </p:ext>
            </p:extLst>
          </p:nvPr>
        </p:nvGraphicFramePr>
        <p:xfrm>
          <a:off x="727329" y="3212973"/>
          <a:ext cx="1120140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5" name="Document" r:id="rId11" imgW="11497045" imgH="1780276" progId="Word.Document.8">
                  <p:embed/>
                </p:oleObj>
              </mc:Choice>
              <mc:Fallback>
                <p:oleObj name="Document" r:id="rId11" imgW="11497045" imgH="1780276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7329" y="3212973"/>
                        <a:ext cx="11201400" cy="173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553501"/>
              </p:ext>
            </p:extLst>
          </p:nvPr>
        </p:nvGraphicFramePr>
        <p:xfrm>
          <a:off x="784479" y="4451985"/>
          <a:ext cx="11201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6" name="Document" r:id="rId14" imgW="11497045" imgH="989162" progId="Word.Document.8">
                  <p:embed/>
                </p:oleObj>
              </mc:Choice>
              <mc:Fallback>
                <p:oleObj name="Document" r:id="rId14" imgW="11497045" imgH="989162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84479" y="4451985"/>
                        <a:ext cx="112014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086441"/>
              </p:ext>
            </p:extLst>
          </p:nvPr>
        </p:nvGraphicFramePr>
        <p:xfrm>
          <a:off x="765429" y="5467350"/>
          <a:ext cx="11201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7" name="Document" r:id="rId17" imgW="11497045" imgH="593425" progId="Word.Document.8">
                  <p:embed/>
                </p:oleObj>
              </mc:Choice>
              <mc:Fallback>
                <p:oleObj name="Document" r:id="rId17" imgW="11497045" imgH="5934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65429" y="5467350"/>
                        <a:ext cx="112014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>
            <p:custDataLst>
              <p:tags r:id="rId2"/>
            </p:custDataLst>
          </p:nvPr>
        </p:nvSpPr>
        <p:spPr>
          <a:xfrm>
            <a:off x="147914" y="86995"/>
            <a:ext cx="11757795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13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.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已知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</a:t>
            </a:r>
            <a:r>
              <a:rPr lang="en-US" altLang="zh-CN" sz="2600" b="1" kern="100" dirty="0">
                <a:latin typeface="Times New Roman"/>
                <a:cs typeface="Courier New"/>
              </a:rPr>
              <a:t>(1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cs typeface="Courier New"/>
              </a:rPr>
              <a:t>2)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B</a:t>
            </a:r>
            <a:r>
              <a:rPr lang="en-US" altLang="zh-CN" sz="2600" b="1" kern="100" dirty="0">
                <a:latin typeface="Times New Roman"/>
                <a:cs typeface="Courier New"/>
              </a:rPr>
              <a:t>(0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cs typeface="Courier New"/>
              </a:rPr>
              <a:t>1)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C</a:t>
            </a:r>
            <a:r>
              <a:rPr lang="en-US" altLang="zh-CN" sz="2600" b="1" kern="100" dirty="0">
                <a:latin typeface="Times New Roman"/>
                <a:cs typeface="Courier New"/>
              </a:rPr>
              <a:t>(7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，－</a:t>
            </a:r>
            <a:r>
              <a:rPr lang="en-US" altLang="zh-CN" sz="2600" b="1" kern="100" dirty="0">
                <a:latin typeface="Times New Roman"/>
                <a:cs typeface="Courier New"/>
              </a:rPr>
              <a:t>6)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D</a:t>
            </a:r>
            <a:r>
              <a:rPr lang="en-US" altLang="zh-CN" sz="2600" b="1" kern="100" dirty="0">
                <a:latin typeface="Times New Roman"/>
                <a:cs typeface="Courier New"/>
              </a:rPr>
              <a:t>(4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cs typeface="Courier New"/>
              </a:rPr>
              <a:t>3)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，判断这四点是否在同一个圆上</a:t>
            </a:r>
            <a:r>
              <a:rPr lang="en-US" altLang="zh-CN" sz="2600" b="1" kern="100" dirty="0">
                <a:latin typeface="Times New Roman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60248" y="995553"/>
            <a:ext cx="11297729" cy="5032369"/>
            <a:chOff x="389254" y="2564892"/>
            <a:chExt cx="11297729" cy="5032369"/>
          </a:xfrm>
        </p:grpSpPr>
        <p:sp>
          <p:nvSpPr>
            <p:cNvPr id="27" name="圆角矩形 26"/>
            <p:cNvSpPr/>
            <p:nvPr>
              <p:custDataLst>
                <p:tags r:id="rId4"/>
              </p:custDataLst>
            </p:nvPr>
          </p:nvSpPr>
          <p:spPr>
            <a:xfrm>
              <a:off x="389254" y="2677922"/>
              <a:ext cx="11297729" cy="4919339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5"/>
              </p:custDataLst>
            </p:nvPr>
          </p:nvSpPr>
          <p:spPr>
            <a:xfrm>
              <a:off x="865505" y="2564892"/>
              <a:ext cx="439420" cy="2159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33" name="图片 32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983615" y="2564892"/>
              <a:ext cx="224790" cy="202565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/>
        </p:nvSpPr>
        <p:spPr>
          <a:xfrm>
            <a:off x="576037" y="1199041"/>
            <a:ext cx="10977964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黑体"/>
                <a:cs typeface="Times New Roman"/>
              </a:rPr>
              <a:t>法一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　线段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AB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BC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的斜率分别是</a:t>
            </a:r>
            <a:r>
              <a:rPr lang="en-US" altLang="zh-CN" sz="2600" b="1" i="1" kern="100" dirty="0" err="1">
                <a:latin typeface="Times New Roman"/>
                <a:ea typeface="宋体" pitchFamily="2" charset="-122"/>
                <a:cs typeface="Courier New"/>
              </a:rPr>
              <a:t>k</a:t>
            </a:r>
            <a:r>
              <a:rPr lang="en-US" altLang="zh-CN" sz="2600" b="1" i="1" kern="100" baseline="-25000" dirty="0" err="1">
                <a:latin typeface="Times New Roman"/>
                <a:ea typeface="宋体" pitchFamily="2" charset="-122"/>
                <a:cs typeface="Courier New"/>
              </a:rPr>
              <a:t>AB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 err="1">
                <a:latin typeface="Times New Roman"/>
                <a:ea typeface="宋体" pitchFamily="2" charset="-122"/>
                <a:cs typeface="Courier New"/>
              </a:rPr>
              <a:t>k</a:t>
            </a:r>
            <a:r>
              <a:rPr lang="en-US" altLang="zh-CN" sz="2600" b="1" i="1" kern="100" baseline="-25000" dirty="0" err="1">
                <a:latin typeface="Times New Roman"/>
                <a:ea typeface="宋体" pitchFamily="2" charset="-122"/>
                <a:cs typeface="Courier New"/>
              </a:rPr>
              <a:t>BC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，得</a:t>
            </a:r>
            <a:r>
              <a:rPr lang="en-US" altLang="zh-CN" sz="2600" b="1" i="1" kern="100" dirty="0" err="1">
                <a:latin typeface="Times New Roman"/>
                <a:ea typeface="宋体" pitchFamily="2" charset="-122"/>
                <a:cs typeface="Courier New"/>
              </a:rPr>
              <a:t>k</a:t>
            </a:r>
            <a:r>
              <a:rPr lang="en-US" altLang="zh-CN" sz="2600" b="1" i="1" kern="100" baseline="-25000" dirty="0" err="1">
                <a:latin typeface="Times New Roman"/>
                <a:ea typeface="宋体" pitchFamily="2" charset="-122"/>
                <a:cs typeface="Courier New"/>
              </a:rPr>
              <a:t>AB</a:t>
            </a:r>
            <a:r>
              <a:rPr lang="en-US" altLang="zh-CN" sz="2600" b="1" kern="100" dirty="0" err="1">
                <a:latin typeface="宋体"/>
                <a:ea typeface="宋体" pitchFamily="2" charset="-122"/>
                <a:cs typeface="Times New Roman"/>
              </a:rPr>
              <a:t>≠</a:t>
            </a:r>
            <a:r>
              <a:rPr lang="en-US" altLang="zh-CN" sz="2600" b="1" i="1" kern="100" dirty="0" err="1">
                <a:latin typeface="Times New Roman"/>
                <a:ea typeface="宋体" pitchFamily="2" charset="-122"/>
                <a:cs typeface="Courier New"/>
              </a:rPr>
              <a:t>k</a:t>
            </a:r>
            <a:r>
              <a:rPr lang="en-US" altLang="zh-CN" sz="2600" b="1" i="1" kern="100" baseline="-25000" dirty="0" err="1">
                <a:latin typeface="Times New Roman"/>
                <a:ea typeface="宋体" pitchFamily="2" charset="-122"/>
                <a:cs typeface="Courier New"/>
              </a:rPr>
              <a:t>BC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，则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B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C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三点不共线，设过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B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C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三点的圆的方程为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 err="1">
                <a:latin typeface="Times New Roman"/>
                <a:ea typeface="宋体" pitchFamily="2" charset="-122"/>
                <a:cs typeface="Courier New"/>
              </a:rPr>
              <a:t>Dx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 err="1">
                <a:latin typeface="Times New Roman"/>
                <a:ea typeface="宋体" pitchFamily="2" charset="-122"/>
                <a:cs typeface="Courier New"/>
              </a:rPr>
              <a:t>Ey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F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547542" y="2380367"/>
            <a:ext cx="1118713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因为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A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B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C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三点在圆上，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174866"/>
              </p:ext>
            </p:extLst>
          </p:nvPr>
        </p:nvGraphicFramePr>
        <p:xfrm>
          <a:off x="727329" y="3015996"/>
          <a:ext cx="112014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name="Document" r:id="rId10" imgW="11497045" imgH="1384540" progId="Word.Document.8">
                  <p:embed/>
                </p:oleObj>
              </mc:Choice>
              <mc:Fallback>
                <p:oleObj name="Document" r:id="rId10" imgW="11497045" imgH="138454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27329" y="3015996"/>
                        <a:ext cx="11201400" cy="133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47280"/>
              </p:ext>
            </p:extLst>
          </p:nvPr>
        </p:nvGraphicFramePr>
        <p:xfrm>
          <a:off x="663702" y="4331208"/>
          <a:ext cx="11201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9" name="Document" r:id="rId13" imgW="11497045" imgH="1186851" progId="Word.Document.8">
                  <p:embed/>
                </p:oleObj>
              </mc:Choice>
              <mc:Fallback>
                <p:oleObj name="Document" r:id="rId13" imgW="11497045" imgH="1186851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3702" y="4331208"/>
                        <a:ext cx="112014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618109" y="5411343"/>
            <a:ext cx="11198621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即点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D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在圆上，故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B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C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D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四点在同一个圆上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79298" y="385572"/>
            <a:ext cx="11297729" cy="4987671"/>
            <a:chOff x="389254" y="2564892"/>
            <a:chExt cx="11297729" cy="4987671"/>
          </a:xfrm>
        </p:grpSpPr>
        <p:sp>
          <p:nvSpPr>
            <p:cNvPr id="13" name="圆角矩形 12"/>
            <p:cNvSpPr/>
            <p:nvPr>
              <p:custDataLst>
                <p:tags r:id="rId2"/>
              </p:custDataLst>
            </p:nvPr>
          </p:nvSpPr>
          <p:spPr>
            <a:xfrm>
              <a:off x="389254" y="2677923"/>
              <a:ext cx="11297729" cy="4874640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3"/>
              </p:custDataLst>
            </p:nvPr>
          </p:nvSpPr>
          <p:spPr>
            <a:xfrm>
              <a:off x="865505" y="2564892"/>
              <a:ext cx="439420" cy="2159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983615" y="2564892"/>
              <a:ext cx="224790" cy="202565"/>
            </a:xfrm>
            <a:prstGeom prst="rect">
              <a:avLst/>
            </a:prstGeom>
          </p:spPr>
        </p:pic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231593"/>
              </p:ext>
            </p:extLst>
          </p:nvPr>
        </p:nvGraphicFramePr>
        <p:xfrm>
          <a:off x="651129" y="798576"/>
          <a:ext cx="11201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5" name="Document" r:id="rId8" imgW="11497045" imgH="989162" progId="Word.Document.8">
                  <p:embed/>
                </p:oleObj>
              </mc:Choice>
              <mc:Fallback>
                <p:oleObj name="Document" r:id="rId8" imgW="11497045" imgH="989162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1129" y="798576"/>
                        <a:ext cx="112014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101366"/>
              </p:ext>
            </p:extLst>
          </p:nvPr>
        </p:nvGraphicFramePr>
        <p:xfrm>
          <a:off x="670179" y="1790700"/>
          <a:ext cx="11201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6" name="Document" r:id="rId11" imgW="11497045" imgH="593425" progId="Word.Document.8">
                  <p:embed/>
                </p:oleObj>
              </mc:Choice>
              <mc:Fallback>
                <p:oleObj name="Document" r:id="rId11" imgW="11497045" imgH="5934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0179" y="1790700"/>
                        <a:ext cx="112014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743386"/>
              </p:ext>
            </p:extLst>
          </p:nvPr>
        </p:nvGraphicFramePr>
        <p:xfrm>
          <a:off x="612648" y="2438400"/>
          <a:ext cx="11201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7" name="Document" r:id="rId14" imgW="11497045" imgH="1186851" progId="Word.Document.8">
                  <p:embed/>
                </p:oleObj>
              </mc:Choice>
              <mc:Fallback>
                <p:oleObj name="Document" r:id="rId14" imgW="11497045" imgH="1186851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12648" y="2438400"/>
                        <a:ext cx="112014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069675"/>
              </p:ext>
            </p:extLst>
          </p:nvPr>
        </p:nvGraphicFramePr>
        <p:xfrm>
          <a:off x="600075" y="3600450"/>
          <a:ext cx="11201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8" name="Document" r:id="rId17" imgW="11497045" imgH="791114" progId="Word.Document.8">
                  <p:embed/>
                </p:oleObj>
              </mc:Choice>
              <mc:Fallback>
                <p:oleObj name="Document" r:id="rId17" imgW="11497045" imgH="79111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0075" y="3600450"/>
                        <a:ext cx="112014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4037"/>
              </p:ext>
            </p:extLst>
          </p:nvPr>
        </p:nvGraphicFramePr>
        <p:xfrm>
          <a:off x="614363" y="4421188"/>
          <a:ext cx="111902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9" name="Document" r:id="rId20" imgW="11497045" imgH="593425" progId="Word.Document.8">
                  <p:embed/>
                </p:oleObj>
              </mc:Choice>
              <mc:Fallback>
                <p:oleObj name="Document" r:id="rId20" imgW="11497045" imgH="5934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14363" y="4421188"/>
                        <a:ext cx="11190287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>
            <p:custDataLst>
              <p:tags r:id="rId1"/>
            </p:custDataLst>
          </p:nvPr>
        </p:nvSpPr>
        <p:spPr>
          <a:xfrm>
            <a:off x="298389" y="727043"/>
            <a:ext cx="1107637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14.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已知方程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cs typeface="Courier New"/>
              </a:rPr>
              <a:t>2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cs typeface="Courier New"/>
              </a:rPr>
              <a:t>4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m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cs typeface="Courier New"/>
              </a:rPr>
              <a:t>0.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 smtClean="0">
                <a:latin typeface="Times New Roman"/>
                <a:cs typeface="Courier New"/>
              </a:rPr>
              <a:t>   (</a:t>
            </a:r>
            <a:r>
              <a:rPr lang="en-US" altLang="zh-CN" sz="2600" b="1" kern="100" dirty="0">
                <a:latin typeface="Times New Roman"/>
                <a:cs typeface="Courier New"/>
              </a:rPr>
              <a:t>1)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若此方程表示圆，求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m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的取值范围；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54354" y="2132838"/>
            <a:ext cx="11297729" cy="3024378"/>
            <a:chOff x="389254" y="2564892"/>
            <a:chExt cx="11297729" cy="3024378"/>
          </a:xfrm>
        </p:grpSpPr>
        <p:sp>
          <p:nvSpPr>
            <p:cNvPr id="9" name="圆角矩形 8"/>
            <p:cNvSpPr/>
            <p:nvPr>
              <p:custDataLst>
                <p:tags r:id="rId3"/>
              </p:custDataLst>
            </p:nvPr>
          </p:nvSpPr>
          <p:spPr>
            <a:xfrm>
              <a:off x="389254" y="2677923"/>
              <a:ext cx="11297729" cy="2911347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865505" y="2564892"/>
              <a:ext cx="439420" cy="2159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983615" y="2564892"/>
              <a:ext cx="224790" cy="202565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694322" y="2450626"/>
            <a:ext cx="11310607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已知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x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y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2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4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</a:rPr>
              <a:t>m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</a:rPr>
              <a:t>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719581" y="3155823"/>
            <a:ext cx="10538791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则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D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E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4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F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m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若此方程表示圆，则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D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E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4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F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4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m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&gt;0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，所以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m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&lt;5.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即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m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的取值范围为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∞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5).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300137" y="150495"/>
            <a:ext cx="11526120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>
                <a:latin typeface="Times New Roman"/>
                <a:cs typeface="Courier New"/>
              </a:rPr>
              <a:t>(2)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若</a:t>
            </a:r>
            <a:r>
              <a:rPr lang="en-US" altLang="zh-CN" sz="2600" b="1" kern="100" dirty="0">
                <a:latin typeface="Times New Roman"/>
                <a:cs typeface="Courier New"/>
              </a:rPr>
              <a:t>(1)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中的圆与直线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cs typeface="Courier New"/>
              </a:rPr>
              <a:t>2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cs typeface="Courier New"/>
              </a:rPr>
              <a:t>4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相交于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M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N</a:t>
            </a:r>
            <a:r>
              <a:rPr lang="zh-CN" altLang="zh-CN" sz="2600" b="1" kern="100" dirty="0">
                <a:latin typeface="Times New Roman"/>
                <a:cs typeface="Times New Roman"/>
              </a:rPr>
              <a:t>两点，且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OM</a:t>
            </a:r>
            <a:r>
              <a:rPr lang="en-US" altLang="zh-CN" sz="2600" b="1" kern="100" dirty="0">
                <a:latin typeface="宋体"/>
                <a:cs typeface="Times New Roman"/>
              </a:rPr>
              <a:t>⊥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ON</a:t>
            </a:r>
            <a:r>
              <a:rPr lang="en-US" altLang="zh-CN" sz="2600" b="1" kern="100" dirty="0">
                <a:latin typeface="Times New Roman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O</a:t>
            </a:r>
            <a:r>
              <a:rPr lang="zh-CN" altLang="zh-CN" sz="2600" b="1" kern="100" dirty="0">
                <a:latin typeface="Times New Roman"/>
                <a:cs typeface="Times New Roman"/>
              </a:rPr>
              <a:t>为坐标原点</a:t>
            </a:r>
            <a:r>
              <a:rPr lang="en-US" altLang="zh-CN" sz="2600" b="1" kern="100" dirty="0">
                <a:latin typeface="Times New Roman"/>
                <a:cs typeface="Courier New"/>
              </a:rPr>
              <a:t>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，求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m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的值；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59104" y="1605534"/>
            <a:ext cx="11297729" cy="4408931"/>
            <a:chOff x="389254" y="2564892"/>
            <a:chExt cx="11297729" cy="4408931"/>
          </a:xfrm>
        </p:grpSpPr>
        <p:sp>
          <p:nvSpPr>
            <p:cNvPr id="20" name="圆角矩形 19"/>
            <p:cNvSpPr/>
            <p:nvPr>
              <p:custDataLst>
                <p:tags r:id="rId4"/>
              </p:custDataLst>
            </p:nvPr>
          </p:nvSpPr>
          <p:spPr>
            <a:xfrm>
              <a:off x="389254" y="2677922"/>
              <a:ext cx="11297729" cy="4295901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5"/>
              </p:custDataLst>
            </p:nvPr>
          </p:nvSpPr>
          <p:spPr>
            <a:xfrm>
              <a:off x="865505" y="2564892"/>
              <a:ext cx="439420" cy="2159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983615" y="2564892"/>
              <a:ext cx="224790" cy="202565"/>
            </a:xfrm>
            <a:prstGeom prst="rect">
              <a:avLst/>
            </a:prstGeom>
          </p:spPr>
        </p:pic>
      </p:grpSp>
      <p:sp>
        <p:nvSpPr>
          <p:cNvPr id="23" name="矩形 22"/>
          <p:cNvSpPr/>
          <p:nvPr/>
        </p:nvSpPr>
        <p:spPr>
          <a:xfrm>
            <a:off x="560972" y="1961422"/>
            <a:ext cx="11310607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将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4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代入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4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m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，得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5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16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8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m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4548" y="2577344"/>
            <a:ext cx="11310607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设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M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en-US" altLang="zh-CN" sz="2600" b="1" kern="100" baseline="-25000" dirty="0">
                <a:latin typeface="Times New Roman"/>
                <a:ea typeface="宋体" pitchFamily="2" charset="-122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baseline="-25000" dirty="0">
                <a:latin typeface="Times New Roman"/>
                <a:ea typeface="宋体" pitchFamily="2" charset="-122"/>
                <a:cs typeface="Courier New"/>
              </a:rPr>
              <a:t>1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N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en-US" altLang="zh-CN" sz="2600" b="1" kern="100" baseline="-25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baseline="-25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118224"/>
              </p:ext>
            </p:extLst>
          </p:nvPr>
        </p:nvGraphicFramePr>
        <p:xfrm>
          <a:off x="689229" y="3200400"/>
          <a:ext cx="11201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4" name="Document" r:id="rId10" imgW="11497045" imgH="989162" progId="Word.Document.8">
                  <p:embed/>
                </p:oleObj>
              </mc:Choice>
              <mc:Fallback>
                <p:oleObj name="Document" r:id="rId10" imgW="11497045" imgH="989162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9229" y="3200400"/>
                        <a:ext cx="112014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566092" y="4026489"/>
            <a:ext cx="1129901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因为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OM</a:t>
            </a:r>
            <a:r>
              <a:rPr lang="en-US" altLang="zh-CN" sz="2600" b="1" kern="100" dirty="0">
                <a:latin typeface="宋体"/>
                <a:ea typeface="宋体" pitchFamily="2" charset="-122"/>
                <a:cs typeface="Times New Roman"/>
              </a:rPr>
              <a:t>⊥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ON</a:t>
            </a:r>
            <a:r>
              <a:rPr lang="zh-CN" altLang="zh-CN" sz="2600" b="1" kern="100" dirty="0" smtClean="0">
                <a:latin typeface="Times New Roman"/>
                <a:ea typeface="宋体" pitchFamily="2" charset="-122"/>
                <a:cs typeface="Times New Roman"/>
              </a:rPr>
              <a:t>，所以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en-US" altLang="zh-CN" sz="2600" b="1" kern="100" baseline="-25000" dirty="0">
                <a:latin typeface="Times New Roman"/>
                <a:ea typeface="宋体" pitchFamily="2" charset="-122"/>
                <a:cs typeface="Courier New"/>
              </a:rPr>
              <a:t>1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en-US" altLang="zh-CN" sz="2600" b="1" kern="100" baseline="-25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baseline="-25000" dirty="0">
                <a:latin typeface="Times New Roman"/>
                <a:ea typeface="宋体" pitchFamily="2" charset="-122"/>
                <a:cs typeface="Courier New"/>
              </a:rPr>
              <a:t>1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baseline="-25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所以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5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baseline="-25000" dirty="0">
                <a:latin typeface="Times New Roman"/>
                <a:ea typeface="宋体" pitchFamily="2" charset="-122"/>
                <a:cs typeface="Courier New"/>
              </a:rPr>
              <a:t>1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baseline="-25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8(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baseline="-25000" dirty="0">
                <a:latin typeface="Times New Roman"/>
                <a:ea typeface="宋体" pitchFamily="2" charset="-122"/>
                <a:cs typeface="Courier New"/>
              </a:rPr>
              <a:t>1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baseline="-25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)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16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46516"/>
              </p:ext>
            </p:extLst>
          </p:nvPr>
        </p:nvGraphicFramePr>
        <p:xfrm>
          <a:off x="670179" y="5252466"/>
          <a:ext cx="11201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Document" r:id="rId13" imgW="11497045" imgH="791114" progId="Word.Document.8">
                  <p:embed/>
                </p:oleObj>
              </mc:Choice>
              <mc:Fallback>
                <p:oleObj name="Document" r:id="rId13" imgW="11497045" imgH="79111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0179" y="5252466"/>
                        <a:ext cx="112014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300137" y="150495"/>
            <a:ext cx="11526120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>
                <a:latin typeface="Times New Roman"/>
                <a:cs typeface="Courier New"/>
              </a:rPr>
              <a:t>(3)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在</a:t>
            </a:r>
            <a:r>
              <a:rPr lang="en-US" altLang="zh-CN" sz="2600" b="1" kern="100" dirty="0">
                <a:latin typeface="Times New Roman"/>
                <a:cs typeface="Courier New"/>
              </a:rPr>
              <a:t>(2)</a:t>
            </a:r>
            <a:r>
              <a:rPr lang="zh-CN" altLang="zh-CN" sz="2600" b="1" kern="100" dirty="0">
                <a:latin typeface="Times New Roman"/>
                <a:cs typeface="Times New Roman"/>
              </a:rPr>
              <a:t>的条件下，求以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MN</a:t>
            </a:r>
            <a:r>
              <a:rPr lang="zh-CN" altLang="zh-CN" sz="2600" b="1" kern="100" dirty="0">
                <a:latin typeface="Times New Roman"/>
                <a:cs typeface="Times New Roman"/>
              </a:rPr>
              <a:t>为直径的圆的方程</a:t>
            </a:r>
            <a:r>
              <a:rPr lang="en-US" altLang="zh-CN" sz="2600" b="1" kern="100" dirty="0">
                <a:latin typeface="Times New Roman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40054" y="931926"/>
            <a:ext cx="11297729" cy="2497075"/>
            <a:chOff x="389254" y="2564892"/>
            <a:chExt cx="11297729" cy="2497075"/>
          </a:xfrm>
        </p:grpSpPr>
        <p:sp>
          <p:nvSpPr>
            <p:cNvPr id="20" name="圆角矩形 19"/>
            <p:cNvSpPr/>
            <p:nvPr>
              <p:custDataLst>
                <p:tags r:id="rId3"/>
              </p:custDataLst>
            </p:nvPr>
          </p:nvSpPr>
          <p:spPr>
            <a:xfrm>
              <a:off x="389254" y="2677923"/>
              <a:ext cx="11297729" cy="2384044"/>
            </a:xfrm>
            <a:prstGeom prst="roundRect">
              <a:avLst>
                <a:gd name="adj" fmla="val 4948"/>
              </a:avLst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4"/>
              </p:custDataLst>
            </p:nvPr>
          </p:nvSpPr>
          <p:spPr>
            <a:xfrm>
              <a:off x="865505" y="2564892"/>
              <a:ext cx="439420" cy="2159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983615" y="2564892"/>
              <a:ext cx="224790" cy="202565"/>
            </a:xfrm>
            <a:prstGeom prst="rect">
              <a:avLst/>
            </a:prstGeom>
          </p:spPr>
        </p:pic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103500"/>
              </p:ext>
            </p:extLst>
          </p:nvPr>
        </p:nvGraphicFramePr>
        <p:xfrm>
          <a:off x="581025" y="1268730"/>
          <a:ext cx="11201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Document" r:id="rId9" imgW="11497045" imgH="989162" progId="Word.Document.8">
                  <p:embed/>
                </p:oleObj>
              </mc:Choice>
              <mc:Fallback>
                <p:oleObj name="Document" r:id="rId9" imgW="11497045" imgH="989162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1025" y="1268730"/>
                        <a:ext cx="112014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723885"/>
              </p:ext>
            </p:extLst>
          </p:nvPr>
        </p:nvGraphicFramePr>
        <p:xfrm>
          <a:off x="587502" y="2247900"/>
          <a:ext cx="11201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Document" r:id="rId12" imgW="11497045" imgH="791114" progId="Word.Document.8">
                  <p:embed/>
                </p:oleObj>
              </mc:Choice>
              <mc:Fallback>
                <p:oleObj name="Document" r:id="rId12" imgW="11497045" imgH="79111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87502" y="2247900"/>
                        <a:ext cx="112014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35952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2023\课件\同步\2024（秋）数学 选择性必修 第一册 人教A版（新教材新标准）学生用书（鲁津京琼粤……）\封面\封面封底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45" y="-4919"/>
            <a:ext cx="12209490" cy="686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 flipV="1">
            <a:off x="0" y="1929765"/>
            <a:ext cx="12192000" cy="2686685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28575">
            <a:noFill/>
          </a:ln>
        </p:spPr>
        <p:txBody>
          <a:bodyPr anchor="ctr"/>
          <a:lstStyle/>
          <a:p>
            <a:pPr algn="ctr"/>
            <a:endParaRPr lang="zh-CN" altLang="en-US" sz="5400" dirty="0">
              <a:solidFill>
                <a:srgbClr val="F5C131">
                  <a:lumMod val="20000"/>
                  <a:lumOff val="80000"/>
                </a:srgb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1932305" y="2492375"/>
            <a:ext cx="1216660" cy="135445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创新设计字体-0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lum bright="100000"/>
          </a:blip>
          <a:stretch>
            <a:fillRect/>
          </a:stretch>
        </p:blipFill>
        <p:spPr>
          <a:xfrm>
            <a:off x="1950403" y="2564765"/>
            <a:ext cx="1180465" cy="12096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211126" y="2494791"/>
            <a:ext cx="4648455" cy="582295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rPr>
              <a:t>本课结束</a:t>
            </a:r>
          </a:p>
        </p:txBody>
      </p:sp>
      <p:sp>
        <p:nvSpPr>
          <p:cNvPr id="10" name="标题 1"/>
          <p:cNvSpPr txBox="1"/>
          <p:nvPr/>
        </p:nvSpPr>
        <p:spPr>
          <a:xfrm>
            <a:off x="3206825" y="2929049"/>
            <a:ext cx="7465308" cy="913055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更多精彩内容请登录：</a:t>
            </a:r>
            <a:r>
              <a:rPr lang="en-US" altLang="zh-CN" sz="2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www.xinjiaoyu.com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74752" y="201295"/>
            <a:ext cx="11537950" cy="30931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5600" indent="-355600"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 dirty="0">
                <a:solidFill>
                  <a:srgbClr val="0000FF"/>
                </a:solidFill>
                <a:latin typeface="Arial"/>
                <a:ea typeface="黑体"/>
                <a:cs typeface="Arial"/>
              </a:rPr>
              <a:t>探究</a:t>
            </a:r>
            <a:r>
              <a:rPr lang="en-US" altLang="zh-CN" sz="2600" b="1" kern="100" dirty="0">
                <a:solidFill>
                  <a:srgbClr val="0000FF"/>
                </a:solidFill>
                <a:latin typeface="Arial"/>
                <a:ea typeface="黑体"/>
                <a:cs typeface="Courier New"/>
              </a:rPr>
              <a:t>1</a:t>
            </a:r>
            <a:r>
              <a:rPr lang="en-US" altLang="zh-CN" sz="2600" b="1" kern="100" dirty="0">
                <a:solidFill>
                  <a:srgbClr val="0000FF"/>
                </a:solidFill>
                <a:latin typeface="Times New Roman"/>
                <a:cs typeface="Courier New"/>
              </a:rPr>
              <a:t> 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圆的标准方程为</a:t>
            </a:r>
            <a:r>
              <a:rPr lang="en-US" altLang="zh-CN" sz="2600" b="1" kern="100" dirty="0">
                <a:latin typeface="Times New Roman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a</a:t>
            </a:r>
            <a:r>
              <a:rPr lang="en-US" altLang="zh-CN" sz="2600" b="1" kern="100" dirty="0">
                <a:latin typeface="Times New Roman"/>
                <a:cs typeface="Courier New"/>
              </a:rPr>
              <a:t>)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－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b</a:t>
            </a:r>
            <a:r>
              <a:rPr lang="en-US" altLang="zh-CN" sz="2600" b="1" kern="100" dirty="0">
                <a:latin typeface="Times New Roman"/>
                <a:cs typeface="Courier New"/>
              </a:rPr>
              <a:t>)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r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，能否化为二元二次方程的一般形式？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marL="355600" indent="-355600"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 smtClean="0">
                <a:solidFill>
                  <a:srgbClr val="0000FF"/>
                </a:solidFill>
                <a:latin typeface="Times New Roman"/>
                <a:ea typeface="黑体"/>
                <a:cs typeface="Times New Roman"/>
              </a:rPr>
              <a:t>	</a:t>
            </a:r>
            <a:r>
              <a:rPr lang="zh-CN" altLang="zh-CN" sz="2600" b="1" kern="100" dirty="0" smtClean="0">
                <a:solidFill>
                  <a:srgbClr val="0000FF"/>
                </a:solidFill>
                <a:latin typeface="Times New Roman"/>
                <a:ea typeface="黑体"/>
                <a:cs typeface="Times New Roman"/>
              </a:rPr>
              <a:t>提示</a:t>
            </a:r>
            <a:r>
              <a:rPr lang="zh-CN" altLang="zh-CN" sz="2600" b="1" kern="100" dirty="0">
                <a:solidFill>
                  <a:srgbClr val="0000FF"/>
                </a:solidFill>
                <a:latin typeface="Times New Roman"/>
                <a:ea typeface="宋体" pitchFamily="2" charset="-122"/>
                <a:cs typeface="Times New Roman"/>
              </a:rPr>
              <a:t>　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展开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)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(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b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)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r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为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by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b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r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，令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D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E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＝－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b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F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a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b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－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r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，则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x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ea typeface="宋体" pitchFamily="2" charset="-122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 err="1">
                <a:latin typeface="Times New Roman"/>
                <a:ea typeface="宋体" pitchFamily="2" charset="-122"/>
                <a:cs typeface="Courier New"/>
              </a:rPr>
              <a:t>Dx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 err="1">
                <a:latin typeface="Times New Roman"/>
                <a:ea typeface="宋体" pitchFamily="2" charset="-122"/>
                <a:cs typeface="Courier New"/>
              </a:rPr>
              <a:t>Ey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ea typeface="宋体" pitchFamily="2" charset="-122"/>
                <a:cs typeface="Courier New"/>
              </a:rPr>
              <a:t>F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ea typeface="宋体" pitchFamily="2" charset="-122"/>
                <a:cs typeface="Times New Roman"/>
              </a:rPr>
              <a:t>，它是二元二次方程的一般形式</a:t>
            </a:r>
            <a:r>
              <a:rPr lang="en-US" altLang="zh-CN" sz="2600" b="1" kern="100" dirty="0">
                <a:latin typeface="Times New Roman"/>
                <a:ea typeface="宋体" pitchFamily="2" charset="-122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74752" y="201295"/>
            <a:ext cx="11537950" cy="11988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5600" indent="-355600"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zh-CN" altLang="zh-CN" sz="2600" b="1" kern="100">
                <a:solidFill>
                  <a:srgbClr val="0000FF"/>
                </a:solidFill>
                <a:latin typeface="Arial"/>
                <a:ea typeface="黑体"/>
                <a:cs typeface="Arial"/>
              </a:rPr>
              <a:t>探究</a:t>
            </a:r>
            <a:r>
              <a:rPr lang="en-US" altLang="zh-CN" sz="2600" b="1" kern="100" dirty="0">
                <a:solidFill>
                  <a:srgbClr val="0000FF"/>
                </a:solidFill>
                <a:latin typeface="Arial"/>
                <a:ea typeface="黑体"/>
                <a:cs typeface="Courier New"/>
              </a:rPr>
              <a:t>2</a:t>
            </a:r>
            <a:r>
              <a:rPr lang="en-US" altLang="zh-CN" sz="2600" b="1" kern="100" dirty="0">
                <a:solidFill>
                  <a:srgbClr val="0000FF"/>
                </a:solidFill>
                <a:latin typeface="Times New Roman"/>
                <a:cs typeface="Courier New"/>
              </a:rPr>
              <a:t> </a:t>
            </a:r>
            <a:r>
              <a:rPr lang="zh-CN" altLang="zh-CN" sz="2600" b="1" kern="100" dirty="0">
                <a:latin typeface="Times New Roman"/>
                <a:cs typeface="Times New Roman"/>
              </a:rPr>
              <a:t>方程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 err="1">
                <a:latin typeface="Times New Roman"/>
                <a:cs typeface="Courier New"/>
              </a:rPr>
              <a:t>Dx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 err="1">
                <a:latin typeface="Times New Roman"/>
                <a:cs typeface="Courier New"/>
              </a:rPr>
              <a:t>Ey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F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cs typeface="Times New Roman"/>
              </a:rPr>
              <a:t>中的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D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E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F</a:t>
            </a:r>
            <a:r>
              <a:rPr lang="zh-CN" altLang="zh-CN" sz="2600" b="1" kern="100" dirty="0">
                <a:latin typeface="Times New Roman"/>
                <a:cs typeface="Times New Roman"/>
              </a:rPr>
              <a:t>满足什么条件时，这个方程表示圆？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712986"/>
              </p:ext>
            </p:extLst>
          </p:nvPr>
        </p:nvGraphicFramePr>
        <p:xfrm>
          <a:off x="600075" y="1487488"/>
          <a:ext cx="11068050" cy="176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r:id="rId4" imgW="11195823" imgH="1783204" progId="Word.Document.8">
                  <p:embed/>
                </p:oleObj>
              </mc:Choice>
              <mc:Fallback>
                <p:oleObj name="Document" r:id="rId4" imgW="11195823" imgH="1783204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0075" y="1487488"/>
                        <a:ext cx="11068050" cy="176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667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>
            <p:custDataLst>
              <p:tags r:id="rId2"/>
            </p:custDataLst>
          </p:nvPr>
        </p:nvSpPr>
        <p:spPr>
          <a:xfrm>
            <a:off x="0" y="0"/>
            <a:ext cx="12189600" cy="653508"/>
          </a:xfrm>
          <a:prstGeom prst="rect">
            <a:avLst/>
          </a:prstGeom>
          <a:solidFill>
            <a:srgbClr val="779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73673" y="793018"/>
            <a:ext cx="11537950" cy="12167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5600" indent="-355600" algn="just">
              <a:lnSpc>
                <a:spcPct val="150000"/>
              </a:lnSpc>
              <a:spcAft>
                <a:spcPts val="0"/>
              </a:spcAft>
              <a:tabLst>
                <a:tab pos="2430780" algn="l"/>
              </a:tabLst>
            </a:pPr>
            <a:r>
              <a:rPr lang="en-US" altLang="zh-CN" sz="2600" b="1" kern="100" dirty="0">
                <a:latin typeface="Times New Roman"/>
                <a:cs typeface="Courier New"/>
              </a:rPr>
              <a:t>1.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圆的一般方程的概念：</a:t>
            </a:r>
            <a:r>
              <a:rPr lang="zh-CN" altLang="zh-CN" sz="2600" b="1" kern="100" dirty="0" smtClean="0">
                <a:latin typeface="Times New Roman"/>
                <a:cs typeface="Times New Roman"/>
              </a:rPr>
              <a:t>当</a:t>
            </a:r>
            <a:r>
              <a:rPr lang="en-US" altLang="zh-CN" sz="2600" b="1" kern="100" dirty="0" smtClean="0">
                <a:latin typeface="Times New Roman"/>
                <a:ea typeface="宋体"/>
                <a:cs typeface="Times New Roman"/>
                <a:sym typeface="Times New Roman"/>
              </a:rPr>
              <a:t>______________________</a:t>
            </a:r>
            <a:r>
              <a:rPr lang="zh-CN" altLang="zh-CN" sz="2600" b="1" kern="100" dirty="0" smtClean="0">
                <a:latin typeface="Times New Roman"/>
                <a:cs typeface="Times New Roman"/>
              </a:rPr>
              <a:t>时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，二元二次方程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x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y</a:t>
            </a:r>
            <a:r>
              <a:rPr lang="en-US" altLang="zh-CN" sz="2600" b="1" kern="100" baseline="30000" dirty="0">
                <a:latin typeface="Times New Roman"/>
                <a:cs typeface="Courier New"/>
              </a:rPr>
              <a:t>2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 err="1">
                <a:latin typeface="Times New Roman"/>
                <a:cs typeface="Courier New"/>
              </a:rPr>
              <a:t>Dx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 err="1">
                <a:latin typeface="Times New Roman"/>
                <a:cs typeface="Courier New"/>
              </a:rPr>
              <a:t>Ey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＋</a:t>
            </a:r>
            <a:r>
              <a:rPr lang="en-US" altLang="zh-CN" sz="2600" b="1" i="1" kern="100" dirty="0">
                <a:latin typeface="Times New Roman"/>
                <a:cs typeface="Courier New"/>
              </a:rPr>
              <a:t>F</a:t>
            </a:r>
            <a:r>
              <a:rPr lang="zh-CN" altLang="zh-CN" sz="2600" b="1" kern="100" dirty="0">
                <a:latin typeface="Times New Roman"/>
                <a:cs typeface="Times New Roman"/>
              </a:rPr>
              <a:t>＝</a:t>
            </a:r>
            <a:r>
              <a:rPr lang="en-US" altLang="zh-CN" sz="2600" b="1" kern="100" dirty="0">
                <a:latin typeface="Times New Roman"/>
                <a:cs typeface="Courier New"/>
              </a:rPr>
              <a:t>0</a:t>
            </a:r>
            <a:r>
              <a:rPr lang="zh-CN" altLang="zh-CN" sz="2600" b="1" kern="100" dirty="0">
                <a:latin typeface="Times New Roman"/>
                <a:cs typeface="Times New Roman"/>
              </a:rPr>
              <a:t>叫做圆的一般方程</a:t>
            </a:r>
            <a:r>
              <a:rPr lang="en-US" altLang="zh-CN" sz="2600" b="1" kern="100" dirty="0">
                <a:latin typeface="Times New Roman"/>
                <a:cs typeface="Courier New"/>
              </a:rPr>
              <a:t>.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更多2018年PPT下载：http://www.ppt20.com/u/739134/"/>
          <p:cNvSpPr>
            <a:spLocks noChangeArrowheads="1"/>
          </p:cNvSpPr>
          <p:nvPr/>
        </p:nvSpPr>
        <p:spPr bwMode="auto">
          <a:xfrm>
            <a:off x="263271" y="65769"/>
            <a:ext cx="25209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知识梳理</a:t>
            </a:r>
          </a:p>
        </p:txBody>
      </p:sp>
      <p:sp>
        <p:nvSpPr>
          <p:cNvPr id="2" name="矩形 1"/>
          <p:cNvSpPr/>
          <p:nvPr/>
        </p:nvSpPr>
        <p:spPr>
          <a:xfrm>
            <a:off x="4745661" y="798576"/>
            <a:ext cx="24304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i="1" kern="100">
                <a:solidFill>
                  <a:srgbClr val="C00000"/>
                </a:solidFill>
                <a:latin typeface="Times New Roman"/>
                <a:ea typeface="宋体"/>
                <a:cs typeface="Courier New"/>
                <a:sym typeface="Times New Roman"/>
              </a:rPr>
              <a:t>D</a:t>
            </a:r>
            <a:r>
              <a:rPr lang="en-US" altLang="zh-CN" sz="2600" b="1" kern="100" baseline="30000">
                <a:solidFill>
                  <a:srgbClr val="C00000"/>
                </a:solidFill>
                <a:latin typeface="Times New Roman"/>
                <a:ea typeface="宋体"/>
                <a:cs typeface="Courier New"/>
                <a:sym typeface="Times New Roman"/>
              </a:rPr>
              <a:t>2</a:t>
            </a:r>
            <a:r>
              <a:rPr lang="zh-CN" altLang="zh-CN" sz="2600" b="1" kern="100" dirty="0">
                <a:solidFill>
                  <a:srgbClr val="C00000"/>
                </a:solidFill>
                <a:latin typeface="Times New Roman"/>
                <a:ea typeface="宋体"/>
                <a:cs typeface="Times New Roman"/>
                <a:sym typeface="Times New Roman"/>
              </a:rPr>
              <a:t>＋</a:t>
            </a:r>
            <a:r>
              <a:rPr lang="en-US" altLang="zh-CN" sz="2600" b="1" i="1" kern="100" dirty="0">
                <a:solidFill>
                  <a:srgbClr val="C00000"/>
                </a:solidFill>
                <a:latin typeface="Times New Roman"/>
                <a:ea typeface="宋体"/>
                <a:cs typeface="Courier New"/>
                <a:sym typeface="Times New Roman"/>
              </a:rPr>
              <a:t>E</a:t>
            </a:r>
            <a:r>
              <a:rPr lang="en-US" altLang="zh-CN" sz="2600" b="1" kern="100" baseline="30000" dirty="0">
                <a:solidFill>
                  <a:srgbClr val="C00000"/>
                </a:solidFill>
                <a:latin typeface="Times New Roman"/>
                <a:ea typeface="宋体"/>
                <a:cs typeface="Courier New"/>
                <a:sym typeface="Times New Roman"/>
              </a:rPr>
              <a:t>2</a:t>
            </a:r>
            <a:r>
              <a:rPr lang="zh-CN" altLang="zh-CN" sz="2600" b="1" kern="100" dirty="0">
                <a:solidFill>
                  <a:srgbClr val="C00000"/>
                </a:solidFill>
                <a:latin typeface="Times New Roman"/>
                <a:ea typeface="宋体"/>
                <a:cs typeface="Times New Roman"/>
                <a:sym typeface="Times New Roman"/>
              </a:rPr>
              <a:t>－</a:t>
            </a:r>
            <a:r>
              <a:rPr lang="en-US" altLang="zh-CN" sz="2600" b="1" kern="100" dirty="0">
                <a:solidFill>
                  <a:srgbClr val="C00000"/>
                </a:solidFill>
                <a:latin typeface="Times New Roman"/>
                <a:ea typeface="宋体"/>
                <a:cs typeface="Courier New"/>
                <a:sym typeface="Times New Roman"/>
              </a:rPr>
              <a:t>4</a:t>
            </a:r>
            <a:r>
              <a:rPr lang="en-US" altLang="zh-CN" sz="2600" b="1" i="1" kern="100" dirty="0">
                <a:solidFill>
                  <a:srgbClr val="C00000"/>
                </a:solidFill>
                <a:latin typeface="Times New Roman"/>
                <a:ea typeface="宋体"/>
                <a:cs typeface="Courier New"/>
                <a:sym typeface="Times New Roman"/>
              </a:rPr>
              <a:t>F</a:t>
            </a:r>
            <a:r>
              <a:rPr lang="zh-CN" altLang="zh-CN" sz="2600" b="1" kern="100" dirty="0">
                <a:solidFill>
                  <a:srgbClr val="C00000"/>
                </a:solidFill>
                <a:latin typeface="Times New Roman"/>
                <a:ea typeface="宋体"/>
                <a:cs typeface="Times New Roman"/>
                <a:sym typeface="Times New Roman"/>
              </a:rPr>
              <a:t>＞</a:t>
            </a:r>
            <a:r>
              <a:rPr lang="en-US" altLang="zh-CN" sz="2600" b="1" kern="100" dirty="0">
                <a:solidFill>
                  <a:srgbClr val="C00000"/>
                </a:solidFill>
                <a:latin typeface="Times New Roman"/>
                <a:ea typeface="宋体"/>
                <a:cs typeface="Courier New"/>
                <a:sym typeface="Times New Roman"/>
              </a:rPr>
              <a:t>0</a:t>
            </a:r>
            <a:endParaRPr lang="zh-CN" altLang="en-US" sz="2600" dirty="0">
              <a:solidFill>
                <a:srgbClr val="C00000"/>
              </a:solidFill>
              <a:latin typeface="Times New Roman"/>
              <a:ea typeface="宋体"/>
              <a:sym typeface="Times New Roman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520645"/>
              </p:ext>
            </p:extLst>
          </p:nvPr>
        </p:nvGraphicFramePr>
        <p:xfrm>
          <a:off x="228600" y="2171700"/>
          <a:ext cx="11410950" cy="287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Document" r:id="rId6" imgW="11659472" imgH="2940170" progId="Word.Document.8">
                  <p:embed/>
                </p:oleObj>
              </mc:Choice>
              <mc:Fallback>
                <p:oleObj name="Document" r:id="rId6" imgW="11659472" imgH="294017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8600" y="2171700"/>
                        <a:ext cx="11410950" cy="287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663096"/>
              </p:ext>
            </p:extLst>
          </p:nvPr>
        </p:nvGraphicFramePr>
        <p:xfrm>
          <a:off x="4610481" y="2761869"/>
          <a:ext cx="2095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文档" r:id="rId9" imgW="2140746" imgH="793624" progId="Word.Document.12">
                  <p:embed/>
                </p:oleObj>
              </mc:Choice>
              <mc:Fallback>
                <p:oleObj name="文档" r:id="rId9" imgW="2140746" imgH="7936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10481" y="2761869"/>
                        <a:ext cx="20955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465925"/>
              </p:ext>
            </p:extLst>
          </p:nvPr>
        </p:nvGraphicFramePr>
        <p:xfrm>
          <a:off x="9144000" y="2723388"/>
          <a:ext cx="2438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文档" r:id="rId12" imgW="2490939" imgH="992300" progId="Word.Document.12">
                  <p:embed/>
                </p:oleObj>
              </mc:Choice>
              <mc:Fallback>
                <p:oleObj name="文档" r:id="rId12" imgW="2490939" imgH="992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144000" y="2723388"/>
                        <a:ext cx="24384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786905" y="0"/>
            <a:ext cx="1259395" cy="1701208"/>
          </a:xfrm>
          <a:prstGeom prst="rect">
            <a:avLst/>
          </a:prstGeom>
          <a:solidFill>
            <a:srgbClr val="779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TextBox 8"/>
          <p:cNvSpPr txBox="1"/>
          <p:nvPr>
            <p:custDataLst>
              <p:tags r:id="rId3"/>
            </p:custDataLst>
          </p:nvPr>
        </p:nvSpPr>
        <p:spPr>
          <a:xfrm>
            <a:off x="610626" y="1058464"/>
            <a:ext cx="1611952" cy="3462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2000" dirty="0" smtClean="0">
                <a:solidFill>
                  <a:prstClr val="white"/>
                </a:solidFill>
                <a:ea typeface="微软雅黑" panose="020B0503020204020204" pitchFamily="34" charset="-122"/>
              </a:rPr>
              <a:t>温馨提示</a:t>
            </a:r>
            <a:endParaRPr lang="zh-CN" altLang="en-US" sz="2000" dirty="0">
              <a:solidFill>
                <a:prstClr val="white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299192"/>
              </p:ext>
            </p:extLst>
          </p:nvPr>
        </p:nvGraphicFramePr>
        <p:xfrm>
          <a:off x="914400" y="1924050"/>
          <a:ext cx="11106150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Document" r:id="rId6" imgW="11353345" imgH="3686355" progId="Word.Document.8">
                  <p:embed/>
                </p:oleObj>
              </mc:Choice>
              <mc:Fallback>
                <p:oleObj name="Document" r:id="rId6" imgW="11353345" imgH="368635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924050"/>
                        <a:ext cx="11106150" cy="360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KSO_WPP_MARK_KEY" val="711c9dad-a909-41b7-9593-a6b949574769"/>
  <p:tag name="COMMONDATA" val="eyJoZGlkIjoiYTU1NWQzNDk4MmFiN2NhNjM0MGQzNmIzYzY4OWJmNG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1905,&quot;width&quot;:1859}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1905,&quot;width&quot;:1859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6225314"/>
  <p:tag name="MH_LIBRARY" val="GRAPHIC"/>
  <p:tag name="MH_TYPE" val="SubTitle"/>
  <p:tag name="MH_ORDER" val="1"/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6225314"/>
  <p:tag name="MH_LIBRARY" val="GRAPHIC"/>
  <p:tag name="MH_TYPE" val="SubTitle"/>
  <p:tag name="MH_ORDER" val="1"/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6225314"/>
  <p:tag name="MH_LIBRARY" val="GRAPHIC"/>
  <p:tag name="MH_TYPE" val="SubTitle"/>
  <p:tag name="MH_ORDER" val="1"/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BE9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2007-2010">
      <a:dk1>
        <a:sysClr val="windowText" lastClr="000000"/>
      </a:dk1>
      <a:lt1>
        <a:sysClr val="window" lastClr="CBE9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BE9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BE9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3217</Words>
  <Application>Microsoft Office PowerPoint</Application>
  <PresentationFormat>自定义</PresentationFormat>
  <Paragraphs>232</Paragraphs>
  <Slides>59</Slides>
  <Notes>24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59</vt:i4>
      </vt:variant>
    </vt:vector>
  </HeadingPairs>
  <TitlesOfParts>
    <vt:vector size="64" baseType="lpstr">
      <vt:lpstr>Office 主题​​</vt:lpstr>
      <vt:lpstr>1_Office 主题</vt:lpstr>
      <vt:lpstr>Microsoft Word 97 - 2003 文档</vt:lpstr>
      <vt:lpstr>Document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zhongyao.kang</dc:creator>
  <cp:lastModifiedBy>user</cp:lastModifiedBy>
  <cp:revision>663</cp:revision>
  <dcterms:created xsi:type="dcterms:W3CDTF">2016-06-07T15:36:00Z</dcterms:created>
  <dcterms:modified xsi:type="dcterms:W3CDTF">2024-04-23T09:10:44Z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BBD87887B81541C79A7E256C31261CD2</vt:lpwstr>
  </property>
</Properties>
</file>