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1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56"/>
  </p:notesMasterIdLst>
  <p:handoutMasterIdLst>
    <p:handoutMasterId r:id="rId57"/>
  </p:handoutMasterIdLst>
  <p:sldIdLst>
    <p:sldId id="477" r:id="rId3"/>
    <p:sldId id="258" r:id="rId4"/>
    <p:sldId id="478" r:id="rId5"/>
    <p:sldId id="261" r:id="rId6"/>
    <p:sldId id="609" r:id="rId7"/>
    <p:sldId id="259" r:id="rId8"/>
    <p:sldId id="479" r:id="rId9"/>
    <p:sldId id="488" r:id="rId10"/>
    <p:sldId id="552" r:id="rId11"/>
    <p:sldId id="498" r:id="rId12"/>
    <p:sldId id="553" r:id="rId13"/>
    <p:sldId id="499" r:id="rId14"/>
    <p:sldId id="500" r:id="rId15"/>
    <p:sldId id="605" r:id="rId16"/>
    <p:sldId id="502" r:id="rId17"/>
    <p:sldId id="503" r:id="rId18"/>
    <p:sldId id="504" r:id="rId19"/>
    <p:sldId id="555" r:id="rId20"/>
    <p:sldId id="514" r:id="rId21"/>
    <p:sldId id="515" r:id="rId22"/>
    <p:sldId id="603" r:id="rId23"/>
    <p:sldId id="517" r:id="rId24"/>
    <p:sldId id="610" r:id="rId25"/>
    <p:sldId id="519" r:id="rId26"/>
    <p:sldId id="520" r:id="rId27"/>
    <p:sldId id="531" r:id="rId28"/>
    <p:sldId id="604" r:id="rId29"/>
    <p:sldId id="534" r:id="rId30"/>
    <p:sldId id="611" r:id="rId31"/>
    <p:sldId id="483" r:id="rId32"/>
    <p:sldId id="484" r:id="rId33"/>
    <p:sldId id="485" r:id="rId34"/>
    <p:sldId id="486" r:id="rId35"/>
    <p:sldId id="487" r:id="rId36"/>
    <p:sldId id="536" r:id="rId37"/>
    <p:sldId id="482" r:id="rId38"/>
    <p:sldId id="537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58" r:id="rId49"/>
    <p:sldId id="548" r:id="rId50"/>
    <p:sldId id="549" r:id="rId51"/>
    <p:sldId id="560" r:id="rId52"/>
    <p:sldId id="550" r:id="rId53"/>
    <p:sldId id="612" r:id="rId54"/>
    <p:sldId id="602" r:id="rId55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41" userDrawn="1">
          <p15:clr>
            <a:srgbClr val="A4A3A4"/>
          </p15:clr>
        </p15:guide>
        <p15:guide id="2" pos="1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933C"/>
    <a:srgbClr val="6CA343"/>
    <a:srgbClr val="F7F7F7"/>
    <a:srgbClr val="558ED5"/>
    <a:srgbClr val="E41908"/>
    <a:srgbClr val="340A5E"/>
    <a:srgbClr val="3A3A3A"/>
    <a:srgbClr val="FFC001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4606" autoAdjust="0"/>
  </p:normalViewPr>
  <p:slideViewPr>
    <p:cSldViewPr snapToObjects="1" showGuides="1">
      <p:cViewPr>
        <p:scale>
          <a:sx n="75" d="100"/>
          <a:sy n="75" d="100"/>
        </p:scale>
        <p:origin x="-744" y="-228"/>
      </p:cViewPr>
      <p:guideLst>
        <p:guide orient="horz" pos="4041"/>
        <p:guide pos="173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216027" cy="216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7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  <a:t>2024-4-23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slide" Target="../slides/slide3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31.xml"/><Relationship Id="rId4" Type="http://schemas.openxmlformats.org/officeDocument/2006/relationships/slide" Target="../slides/slide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1.xml"/><Relationship Id="rId13" Type="http://schemas.openxmlformats.org/officeDocument/2006/relationships/slide" Target="../slides/slide46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0.xml"/><Relationship Id="rId12" Type="http://schemas.openxmlformats.org/officeDocument/2006/relationships/slide" Target="../slides/slide45.xml"/><Relationship Id="rId17" Type="http://schemas.openxmlformats.org/officeDocument/2006/relationships/slide" Target="../slides/slide36.xml"/><Relationship Id="rId2" Type="http://schemas.openxmlformats.org/officeDocument/2006/relationships/tags" Target="../tags/tag5.xml"/><Relationship Id="rId16" Type="http://schemas.openxmlformats.org/officeDocument/2006/relationships/slide" Target="../slides/slide51.xml"/><Relationship Id="rId1" Type="http://schemas.openxmlformats.org/officeDocument/2006/relationships/tags" Target="../tags/tag4.xml"/><Relationship Id="rId6" Type="http://schemas.openxmlformats.org/officeDocument/2006/relationships/slide" Target="../slides/slide39.xml"/><Relationship Id="rId11" Type="http://schemas.openxmlformats.org/officeDocument/2006/relationships/slide" Target="../slides/slide44.xml"/><Relationship Id="rId5" Type="http://schemas.openxmlformats.org/officeDocument/2006/relationships/slide" Target="../slides/slide38.xml"/><Relationship Id="rId15" Type="http://schemas.openxmlformats.org/officeDocument/2006/relationships/slide" Target="../slides/slide49.xml"/><Relationship Id="rId10" Type="http://schemas.openxmlformats.org/officeDocument/2006/relationships/slide" Target="../slides/slide43.xml"/><Relationship Id="rId4" Type="http://schemas.openxmlformats.org/officeDocument/2006/relationships/slide" Target="../slides/slide37.xml"/><Relationship Id="rId9" Type="http://schemas.openxmlformats.org/officeDocument/2006/relationships/slide" Target="../slides/slide42.xml"/><Relationship Id="rId14" Type="http://schemas.openxmlformats.org/officeDocument/2006/relationships/slide" Target="../slides/slide4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3.xml"/><Relationship Id="rId13" Type="http://schemas.openxmlformats.org/officeDocument/2006/relationships/slide" Target="../slides/slide49.xml"/><Relationship Id="rId3" Type="http://schemas.openxmlformats.org/officeDocument/2006/relationships/slide" Target="../slides/slide38.xml"/><Relationship Id="rId7" Type="http://schemas.openxmlformats.org/officeDocument/2006/relationships/slide" Target="../slides/slide42.xml"/><Relationship Id="rId12" Type="http://schemas.openxmlformats.org/officeDocument/2006/relationships/slide" Target="../slides/slide48.xml"/><Relationship Id="rId2" Type="http://schemas.openxmlformats.org/officeDocument/2006/relationships/slide" Target="../slides/slide37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41.xml"/><Relationship Id="rId11" Type="http://schemas.openxmlformats.org/officeDocument/2006/relationships/slide" Target="../slides/slide46.xml"/><Relationship Id="rId5" Type="http://schemas.openxmlformats.org/officeDocument/2006/relationships/slide" Target="../slides/slide40.xml"/><Relationship Id="rId15" Type="http://schemas.openxmlformats.org/officeDocument/2006/relationships/slide" Target="../slides/slide36.xml"/><Relationship Id="rId10" Type="http://schemas.openxmlformats.org/officeDocument/2006/relationships/slide" Target="../slides/slide45.xml"/><Relationship Id="rId4" Type="http://schemas.openxmlformats.org/officeDocument/2006/relationships/slide" Target="../slides/slide39.xml"/><Relationship Id="rId9" Type="http://schemas.openxmlformats.org/officeDocument/2006/relationships/slide" Target="../slides/slide44.xml"/><Relationship Id="rId14" Type="http://schemas.openxmlformats.org/officeDocument/2006/relationships/slide" Target="../slides/slide5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1.xml"/><Relationship Id="rId13" Type="http://schemas.openxmlformats.org/officeDocument/2006/relationships/slide" Target="../slides/slide46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0.xml"/><Relationship Id="rId12" Type="http://schemas.openxmlformats.org/officeDocument/2006/relationships/slide" Target="../slides/slide45.xml"/><Relationship Id="rId17" Type="http://schemas.openxmlformats.org/officeDocument/2006/relationships/slide" Target="../slides/slide36.xml"/><Relationship Id="rId2" Type="http://schemas.openxmlformats.org/officeDocument/2006/relationships/tags" Target="../tags/tag7.xml"/><Relationship Id="rId16" Type="http://schemas.openxmlformats.org/officeDocument/2006/relationships/slide" Target="../slides/slide51.xml"/><Relationship Id="rId1" Type="http://schemas.openxmlformats.org/officeDocument/2006/relationships/tags" Target="../tags/tag6.xml"/><Relationship Id="rId6" Type="http://schemas.openxmlformats.org/officeDocument/2006/relationships/slide" Target="../slides/slide39.xml"/><Relationship Id="rId11" Type="http://schemas.openxmlformats.org/officeDocument/2006/relationships/slide" Target="../slides/slide44.xml"/><Relationship Id="rId5" Type="http://schemas.openxmlformats.org/officeDocument/2006/relationships/slide" Target="../slides/slide38.xml"/><Relationship Id="rId15" Type="http://schemas.openxmlformats.org/officeDocument/2006/relationships/slide" Target="../slides/slide49.xml"/><Relationship Id="rId10" Type="http://schemas.openxmlformats.org/officeDocument/2006/relationships/slide" Target="../slides/slide43.xml"/><Relationship Id="rId4" Type="http://schemas.openxmlformats.org/officeDocument/2006/relationships/slide" Target="../slides/slide37.xml"/><Relationship Id="rId9" Type="http://schemas.openxmlformats.org/officeDocument/2006/relationships/slide" Target="../slides/slide42.xml"/><Relationship Id="rId14" Type="http://schemas.openxmlformats.org/officeDocument/2006/relationships/slide" Target="../slides/slide48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1.xml"/><Relationship Id="rId13" Type="http://schemas.openxmlformats.org/officeDocument/2006/relationships/slide" Target="../slides/slide46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0.xml"/><Relationship Id="rId12" Type="http://schemas.openxmlformats.org/officeDocument/2006/relationships/slide" Target="../slides/slide45.xml"/><Relationship Id="rId17" Type="http://schemas.openxmlformats.org/officeDocument/2006/relationships/slide" Target="../slides/slide36.xml"/><Relationship Id="rId2" Type="http://schemas.openxmlformats.org/officeDocument/2006/relationships/tags" Target="../tags/tag9.xml"/><Relationship Id="rId16" Type="http://schemas.openxmlformats.org/officeDocument/2006/relationships/slide" Target="../slides/slide51.xml"/><Relationship Id="rId1" Type="http://schemas.openxmlformats.org/officeDocument/2006/relationships/tags" Target="../tags/tag8.xml"/><Relationship Id="rId6" Type="http://schemas.openxmlformats.org/officeDocument/2006/relationships/slide" Target="../slides/slide39.xml"/><Relationship Id="rId11" Type="http://schemas.openxmlformats.org/officeDocument/2006/relationships/slide" Target="../slides/slide44.xml"/><Relationship Id="rId5" Type="http://schemas.openxmlformats.org/officeDocument/2006/relationships/slide" Target="../slides/slide38.xml"/><Relationship Id="rId15" Type="http://schemas.openxmlformats.org/officeDocument/2006/relationships/slide" Target="../slides/slide49.xml"/><Relationship Id="rId10" Type="http://schemas.openxmlformats.org/officeDocument/2006/relationships/slide" Target="../slides/slide43.xml"/><Relationship Id="rId4" Type="http://schemas.openxmlformats.org/officeDocument/2006/relationships/slide" Target="../slides/slide37.xml"/><Relationship Id="rId9" Type="http://schemas.openxmlformats.org/officeDocument/2006/relationships/slide" Target="../slides/slide42.xml"/><Relationship Id="rId14" Type="http://schemas.openxmlformats.org/officeDocument/2006/relationships/slide" Target="../slides/slide4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-12065"/>
            <a:ext cx="12192000" cy="6853555"/>
          </a:xfrm>
          <a:prstGeom prst="rect">
            <a:avLst/>
          </a:prstGeom>
          <a:pattFill prst="dotGrid">
            <a:fgClr>
              <a:srgbClr val="E9EDF4"/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-12065"/>
            <a:ext cx="12192000" cy="6853555"/>
          </a:xfrm>
          <a:prstGeom prst="rect">
            <a:avLst/>
          </a:prstGeom>
          <a:pattFill prst="dotGrid">
            <a:fgClr>
              <a:srgbClr val="E9EDF4"/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68505" cy="68535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alphaModFix amt="38000"/>
          </a:blip>
          <a:stretch>
            <a:fillRect/>
          </a:stretch>
        </p:blipFill>
        <p:spPr>
          <a:xfrm>
            <a:off x="0" y="0"/>
            <a:ext cx="12189460" cy="68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2594510" y="6416030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2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 userDrawn="1"/>
        </p:nvSpPr>
        <p:spPr bwMode="auto">
          <a:xfrm>
            <a:off x="2929486" y="6416030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3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3264462" y="6416030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4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245614" y="6415278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68505" cy="68535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76" name="Picture 4" descr="E:\2023\课件\同步\2024（秋）数学 选择性必修 第一册 人教A版（新教材新标准）学生用书（鲁津京琼粤……）\封面\过渡页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93" y="-366829"/>
            <a:ext cx="12274386" cy="76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269399" y="150495"/>
            <a:ext cx="2197100" cy="53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8"/>
          <p:cNvSpPr txBox="1"/>
          <p:nvPr userDrawn="1">
            <p:custDataLst>
              <p:tags r:id="rId2"/>
            </p:custDataLst>
          </p:nvPr>
        </p:nvSpPr>
        <p:spPr>
          <a:xfrm>
            <a:off x="-58324" y="188789"/>
            <a:ext cx="28271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一、基础巩固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2142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288798" y="86995"/>
            <a:ext cx="2197100" cy="53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8"/>
          <p:cNvSpPr txBox="1"/>
          <p:nvPr userDrawn="1">
            <p:custDataLst>
              <p:tags r:id="rId2"/>
            </p:custDataLst>
          </p:nvPr>
        </p:nvSpPr>
        <p:spPr>
          <a:xfrm>
            <a:off x="-41656" y="112395"/>
            <a:ext cx="2827144" cy="6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二、综合运用</a:t>
            </a:r>
          </a:p>
        </p:txBody>
      </p:sp>
    </p:spTree>
    <p:extLst>
      <p:ext uri="{BB962C8B-B14F-4D97-AF65-F5344CB8AC3E}">
        <p14:creationId xmlns:p14="http://schemas.microsoft.com/office/powerpoint/2010/main" val="21738986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358905" y="163195"/>
            <a:ext cx="2197100" cy="53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38"/>
          <p:cNvSpPr txBox="1"/>
          <p:nvPr userDrawn="1">
            <p:custDataLst>
              <p:tags r:id="rId2"/>
            </p:custDataLst>
          </p:nvPr>
        </p:nvSpPr>
        <p:spPr>
          <a:xfrm>
            <a:off x="28451" y="188595"/>
            <a:ext cx="2827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三、创新拓展</a:t>
            </a:r>
          </a:p>
        </p:txBody>
      </p:sp>
    </p:spTree>
    <p:extLst>
      <p:ext uri="{BB962C8B-B14F-4D97-AF65-F5344CB8AC3E}">
        <p14:creationId xmlns:p14="http://schemas.microsoft.com/office/powerpoint/2010/main" val="2186385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>
                <a:solidFill>
                  <a:srgbClr val="000000"/>
                </a:solidFill>
              </a:rPr>
              <a:t>2024-4-23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E8E8E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image" Target="../media/image3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emf"/><Relationship Id="rId3" Type="http://schemas.openxmlformats.org/officeDocument/2006/relationships/tags" Target="../tags/tag44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4.doc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5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emf"/><Relationship Id="rId4" Type="http://schemas.openxmlformats.org/officeDocument/2006/relationships/tags" Target="../tags/tag45.xml"/><Relationship Id="rId9" Type="http://schemas.openxmlformats.org/officeDocument/2006/relationships/oleObject" Target="../embeddings/Microsoft_Word_97_-_2003___3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.doc"/><Relationship Id="rId13" Type="http://schemas.openxmlformats.org/officeDocument/2006/relationships/image" Target="../media/image15.emf"/><Relationship Id="rId3" Type="http://schemas.openxmlformats.org/officeDocument/2006/relationships/tags" Target="../tags/tag50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Microsoft_Word_97_-_2003___6.doc"/><Relationship Id="rId2" Type="http://schemas.openxmlformats.org/officeDocument/2006/relationships/tags" Target="../tags/tag49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6.xml"/><Relationship Id="rId11" Type="http://schemas.openxmlformats.org/officeDocument/2006/relationships/oleObject" Target="../embeddings/oleObject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51.xml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3.xml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tags" Target="../tags/tag52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7.xml"/><Relationship Id="rId11" Type="http://schemas.openxmlformats.org/officeDocument/2006/relationships/slide" Target="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emf"/><Relationship Id="rId4" Type="http://schemas.openxmlformats.org/officeDocument/2006/relationships/tags" Target="../tags/tag54.xml"/><Relationship Id="rId9" Type="http://schemas.openxmlformats.org/officeDocument/2006/relationships/oleObject" Target="../embeddings/Microsoft_Word_97_-_2003___7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9.emf"/><Relationship Id="rId2" Type="http://schemas.openxmlformats.org/officeDocument/2006/relationships/tags" Target="../tags/tag5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8.doc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1.emf"/><Relationship Id="rId3" Type="http://schemas.openxmlformats.org/officeDocument/2006/relationships/tags" Target="../tags/tag62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10.doc"/><Relationship Id="rId2" Type="http://schemas.openxmlformats.org/officeDocument/2006/relationships/tags" Target="../tags/tag61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0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emf"/><Relationship Id="rId4" Type="http://schemas.openxmlformats.org/officeDocument/2006/relationships/tags" Target="../tags/tag63.xml"/><Relationship Id="rId9" Type="http://schemas.openxmlformats.org/officeDocument/2006/relationships/oleObject" Target="../embeddings/Microsoft_Word_97_-_2003___9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3.emf"/><Relationship Id="rId18" Type="http://schemas.openxmlformats.org/officeDocument/2006/relationships/oleObject" Target="../embeddings/Microsoft_Word_97_-_2003___14.doc"/><Relationship Id="rId3" Type="http://schemas.openxmlformats.org/officeDocument/2006/relationships/tags" Target="../tags/tag65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12.doc"/><Relationship Id="rId17" Type="http://schemas.openxmlformats.org/officeDocument/2006/relationships/oleObject" Target="../embeddings/oleObject14.bin"/><Relationship Id="rId2" Type="http://schemas.openxmlformats.org/officeDocument/2006/relationships/tags" Target="../tags/tag64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1.xml"/><Relationship Id="rId11" Type="http://schemas.openxmlformats.org/officeDocument/2006/relationships/oleObject" Target="../embeddings/oleObject12.bin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13.doc"/><Relationship Id="rId10" Type="http://schemas.openxmlformats.org/officeDocument/2006/relationships/image" Target="../media/image22.emf"/><Relationship Id="rId19" Type="http://schemas.openxmlformats.org/officeDocument/2006/relationships/image" Target="../media/image25.emf"/><Relationship Id="rId4" Type="http://schemas.openxmlformats.org/officeDocument/2006/relationships/tags" Target="../tags/tag66.xml"/><Relationship Id="rId9" Type="http://schemas.openxmlformats.org/officeDocument/2006/relationships/oleObject" Target="../embeddings/Microsoft_Word_97_-_2003___11.doc"/><Relationship Id="rId1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5.doc"/><Relationship Id="rId13" Type="http://schemas.openxmlformats.org/officeDocument/2006/relationships/image" Target="../media/image27.emf"/><Relationship Id="rId3" Type="http://schemas.openxmlformats.org/officeDocument/2006/relationships/tags" Target="../tags/tag71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Microsoft_Word_97_-_2003___16.doc"/><Relationship Id="rId2" Type="http://schemas.openxmlformats.org/officeDocument/2006/relationships/tags" Target="../tags/tag70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2.xml"/><Relationship Id="rId11" Type="http://schemas.openxmlformats.org/officeDocument/2006/relationships/oleObject" Target="../embeddings/oleObject16.bin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16.png"/><Relationship Id="rId4" Type="http://schemas.openxmlformats.org/officeDocument/2006/relationships/tags" Target="../tags/tag72.xml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png"/><Relationship Id="rId3" Type="http://schemas.openxmlformats.org/officeDocument/2006/relationships/tags" Target="../tags/tag74.xml"/><Relationship Id="rId7" Type="http://schemas.openxmlformats.org/officeDocument/2006/relationships/slide" Target="slide6.xml"/><Relationship Id="rId12" Type="http://schemas.openxmlformats.org/officeDocument/2006/relationships/image" Target="../media/image16.png"/><Relationship Id="rId2" Type="http://schemas.openxmlformats.org/officeDocument/2006/relationships/tags" Target="../tags/tag73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29.e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Microsoft_Word_97_-_2003___18.doc"/><Relationship Id="rId4" Type="http://schemas.openxmlformats.org/officeDocument/2006/relationships/tags" Target="../tags/tag75.xml"/><Relationship Id="rId9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9.doc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4.emf"/><Relationship Id="rId3" Type="http://schemas.openxmlformats.org/officeDocument/2006/relationships/tags" Target="../tags/tag80.xml"/><Relationship Id="rId21" Type="http://schemas.openxmlformats.org/officeDocument/2006/relationships/image" Target="../media/image35.emf"/><Relationship Id="rId7" Type="http://schemas.openxmlformats.org/officeDocument/2006/relationships/image" Target="../media/image10.png"/><Relationship Id="rId12" Type="http://schemas.openxmlformats.org/officeDocument/2006/relationships/image" Target="../media/image32.emf"/><Relationship Id="rId17" Type="http://schemas.openxmlformats.org/officeDocument/2006/relationships/oleObject" Target="../embeddings/Microsoft_Word_97_-_2003___22.doc"/><Relationship Id="rId2" Type="http://schemas.openxmlformats.org/officeDocument/2006/relationships/tags" Target="../tags/tag79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Microsoft_Word_97_-_2003___23.doc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5.xml"/><Relationship Id="rId11" Type="http://schemas.openxmlformats.org/officeDocument/2006/relationships/oleObject" Target="../embeddings/Microsoft_Word_97_-_2003___20.doc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2.bin"/><Relationship Id="rId4" Type="http://schemas.openxmlformats.org/officeDocument/2006/relationships/tags" Target="../tags/tag81.xml"/><Relationship Id="rId9" Type="http://schemas.openxmlformats.org/officeDocument/2006/relationships/image" Target="../media/image31.emf"/><Relationship Id="rId14" Type="http://schemas.openxmlformats.org/officeDocument/2006/relationships/oleObject" Target="../embeddings/Microsoft_Word_97_-_2003___21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7.emf"/><Relationship Id="rId18" Type="http://schemas.openxmlformats.org/officeDocument/2006/relationships/oleObject" Target="../embeddings/Microsoft_Word_97_-_2003___27.doc"/><Relationship Id="rId3" Type="http://schemas.openxmlformats.org/officeDocument/2006/relationships/tags" Target="../tags/tag86.xml"/><Relationship Id="rId7" Type="http://schemas.openxmlformats.org/officeDocument/2006/relationships/image" Target="../media/image16.png"/><Relationship Id="rId12" Type="http://schemas.openxmlformats.org/officeDocument/2006/relationships/oleObject" Target="../embeddings/Microsoft_Word_97_-_2003___25.doc"/><Relationship Id="rId17" Type="http://schemas.openxmlformats.org/officeDocument/2006/relationships/oleObject" Target="../embeddings/oleObject26.bin"/><Relationship Id="rId2" Type="http://schemas.openxmlformats.org/officeDocument/2006/relationships/tags" Target="../tags/tag85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6.xml"/><Relationship Id="rId11" Type="http://schemas.openxmlformats.org/officeDocument/2006/relationships/oleObject" Target="../embeddings/oleObject24.bin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26.doc"/><Relationship Id="rId10" Type="http://schemas.openxmlformats.org/officeDocument/2006/relationships/image" Target="../media/image36.emf"/><Relationship Id="rId19" Type="http://schemas.openxmlformats.org/officeDocument/2006/relationships/image" Target="../media/image39.emf"/><Relationship Id="rId4" Type="http://schemas.openxmlformats.org/officeDocument/2006/relationships/tags" Target="../tags/tag87.xml"/><Relationship Id="rId9" Type="http://schemas.openxmlformats.org/officeDocument/2006/relationships/oleObject" Target="../embeddings/Microsoft_Word_97_-_2003___24.doc"/><Relationship Id="rId1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tags" Target="../tags/tag89.xml"/><Relationship Id="rId7" Type="http://schemas.openxmlformats.org/officeDocument/2006/relationships/image" Target="../media/image16.png"/><Relationship Id="rId12" Type="http://schemas.openxmlformats.org/officeDocument/2006/relationships/image" Target="../media/image40.emf"/><Relationship Id="rId2" Type="http://schemas.openxmlformats.org/officeDocument/2006/relationships/tags" Target="../tags/tag88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7.xml"/><Relationship Id="rId11" Type="http://schemas.openxmlformats.org/officeDocument/2006/relationships/oleObject" Target="../embeddings/Microsoft_Word_97_-_2003___28.doc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90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2.emf"/><Relationship Id="rId18" Type="http://schemas.openxmlformats.org/officeDocument/2006/relationships/oleObject" Target="../embeddings/Microsoft_Word_97_-_2003___32.doc"/><Relationship Id="rId3" Type="http://schemas.openxmlformats.org/officeDocument/2006/relationships/tags" Target="../tags/tag93.xml"/><Relationship Id="rId7" Type="http://schemas.openxmlformats.org/officeDocument/2006/relationships/image" Target="../media/image16.png"/><Relationship Id="rId12" Type="http://schemas.openxmlformats.org/officeDocument/2006/relationships/oleObject" Target="../embeddings/Microsoft_Word_97_-_2003___30.doc"/><Relationship Id="rId17" Type="http://schemas.openxmlformats.org/officeDocument/2006/relationships/oleObject" Target="../embeddings/oleObject31.bin"/><Relationship Id="rId2" Type="http://schemas.openxmlformats.org/officeDocument/2006/relationships/tags" Target="../tags/tag92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8.xml"/><Relationship Id="rId11" Type="http://schemas.openxmlformats.org/officeDocument/2006/relationships/oleObject" Target="../embeddings/oleObject29.bin"/><Relationship Id="rId5" Type="http://schemas.openxmlformats.org/officeDocument/2006/relationships/slideLayout" Target="../slideLayouts/slideLayout3.xml"/><Relationship Id="rId15" Type="http://schemas.openxmlformats.org/officeDocument/2006/relationships/oleObject" Target="../embeddings/Microsoft_Word_97_-_2003___31.doc"/><Relationship Id="rId10" Type="http://schemas.openxmlformats.org/officeDocument/2006/relationships/image" Target="../media/image41.emf"/><Relationship Id="rId19" Type="http://schemas.openxmlformats.org/officeDocument/2006/relationships/image" Target="../media/image44.emf"/><Relationship Id="rId4" Type="http://schemas.openxmlformats.org/officeDocument/2006/relationships/tags" Target="../tags/tag94.xml"/><Relationship Id="rId9" Type="http://schemas.openxmlformats.org/officeDocument/2006/relationships/oleObject" Target="../embeddings/Microsoft_Word_97_-_2003___29.doc"/><Relationship Id="rId1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45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oleObject" Target="../embeddings/oleObject33.bin"/><Relationship Id="rId3" Type="http://schemas.openxmlformats.org/officeDocument/2006/relationships/tags" Target="../tags/tag102.xml"/><Relationship Id="rId7" Type="http://schemas.openxmlformats.org/officeDocument/2006/relationships/slide" Target="slide6.xml"/><Relationship Id="rId12" Type="http://schemas.openxmlformats.org/officeDocument/2006/relationships/image" Target="../media/image46.emf"/><Relationship Id="rId2" Type="http://schemas.openxmlformats.org/officeDocument/2006/relationships/tags" Target="../tags/tag101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Microsoft_Word_97_-_2003___33.doc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32.bin"/><Relationship Id="rId4" Type="http://schemas.openxmlformats.org/officeDocument/2006/relationships/tags" Target="../tags/tag103.xml"/><Relationship Id="rId9" Type="http://schemas.openxmlformats.org/officeDocument/2006/relationships/image" Target="../media/image16.png"/><Relationship Id="rId14" Type="http://schemas.openxmlformats.org/officeDocument/2006/relationships/oleObject" Target="../embeddings/Microsoft_Word_97_-_2003___34.doc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16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9.emf"/><Relationship Id="rId18" Type="http://schemas.openxmlformats.org/officeDocument/2006/relationships/oleObject" Target="../embeddings/Microsoft_Word_97_-_2003___38.doc"/><Relationship Id="rId3" Type="http://schemas.openxmlformats.org/officeDocument/2006/relationships/tags" Target="../tags/tag111.xml"/><Relationship Id="rId21" Type="http://schemas.openxmlformats.org/officeDocument/2006/relationships/oleObject" Target="../embeddings/Microsoft_Word_97_-_2003___39.doc"/><Relationship Id="rId7" Type="http://schemas.openxmlformats.org/officeDocument/2006/relationships/image" Target="../media/image16.png"/><Relationship Id="rId12" Type="http://schemas.openxmlformats.org/officeDocument/2006/relationships/oleObject" Target="../embeddings/Microsoft_Word_97_-_2003___36.doc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53.emf"/><Relationship Id="rId2" Type="http://schemas.openxmlformats.org/officeDocument/2006/relationships/tags" Target="../tags/tag110.xml"/><Relationship Id="rId16" Type="http://schemas.openxmlformats.org/officeDocument/2006/relationships/image" Target="../media/image50.emf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Microsoft_Word_97_-_2003___40.doc"/><Relationship Id="rId5" Type="http://schemas.openxmlformats.org/officeDocument/2006/relationships/tags" Target="../tags/tag113.xml"/><Relationship Id="rId15" Type="http://schemas.openxmlformats.org/officeDocument/2006/relationships/oleObject" Target="../embeddings/Microsoft_Word_97_-_2003___37.doc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48.emf"/><Relationship Id="rId19" Type="http://schemas.openxmlformats.org/officeDocument/2006/relationships/image" Target="../media/image51.emf"/><Relationship Id="rId4" Type="http://schemas.openxmlformats.org/officeDocument/2006/relationships/tags" Target="../tags/tag112.xml"/><Relationship Id="rId9" Type="http://schemas.openxmlformats.org/officeDocument/2006/relationships/oleObject" Target="../embeddings/Microsoft_Word_97_-_2003___35.doc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5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6.emf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54.emf"/><Relationship Id="rId17" Type="http://schemas.openxmlformats.org/officeDocument/2006/relationships/oleObject" Target="../embeddings/Microsoft_Word_97_-_2003___43.doc"/><Relationship Id="rId2" Type="http://schemas.openxmlformats.org/officeDocument/2006/relationships/tags" Target="../tags/tag114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7.vml"/><Relationship Id="rId6" Type="http://schemas.openxmlformats.org/officeDocument/2006/relationships/tags" Target="../tags/tag118.xml"/><Relationship Id="rId11" Type="http://schemas.openxmlformats.org/officeDocument/2006/relationships/oleObject" Target="../embeddings/Microsoft_Word_97_-_2003___41.doc"/><Relationship Id="rId5" Type="http://schemas.openxmlformats.org/officeDocument/2006/relationships/tags" Target="../tags/tag117.xml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40.bin"/><Relationship Id="rId4" Type="http://schemas.openxmlformats.org/officeDocument/2006/relationships/tags" Target="../tags/tag116.xml"/><Relationship Id="rId9" Type="http://schemas.openxmlformats.org/officeDocument/2006/relationships/image" Target="../media/image16.png"/><Relationship Id="rId14" Type="http://schemas.openxmlformats.org/officeDocument/2006/relationships/oleObject" Target="../embeddings/Microsoft_Word_97_-_2003___42.doc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8.emf"/><Relationship Id="rId18" Type="http://schemas.openxmlformats.org/officeDocument/2006/relationships/oleObject" Target="../embeddings/Microsoft_Word_97_-_2003___47.doc"/><Relationship Id="rId3" Type="http://schemas.openxmlformats.org/officeDocument/2006/relationships/tags" Target="../tags/tag121.xml"/><Relationship Id="rId7" Type="http://schemas.openxmlformats.org/officeDocument/2006/relationships/image" Target="../media/image16.png"/><Relationship Id="rId12" Type="http://schemas.openxmlformats.org/officeDocument/2006/relationships/oleObject" Target="../embeddings/Microsoft_Word_97_-_2003___45.doc"/><Relationship Id="rId17" Type="http://schemas.openxmlformats.org/officeDocument/2006/relationships/oleObject" Target="../embeddings/oleObject46.bin"/><Relationship Id="rId2" Type="http://schemas.openxmlformats.org/officeDocument/2006/relationships/tags" Target="../tags/tag120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44.bin"/><Relationship Id="rId5" Type="http://schemas.openxmlformats.org/officeDocument/2006/relationships/tags" Target="../tags/tag123.xml"/><Relationship Id="rId15" Type="http://schemas.openxmlformats.org/officeDocument/2006/relationships/oleObject" Target="../embeddings/Microsoft_Word_97_-_2003___46.doc"/><Relationship Id="rId10" Type="http://schemas.openxmlformats.org/officeDocument/2006/relationships/image" Target="../media/image57.emf"/><Relationship Id="rId19" Type="http://schemas.openxmlformats.org/officeDocument/2006/relationships/image" Target="../media/image60.emf"/><Relationship Id="rId4" Type="http://schemas.openxmlformats.org/officeDocument/2006/relationships/tags" Target="../tags/tag122.xml"/><Relationship Id="rId9" Type="http://schemas.openxmlformats.org/officeDocument/2006/relationships/oleObject" Target="../embeddings/Microsoft_Word_97_-_2003___44.doc"/><Relationship Id="rId1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16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2.emf"/><Relationship Id="rId3" Type="http://schemas.openxmlformats.org/officeDocument/2006/relationships/tags" Target="../tags/tag130.xml"/><Relationship Id="rId7" Type="http://schemas.openxmlformats.org/officeDocument/2006/relationships/image" Target="../media/image16.png"/><Relationship Id="rId12" Type="http://schemas.openxmlformats.org/officeDocument/2006/relationships/oleObject" Target="../embeddings/Microsoft_Word_97_-_2003___48.doc"/><Relationship Id="rId2" Type="http://schemas.openxmlformats.org/officeDocument/2006/relationships/tags" Target="../tags/tag129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48.bin"/><Relationship Id="rId5" Type="http://schemas.openxmlformats.org/officeDocument/2006/relationships/tags" Target="../tags/tag132.xml"/><Relationship Id="rId15" Type="http://schemas.openxmlformats.org/officeDocument/2006/relationships/oleObject" Target="../embeddings/Microsoft_Word_97_-_2003___49.doc"/><Relationship Id="rId10" Type="http://schemas.openxmlformats.org/officeDocument/2006/relationships/image" Target="../media/image61.emf"/><Relationship Id="rId4" Type="http://schemas.openxmlformats.org/officeDocument/2006/relationships/tags" Target="../tags/tag131.xml"/><Relationship Id="rId9" Type="http://schemas.openxmlformats.org/officeDocument/2006/relationships/package" Target="../embeddings/Microsoft_Word___1.docx"/><Relationship Id="rId14" Type="http://schemas.openxmlformats.org/officeDocument/2006/relationships/oleObject" Target="../embeddings/oleObject4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5.emf"/><Relationship Id="rId3" Type="http://schemas.openxmlformats.org/officeDocument/2006/relationships/tags" Target="../tags/tag134.xml"/><Relationship Id="rId7" Type="http://schemas.openxmlformats.org/officeDocument/2006/relationships/image" Target="../media/image16.png"/><Relationship Id="rId12" Type="http://schemas.openxmlformats.org/officeDocument/2006/relationships/oleObject" Target="../embeddings/Microsoft_Word_97_-_2003___50.doc"/><Relationship Id="rId2" Type="http://schemas.openxmlformats.org/officeDocument/2006/relationships/tags" Target="../tags/tag133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51.bin"/><Relationship Id="rId5" Type="http://schemas.openxmlformats.org/officeDocument/2006/relationships/tags" Target="../tags/tag136.xml"/><Relationship Id="rId15" Type="http://schemas.openxmlformats.org/officeDocument/2006/relationships/oleObject" Target="../embeddings/Microsoft_Word_97_-_2003___51.doc"/><Relationship Id="rId10" Type="http://schemas.openxmlformats.org/officeDocument/2006/relationships/image" Target="../media/image64.emf"/><Relationship Id="rId4" Type="http://schemas.openxmlformats.org/officeDocument/2006/relationships/tags" Target="../tags/tag135.xml"/><Relationship Id="rId9" Type="http://schemas.openxmlformats.org/officeDocument/2006/relationships/package" Target="../embeddings/Microsoft_Word___2.docx"/><Relationship Id="rId14" Type="http://schemas.openxmlformats.org/officeDocument/2006/relationships/oleObject" Target="../embeddings/oleObject5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6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oleObject" Target="../embeddings/oleObject54.bin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67.emf"/><Relationship Id="rId2" Type="http://schemas.openxmlformats.org/officeDocument/2006/relationships/tags" Target="../tags/tag142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46.xml"/><Relationship Id="rId11" Type="http://schemas.openxmlformats.org/officeDocument/2006/relationships/oleObject" Target="../embeddings/Microsoft_Word_97_-_2003___52.doc"/><Relationship Id="rId5" Type="http://schemas.openxmlformats.org/officeDocument/2006/relationships/tags" Target="../tags/tag145.xml"/><Relationship Id="rId15" Type="http://schemas.openxmlformats.org/officeDocument/2006/relationships/image" Target="../media/image68.emf"/><Relationship Id="rId10" Type="http://schemas.openxmlformats.org/officeDocument/2006/relationships/oleObject" Target="../embeddings/oleObject53.bin"/><Relationship Id="rId4" Type="http://schemas.openxmlformats.org/officeDocument/2006/relationships/tags" Target="../tags/tag144.xml"/><Relationship Id="rId9" Type="http://schemas.openxmlformats.org/officeDocument/2006/relationships/image" Target="../media/image10.png"/><Relationship Id="rId14" Type="http://schemas.openxmlformats.org/officeDocument/2006/relationships/oleObject" Target="../embeddings/Microsoft_Word_97_-_2003___53.doc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4.doc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2.emf"/><Relationship Id="rId3" Type="http://schemas.openxmlformats.org/officeDocument/2006/relationships/tags" Target="../tags/tag149.xml"/><Relationship Id="rId21" Type="http://schemas.openxmlformats.org/officeDocument/2006/relationships/image" Target="../media/image73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0.emf"/><Relationship Id="rId17" Type="http://schemas.openxmlformats.org/officeDocument/2006/relationships/oleObject" Target="../embeddings/Microsoft_Word_97_-_2003___57.doc"/><Relationship Id="rId2" Type="http://schemas.openxmlformats.org/officeDocument/2006/relationships/tags" Target="../tags/tag148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Microsoft_Word_97_-_2003___58.doc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.png"/><Relationship Id="rId11" Type="http://schemas.openxmlformats.org/officeDocument/2006/relationships/oleObject" Target="../embeddings/Microsoft_Word_97_-_2003___55.doc"/><Relationship Id="rId24" Type="http://schemas.openxmlformats.org/officeDocument/2006/relationships/image" Target="../media/image74.emf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71.emf"/><Relationship Id="rId23" Type="http://schemas.openxmlformats.org/officeDocument/2006/relationships/oleObject" Target="../embeddings/Microsoft_Word_97_-_2003___59.doc"/><Relationship Id="rId10" Type="http://schemas.openxmlformats.org/officeDocument/2006/relationships/oleObject" Target="../embeddings/oleObject56.bin"/><Relationship Id="rId19" Type="http://schemas.openxmlformats.org/officeDocument/2006/relationships/oleObject" Target="../embeddings/oleObject59.bin"/><Relationship Id="rId4" Type="http://schemas.openxmlformats.org/officeDocument/2006/relationships/tags" Target="../tags/tag150.xml"/><Relationship Id="rId9" Type="http://schemas.openxmlformats.org/officeDocument/2006/relationships/image" Target="../media/image69.emf"/><Relationship Id="rId14" Type="http://schemas.openxmlformats.org/officeDocument/2006/relationships/oleObject" Target="../embeddings/Microsoft_Word_97_-_2003___56.doc"/><Relationship Id="rId22" Type="http://schemas.openxmlformats.org/officeDocument/2006/relationships/oleObject" Target="../embeddings/oleObject6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10" Type="http://schemas.openxmlformats.org/officeDocument/2006/relationships/image" Target="../media/image16.png"/><Relationship Id="rId4" Type="http://schemas.openxmlformats.org/officeDocument/2006/relationships/tags" Target="../tags/tag154.xml"/><Relationship Id="rId9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Microsoft_Word_97_-_2003___60.doc"/><Relationship Id="rId3" Type="http://schemas.openxmlformats.org/officeDocument/2006/relationships/tags" Target="../tags/tag162.xml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62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78.png"/><Relationship Id="rId5" Type="http://schemas.openxmlformats.org/officeDocument/2006/relationships/tags" Target="../tags/tag164.xml"/><Relationship Id="rId10" Type="http://schemas.openxmlformats.org/officeDocument/2006/relationships/image" Target="../media/image76.emf"/><Relationship Id="rId4" Type="http://schemas.openxmlformats.org/officeDocument/2006/relationships/tags" Target="../tags/tag163.xml"/><Relationship Id="rId9" Type="http://schemas.openxmlformats.org/officeDocument/2006/relationships/package" Target="../embeddings/Microsoft_Word___3.docx"/><Relationship Id="rId14" Type="http://schemas.openxmlformats.org/officeDocument/2006/relationships/image" Target="../media/image7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oleObject" Target="../embeddings/Microsoft_Word_97_-_2003___62.doc"/><Relationship Id="rId3" Type="http://schemas.openxmlformats.org/officeDocument/2006/relationships/tags" Target="../tags/tag170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82.emf"/><Relationship Id="rId2" Type="http://schemas.openxmlformats.org/officeDocument/2006/relationships/tags" Target="../tags/tag169.xml"/><Relationship Id="rId16" Type="http://schemas.openxmlformats.org/officeDocument/2006/relationships/oleObject" Target="../embeddings/Microsoft_Word_97_-_2003___63.doc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80.emf"/><Relationship Id="rId5" Type="http://schemas.openxmlformats.org/officeDocument/2006/relationships/tags" Target="../tags/tag172.xml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Microsoft_Word_97_-_2003___61.doc"/><Relationship Id="rId4" Type="http://schemas.openxmlformats.org/officeDocument/2006/relationships/tags" Target="../tags/tag171.xml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81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85.png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84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77.xml"/><Relationship Id="rId11" Type="http://schemas.openxmlformats.org/officeDocument/2006/relationships/oleObject" Target="../embeddings/Microsoft_Word_97_-_2003___64.doc"/><Relationship Id="rId5" Type="http://schemas.openxmlformats.org/officeDocument/2006/relationships/tags" Target="../tags/tag176.xml"/><Relationship Id="rId10" Type="http://schemas.openxmlformats.org/officeDocument/2006/relationships/oleObject" Target="../embeddings/oleObject66.bin"/><Relationship Id="rId4" Type="http://schemas.openxmlformats.org/officeDocument/2006/relationships/tags" Target="../tags/tag175.xml"/><Relationship Id="rId9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5.doc"/><Relationship Id="rId13" Type="http://schemas.openxmlformats.org/officeDocument/2006/relationships/oleObject" Target="../embeddings/oleObject69.bin"/><Relationship Id="rId3" Type="http://schemas.openxmlformats.org/officeDocument/2006/relationships/tags" Target="../tags/tag180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7.emf"/><Relationship Id="rId2" Type="http://schemas.openxmlformats.org/officeDocument/2006/relationships/tags" Target="../tags/tag17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.png"/><Relationship Id="rId11" Type="http://schemas.openxmlformats.org/officeDocument/2006/relationships/oleObject" Target="../embeddings/Microsoft_Word_97_-_2003___66.doc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68.bin"/><Relationship Id="rId4" Type="http://schemas.openxmlformats.org/officeDocument/2006/relationships/tags" Target="../tags/tag181.xml"/><Relationship Id="rId9" Type="http://schemas.openxmlformats.org/officeDocument/2006/relationships/image" Target="../media/image86.emf"/><Relationship Id="rId14" Type="http://schemas.openxmlformats.org/officeDocument/2006/relationships/oleObject" Target="../embeddings/Microsoft_Word_97_-_2003___67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" Target="slide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4.xml"/><Relationship Id="rId17" Type="http://schemas.openxmlformats.org/officeDocument/2006/relationships/slide" Target="slide30.xml"/><Relationship Id="rId2" Type="http://schemas.openxmlformats.org/officeDocument/2006/relationships/tags" Target="../tags/tag24.xml"/><Relationship Id="rId16" Type="http://schemas.openxmlformats.org/officeDocument/2006/relationships/slide" Target="slide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" Target="slide15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9.emf"/><Relationship Id="rId2" Type="http://schemas.openxmlformats.org/officeDocument/2006/relationships/tags" Target="../tags/tag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023\课件\同步\2024（秋）数学 选择性必修 第一册 人教A版（新教材新标准）学生用书（鲁津京琼粤……）\封面\封面封底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6" y="-19348"/>
            <a:ext cx="12260793" cy="68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flipV="1">
            <a:off x="0" y="1929765"/>
            <a:ext cx="12192000" cy="258889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368550" y="2477135"/>
            <a:ext cx="9808210" cy="464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直线的方程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855980" y="2492375"/>
            <a:ext cx="1216660" cy="135445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创新设计字体-0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lum bright="100000"/>
          </a:blip>
          <a:stretch>
            <a:fillRect/>
          </a:stretch>
        </p:blipFill>
        <p:spPr>
          <a:xfrm>
            <a:off x="874078" y="2564765"/>
            <a:ext cx="1180465" cy="1209675"/>
          </a:xfrm>
          <a:prstGeom prst="rect">
            <a:avLst/>
          </a:prstGeom>
        </p:spPr>
      </p:pic>
      <p:sp>
        <p:nvSpPr>
          <p:cNvPr id="8" name="文本框 4"/>
          <p:cNvSpPr txBox="1"/>
          <p:nvPr>
            <p:custDataLst>
              <p:tags r:id="rId5"/>
            </p:custDataLst>
          </p:nvPr>
        </p:nvSpPr>
        <p:spPr>
          <a:xfrm>
            <a:off x="2385441" y="3042757"/>
            <a:ext cx="1005770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218565">
              <a:lnSpc>
                <a:spcPct val="100000"/>
              </a:lnSpc>
              <a:tabLst>
                <a:tab pos="2600325" algn="l"/>
              </a:tabLst>
            </a:pPr>
            <a:r>
              <a:rPr lang="en-US" altLang="zh-CN" sz="4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2.2.1</a:t>
            </a: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直线的点斜式方程</a:t>
            </a:r>
            <a:endParaRPr sz="4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244666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393410" y="226822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473" y="646049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楷体_GB231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链接教材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P61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练习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</a:t>
            </a:r>
            <a:r>
              <a:rPr lang="en-US" altLang="zh-CN" sz="2600" b="1" kern="100" dirty="0">
                <a:latin typeface="Times New Roman"/>
                <a:ea typeface="楷体_GB2312"/>
              </a:rPr>
              <a:t>)</a:t>
            </a:r>
            <a:r>
              <a:rPr lang="zh-CN" altLang="zh-CN" sz="2600" b="1" kern="100" dirty="0" smtClean="0">
                <a:latin typeface="Times New Roman"/>
                <a:ea typeface="宋体"/>
                <a:cs typeface="Times New Roman"/>
              </a:rPr>
              <a:t>写出</a:t>
            </a:r>
            <a:r>
              <a:rPr lang="zh-CN" altLang="zh-CN" sz="2600" b="1" kern="100" dirty="0">
                <a:latin typeface="Times New Roman"/>
                <a:ea typeface="宋体"/>
                <a:cs typeface="Times New Roman"/>
              </a:rPr>
              <a:t>下列直线的点斜式方程：</a:t>
            </a:r>
            <a:endParaRPr lang="en-US" altLang="zh-CN" sz="2600" b="1" kern="100" dirty="0" smtClean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673" y="1268730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，斜率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经过点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4)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135°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0334" y="2590292"/>
            <a:ext cx="11373168" cy="2350897"/>
            <a:chOff x="389255" y="2564892"/>
            <a:chExt cx="11373168" cy="2350897"/>
          </a:xfrm>
        </p:grpSpPr>
        <p:sp>
          <p:nvSpPr>
            <p:cNvPr id="14" name="圆角矩形 13"/>
            <p:cNvSpPr/>
            <p:nvPr>
              <p:custDataLst>
                <p:tags r:id="rId1"/>
              </p:custDataLst>
            </p:nvPr>
          </p:nvSpPr>
          <p:spPr>
            <a:xfrm>
              <a:off x="389255" y="2677922"/>
              <a:ext cx="11373168" cy="223786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476055" y="2875921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由点斜式方程可知，所求直线方程为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：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3[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4)].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1455" y="3419519"/>
            <a:ext cx="110877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由题意知，直线的斜率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tan 135°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en-US" altLang="zh-CN" sz="2600" b="1" kern="100" dirty="0" smtClean="0">
              <a:latin typeface="Times New Roman"/>
              <a:ea typeface="宋体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故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所求直线的点斜式方程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为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[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1)].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4473" y="137795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轴平行；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(4)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en-US" altLang="zh-CN" sz="2600" b="1" kern="100" dirty="0">
                <a:latin typeface="Times New Roman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E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4).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571" y="1484757"/>
            <a:ext cx="11373168" cy="4536567"/>
            <a:chOff x="389255" y="2564892"/>
            <a:chExt cx="11373168" cy="4536567"/>
          </a:xfrm>
        </p:grpSpPr>
        <p:sp>
          <p:nvSpPr>
            <p:cNvPr id="15" name="圆角矩形 14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42353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514092" y="1757686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(3)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轴平行，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斜率不存在，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4698" y="2364784"/>
            <a:ext cx="110877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直线的方程不能用点斜式表示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由于直线上所有点的横坐标都是－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故这条直线的方程为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598" y="3625729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(4)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直线过点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72933"/>
              </p:ext>
            </p:extLst>
          </p:nvPr>
        </p:nvGraphicFramePr>
        <p:xfrm>
          <a:off x="580898" y="4241800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9" imgW="11497045" imgH="989162" progId="Word.Document.8">
                  <p:embed/>
                </p:oleObj>
              </mc:Choice>
              <mc:Fallback>
                <p:oleObj name="Document" r:id="rId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898" y="4241800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16431"/>
              </p:ext>
            </p:extLst>
          </p:nvPr>
        </p:nvGraphicFramePr>
        <p:xfrm>
          <a:off x="568198" y="52070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8198" y="52070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CBE9C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977" y="692436"/>
            <a:ext cx="10837698" cy="5328888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044148" y="1002030"/>
            <a:ext cx="10180563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求直线的点斜式方程的思路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4640" y="404622"/>
            <a:ext cx="2387600" cy="530860"/>
            <a:chOff x="1519" y="1318"/>
            <a:chExt cx="3760" cy="836"/>
          </a:xfrm>
        </p:grpSpPr>
        <p:sp>
          <p:nvSpPr>
            <p:cNvPr id="5" name="梯形 4"/>
            <p:cNvSpPr/>
            <p:nvPr>
              <p:custDataLst>
                <p:tags r:id="rId2"/>
              </p:custDataLst>
            </p:nvPr>
          </p:nvSpPr>
          <p:spPr>
            <a:xfrm rot="10800000">
              <a:off x="1519" y="1318"/>
              <a:ext cx="3761" cy="836"/>
            </a:xfrm>
            <a:prstGeom prst="trapezoid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ysClr val="window" lastClr="CBE9C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>
              <p:custDataLst>
                <p:tags r:id="rId3"/>
              </p:custDataLst>
            </p:nvPr>
          </p:nvSpPr>
          <p:spPr>
            <a:xfrm>
              <a:off x="1776" y="1431"/>
              <a:ext cx="3207" cy="6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prstClr val="whit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思维升华</a:t>
              </a:r>
            </a:p>
          </p:txBody>
        </p:sp>
      </p:grpSp>
      <p:pic>
        <p:nvPicPr>
          <p:cNvPr id="4098" name="Picture 2" descr="B47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24" y="1688084"/>
            <a:ext cx="3099777" cy="287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025139" y="4509262"/>
            <a:ext cx="1038519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点斜式方程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可表示过点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的所有直线，但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除外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4473" y="703727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在平面直角坐标系中，下列三个结论：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297570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277622"/>
            <a:ext cx="94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571" y="1274832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宋体"/>
                <a:cs typeface="Times New Roman"/>
              </a:rPr>
              <a:t>①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每一条直线都有点斜式方程；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472888"/>
              </p:ext>
            </p:extLst>
          </p:nvPr>
        </p:nvGraphicFramePr>
        <p:xfrm>
          <a:off x="368300" y="1827784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8" imgW="11497045" imgH="989162" progId="Word.Document.8">
                  <p:embed/>
                </p:oleObj>
              </mc:Choice>
              <mc:Fallback>
                <p:oleObj name="Document" r:id="rId8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300" y="1827784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75971" y="2692019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宋体"/>
                <a:cs typeface="Times New Roman"/>
              </a:rPr>
              <a:t>③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90°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，则其方程为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cs typeface="Times New Roman"/>
              </a:rPr>
              <a:t>其中正确结论的序号为</a:t>
            </a:r>
            <a:r>
              <a:rPr lang="en-US" altLang="zh-CN" sz="2600" b="1" kern="100" dirty="0">
                <a:latin typeface="Times New Roman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4117" y="3352800"/>
            <a:ext cx="5196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③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1388" y="4102481"/>
            <a:ext cx="11373168" cy="1918842"/>
            <a:chOff x="313055" y="2564892"/>
            <a:chExt cx="11373168" cy="1918842"/>
          </a:xfrm>
        </p:grpSpPr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13055" y="2677921"/>
              <a:ext cx="11373168" cy="180581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504825" y="2564892"/>
              <a:ext cx="620395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619760" y="2564892"/>
              <a:ext cx="433070" cy="20193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530606" y="4401219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直线的点斜式方程不能表示斜率不存在的直线，所以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①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错误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83625"/>
              </p:ext>
            </p:extLst>
          </p:nvPr>
        </p:nvGraphicFramePr>
        <p:xfrm>
          <a:off x="609600" y="5016500"/>
          <a:ext cx="1132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Document" r:id="rId12" imgW="11497045" imgH="989162" progId="Word.Document.8">
                  <p:embed/>
                </p:oleObj>
              </mc:Choice>
              <mc:Fallback>
                <p:oleObj name="Document" r:id="rId12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5016500"/>
                        <a:ext cx="11328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973" y="188595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经过点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dirty="0">
                <a:latin typeface="Times New Roman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45°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的点斜式直线方程为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9383" y="175895"/>
            <a:ext cx="18630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3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5971" y="1027303"/>
            <a:ext cx="11373168" cy="2617724"/>
            <a:chOff x="313055" y="2564892"/>
            <a:chExt cx="11373168" cy="2617724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313055" y="2677921"/>
              <a:ext cx="11373168" cy="250469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504825" y="2564892"/>
              <a:ext cx="620395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619760" y="2564892"/>
              <a:ext cx="433070" cy="201930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365189" y="1300641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倾斜角为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45°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的直线的斜率为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tan 45°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3932"/>
              </p:ext>
            </p:extLst>
          </p:nvPr>
        </p:nvGraphicFramePr>
        <p:xfrm>
          <a:off x="444500" y="2006600"/>
          <a:ext cx="11480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9" imgW="11497045" imgH="985927" progId="Word.Document.8">
                  <p:embed/>
                </p:oleObj>
              </mc:Choice>
              <mc:Fallback>
                <p:oleObj name="Document" r:id="rId9" imgW="11497045" imgH="98592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500" y="2006600"/>
                        <a:ext cx="114808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70492" y="2621794"/>
            <a:ext cx="11423713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所以用直线的点斜式求得直线的方程为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" name="返回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7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标题 24"/>
          <p:cNvSpPr txBox="1"/>
          <p:nvPr>
            <p:custDataLst>
              <p:tags r:id="rId2"/>
            </p:custDataLst>
          </p:nvPr>
        </p:nvSpPr>
        <p:spPr>
          <a:xfrm>
            <a:off x="2279650" y="3140710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直线的斜截式方程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2423795" y="2564130"/>
            <a:ext cx="2151380" cy="50101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62573" y="404622"/>
            <a:ext cx="1153795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ea typeface="黑体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宋体" pitchFamily="2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考虑一种特殊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情形</a:t>
            </a:r>
            <a:r>
              <a:rPr lang="zh-CN" altLang="en-US" sz="2600" b="1" kern="100" dirty="0" smtClean="0">
                <a:latin typeface="Times New Roman"/>
                <a:cs typeface="Times New Roman"/>
              </a:rPr>
              <a:t>：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如果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的斜率为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且过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，那么此时直线的方程如何表示？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	</a:t>
            </a:r>
            <a:r>
              <a:rPr lang="zh-CN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提示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宋体" pitchFamily="2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0" y="0"/>
            <a:ext cx="12189600" cy="6535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更多2018年PPT下载：http://www.ppt20.com/u/739134/"/>
          <p:cNvSpPr>
            <a:spLocks noChangeArrowheads="1"/>
          </p:cNvSpPr>
          <p:nvPr/>
        </p:nvSpPr>
        <p:spPr bwMode="auto">
          <a:xfrm>
            <a:off x="263271" y="65769"/>
            <a:ext cx="2520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知识梳理</a:t>
            </a:r>
          </a:p>
        </p:txBody>
      </p:sp>
      <p:sp>
        <p:nvSpPr>
          <p:cNvPr id="8" name="矩形 7"/>
          <p:cNvSpPr/>
          <p:nvPr/>
        </p:nvSpPr>
        <p:spPr>
          <a:xfrm>
            <a:off x="179483" y="830078"/>
            <a:ext cx="1165333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我们把直线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轴的交点</a:t>
            </a:r>
            <a:r>
              <a:rPr lang="en-US" altLang="zh-CN" sz="2600" b="1" kern="100" dirty="0">
                <a:latin typeface="Times New Roman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的纵坐标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叫作直线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的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由直线的斜率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与它在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确定，所以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方程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______________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叫作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直线的斜截式方程，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简称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1819" y="887476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截距</a:t>
            </a:r>
            <a:endParaRPr lang="zh-CN" altLang="en-US" sz="260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20612" y="1475168"/>
            <a:ext cx="15279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kern="10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y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＝</a:t>
            </a:r>
            <a:r>
              <a:rPr lang="en-US" altLang="zh-CN" sz="2600" b="1" i="1" kern="100" dirty="0" err="1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kx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＋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b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0224" y="2097849"/>
            <a:ext cx="1189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斜截式</a:t>
            </a:r>
            <a:endParaRPr lang="zh-CN" altLang="en-US" sz="260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871" y="2628392"/>
            <a:ext cx="1165333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2.</a:t>
            </a:r>
            <a:r>
              <a:rPr lang="en-US" altLang="zh-CN" sz="2600" b="1" i="1" kern="10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中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均有明显的几何意义，其中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是直线的斜率，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是直线在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7234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3"/>
            </p:custDataLst>
          </p:nvPr>
        </p:nvSpPr>
        <p:spPr>
          <a:xfrm>
            <a:off x="547126" y="1058464"/>
            <a:ext cx="1611952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温馨提示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682855"/>
              </p:ext>
            </p:extLst>
          </p:nvPr>
        </p:nvGraphicFramePr>
        <p:xfrm>
          <a:off x="685800" y="1854200"/>
          <a:ext cx="113792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6" imgW="11385038" imgH="3164816" progId="Word.Document.8">
                  <p:embed/>
                </p:oleObj>
              </mc:Choice>
              <mc:Fallback>
                <p:oleObj name="Document" r:id="rId6" imgW="11385038" imgH="316481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854200"/>
                        <a:ext cx="1137920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68339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393410" y="150495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2573" y="595249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楷体_GB231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链接教材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P62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练习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3</a:t>
            </a:r>
            <a:r>
              <a:rPr lang="en-US" altLang="zh-CN" sz="2600" b="1" kern="100" dirty="0">
                <a:latin typeface="Times New Roman"/>
                <a:ea typeface="楷体_GB2312"/>
              </a:rPr>
              <a:t>)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写出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下列直线的斜截式方程：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973" y="1179830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斜率为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轴上的截距是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150°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轴上的截距是－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6661" y="2564892"/>
            <a:ext cx="11373168" cy="3672459"/>
            <a:chOff x="389255" y="2564892"/>
            <a:chExt cx="11373168" cy="3672459"/>
          </a:xfrm>
        </p:grpSpPr>
        <p:sp>
          <p:nvSpPr>
            <p:cNvPr id="15" name="圆角矩形 14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3559429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530098" y="2812421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由直线方程的斜截式可知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求直线方程为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4158" y="3447802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(2)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倾斜角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α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150°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976386"/>
              </p:ext>
            </p:extLst>
          </p:nvPr>
        </p:nvGraphicFramePr>
        <p:xfrm>
          <a:off x="647700" y="4064000"/>
          <a:ext cx="1132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Document" r:id="rId9" imgW="11497045" imgH="989162" progId="Word.Document.8">
                  <p:embed/>
                </p:oleObj>
              </mc:Choice>
              <mc:Fallback>
                <p:oleObj name="Document" r:id="rId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" y="4064000"/>
                        <a:ext cx="11328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27455"/>
              </p:ext>
            </p:extLst>
          </p:nvPr>
        </p:nvGraphicFramePr>
        <p:xfrm>
          <a:off x="587629" y="4941189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Document" r:id="rId12" imgW="11497045" imgH="989162" progId="Word.Document.8">
                  <p:embed/>
                </p:oleObj>
              </mc:Choice>
              <mc:Fallback>
                <p:oleObj name="Document" r:id="rId12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629" y="4941189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7869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2"/>
            </p:custDataLst>
          </p:nvPr>
        </p:nvSpPr>
        <p:spPr>
          <a:xfrm>
            <a:off x="610626" y="1039501"/>
            <a:ext cx="1611952" cy="3841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课标要求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7231" y="1764411"/>
            <a:ext cx="10620268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了解由斜率公式推导直线方程的点斜式的过程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掌握直线的点斜式方程与斜截式方程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3.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会利用直线的点斜式方程与斜截式方程解决有关的问题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9073" y="188595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60°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轴的交点到坐标原点的距离为</a:t>
            </a:r>
            <a:r>
              <a:rPr lang="en-US" altLang="zh-CN" sz="2600" b="1" kern="100" dirty="0">
                <a:latin typeface="Times New Roman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0334" y="1014984"/>
            <a:ext cx="11373168" cy="3710178"/>
            <a:chOff x="389255" y="2564892"/>
            <a:chExt cx="11373168" cy="3710178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3597148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501455" y="1313313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直线的倾斜角为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60°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en-US" altLang="zh-CN" sz="2600" b="1" kern="100" dirty="0" smtClean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67370"/>
              </p:ext>
            </p:extLst>
          </p:nvPr>
        </p:nvGraphicFramePr>
        <p:xfrm>
          <a:off x="575056" y="19939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Document" r:id="rId9" imgW="11497045" imgH="593425" progId="Word.Document.8">
                  <p:embed/>
                </p:oleObj>
              </mc:Choice>
              <mc:Fallback>
                <p:oleObj name="Document" r:id="rId9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5056" y="19939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07712"/>
              </p:ext>
            </p:extLst>
          </p:nvPr>
        </p:nvGraphicFramePr>
        <p:xfrm>
          <a:off x="587756" y="26035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756" y="26035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98620"/>
              </p:ext>
            </p:extLst>
          </p:nvPr>
        </p:nvGraphicFramePr>
        <p:xfrm>
          <a:off x="524129" y="32131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Document" r:id="rId15" imgW="11497045" imgH="593425" progId="Word.Document.8">
                  <p:embed/>
                </p:oleObj>
              </mc:Choice>
              <mc:Fallback>
                <p:oleObj name="Document" r:id="rId15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129" y="32131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74090"/>
              </p:ext>
            </p:extLst>
          </p:nvPr>
        </p:nvGraphicFramePr>
        <p:xfrm>
          <a:off x="486029" y="38354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Document" r:id="rId18" imgW="11497045" imgH="593425" progId="Word.Document.8">
                  <p:embed/>
                </p:oleObj>
              </mc:Choice>
              <mc:Fallback>
                <p:oleObj name="Document" r:id="rId1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6029" y="38354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CBE9C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902" y="1340518"/>
            <a:ext cx="10837698" cy="3600672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964565" y="1052703"/>
            <a:ext cx="2387600" cy="530860"/>
            <a:chOff x="1519" y="1318"/>
            <a:chExt cx="3760" cy="836"/>
          </a:xfrm>
        </p:grpSpPr>
        <p:sp>
          <p:nvSpPr>
            <p:cNvPr id="5" name="梯形 4"/>
            <p:cNvSpPr/>
            <p:nvPr>
              <p:custDataLst>
                <p:tags r:id="rId2"/>
              </p:custDataLst>
            </p:nvPr>
          </p:nvSpPr>
          <p:spPr>
            <a:xfrm rot="10800000">
              <a:off x="1519" y="1318"/>
              <a:ext cx="3761" cy="836"/>
            </a:xfrm>
            <a:prstGeom prst="trapezoid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ysClr val="window" lastClr="CBE9C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>
              <p:custDataLst>
                <p:tags r:id="rId3"/>
              </p:custDataLst>
            </p:nvPr>
          </p:nvSpPr>
          <p:spPr>
            <a:xfrm>
              <a:off x="1776" y="1431"/>
              <a:ext cx="3207" cy="6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prstClr val="whit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思维升华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929670" y="1675511"/>
            <a:ext cx="10282369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latin typeface="Times New Roman"/>
                <a:cs typeface="Times New Roman"/>
              </a:rPr>
              <a:t>直线的斜截式方程的求解策略：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求直线的斜截式方程只要分别求出直线的斜率和在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轴上的截距，代入方程即可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当斜率和截距未知时，可结合已知条件，先求出斜率和截距，再写出直线的斜截式方程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86373" y="525800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60°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轴上的截距为－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，则此直线的方程为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06943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86995"/>
            <a:ext cx="94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3802313" y="170386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75921"/>
              </p:ext>
            </p:extLst>
          </p:nvPr>
        </p:nvGraphicFramePr>
        <p:xfrm>
          <a:off x="342900" y="1282065"/>
          <a:ext cx="1148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Document" r:id="rId8" imgW="11497045" imgH="1186851" progId="Word.Document.8">
                  <p:embed/>
                </p:oleObj>
              </mc:Choice>
              <mc:Fallback>
                <p:oleObj name="Document" r:id="rId8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" y="1282065"/>
                        <a:ext cx="11480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64998" y="2539492"/>
            <a:ext cx="11373168" cy="2617724"/>
            <a:chOff x="313055" y="2564892"/>
            <a:chExt cx="11373168" cy="2617724"/>
          </a:xfrm>
        </p:grpSpPr>
        <p:sp>
          <p:nvSpPr>
            <p:cNvPr id="14" name="圆角矩形 13"/>
            <p:cNvSpPr/>
            <p:nvPr>
              <p:custDataLst>
                <p:tags r:id="rId2"/>
              </p:custDataLst>
            </p:nvPr>
          </p:nvSpPr>
          <p:spPr>
            <a:xfrm>
              <a:off x="313055" y="2677921"/>
              <a:ext cx="11373168" cy="250469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504825" y="2564892"/>
              <a:ext cx="620395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619760" y="2564892"/>
              <a:ext cx="433070" cy="201930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54216" y="2800130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的倾斜角为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α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α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60°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582610"/>
              </p:ext>
            </p:extLst>
          </p:nvPr>
        </p:nvGraphicFramePr>
        <p:xfrm>
          <a:off x="524129" y="34544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4129" y="34544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40235"/>
              </p:ext>
            </p:extLst>
          </p:nvPr>
        </p:nvGraphicFramePr>
        <p:xfrm>
          <a:off x="524129" y="40894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Document" r:id="rId15" imgW="11497045" imgH="593425" progId="Word.Document.8">
                  <p:embed/>
                </p:oleObj>
              </mc:Choice>
              <mc:Fallback>
                <p:oleObj name="Document" r:id="rId15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129" y="40894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8273" y="500400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x</a:t>
            </a:r>
            <a:r>
              <a:rPr lang="en-US" altLang="zh-CN" sz="2600" b="1" kern="100" dirty="0" err="1">
                <a:latin typeface="Times New Roman"/>
                <a:cs typeface="Courier New"/>
              </a:rPr>
              <a:t>sin</a:t>
            </a:r>
            <a:r>
              <a:rPr lang="en-US" altLang="zh-CN" sz="2600" b="1" kern="100" dirty="0">
                <a:latin typeface="Times New Roman"/>
                <a:cs typeface="Courier New"/>
              </a:rPr>
              <a:t> 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θ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 err="1">
                <a:latin typeface="Times New Roman"/>
                <a:cs typeface="Courier New"/>
              </a:rPr>
              <a:t>cos</a:t>
            </a:r>
            <a:r>
              <a:rPr lang="en-US" altLang="zh-CN" sz="2600" b="1" kern="100" dirty="0">
                <a:latin typeface="Times New Roman"/>
                <a:cs typeface="Courier New"/>
              </a:rPr>
              <a:t> 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θ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的图象如图所示，则角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θ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06943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86995"/>
            <a:ext cx="94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返回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  <p:sp>
        <p:nvSpPr>
          <p:cNvPr id="15" name="TextBox 19"/>
          <p:cNvSpPr txBox="1"/>
          <p:nvPr/>
        </p:nvSpPr>
        <p:spPr>
          <a:xfrm>
            <a:off x="4291584" y="165306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43900"/>
              </p:ext>
            </p:extLst>
          </p:nvPr>
        </p:nvGraphicFramePr>
        <p:xfrm>
          <a:off x="317500" y="1231900"/>
          <a:ext cx="11480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10" imgW="11497045" imgH="1384540" progId="Word.Document.8">
                  <p:embed/>
                </p:oleObj>
              </mc:Choice>
              <mc:Fallback>
                <p:oleObj name="Document" r:id="rId10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500" y="1231900"/>
                        <a:ext cx="114808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64998" y="2539492"/>
            <a:ext cx="11373168" cy="1753616"/>
            <a:chOff x="313055" y="2564892"/>
            <a:chExt cx="11373168" cy="1753616"/>
          </a:xfrm>
        </p:grpSpPr>
        <p:sp>
          <p:nvSpPr>
            <p:cNvPr id="14" name="圆角矩形 13"/>
            <p:cNvSpPr/>
            <p:nvPr>
              <p:custDataLst>
                <p:tags r:id="rId2"/>
              </p:custDataLst>
            </p:nvPr>
          </p:nvSpPr>
          <p:spPr>
            <a:xfrm>
              <a:off x="313055" y="2677921"/>
              <a:ext cx="11373168" cy="164058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504825" y="2564892"/>
              <a:ext cx="620395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19760" y="2564892"/>
              <a:ext cx="433070" cy="201930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16116" y="2800130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结合图象易知，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sin 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θ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 err="1">
                <a:latin typeface="Times New Roman"/>
                <a:ea typeface="宋体" pitchFamily="2" charset="-122"/>
                <a:cs typeface="Courier New"/>
              </a:rPr>
              <a:t>cos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 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θ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42" name="图片 24" descr="说明: B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78" y="821621"/>
            <a:ext cx="2133649" cy="152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32238" y="3435102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则角</a:t>
            </a:r>
            <a:r>
              <a:rPr lang="en-US" altLang="zh-CN" sz="2600" b="1" i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θ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为第四象限角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05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标题 24"/>
          <p:cNvSpPr txBox="1"/>
          <p:nvPr>
            <p:custDataLst>
              <p:tags r:id="rId2"/>
            </p:custDataLst>
          </p:nvPr>
        </p:nvSpPr>
        <p:spPr>
          <a:xfrm>
            <a:off x="215100" y="3453997"/>
            <a:ext cx="11870103" cy="759376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根据直线的斜截式方程解决平行、垂直问题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399288" y="2551430"/>
            <a:ext cx="2151380" cy="50101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33917" y="268538"/>
            <a:ext cx="11769863" cy="18350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solidFill>
                  <a:srgbClr val="0000FF"/>
                </a:solidFill>
                <a:latin typeface="Arial"/>
                <a:ea typeface="黑体"/>
                <a:cs typeface="Arial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Arial"/>
                <a:ea typeface="黑体"/>
                <a:cs typeface="Courier New"/>
              </a:rPr>
              <a:t>4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 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前面一节课中我们已经讨论过斜率对于直线平行、垂直的影响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设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，思考一下什么时候：</a:t>
            </a: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en-US" altLang="zh-CN" sz="2600" b="1" kern="100" dirty="0">
                <a:latin typeface="宋体"/>
                <a:cs typeface="Times New Roman"/>
              </a:rPr>
              <a:t>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重合；</a:t>
            </a:r>
            <a:r>
              <a:rPr lang="en-US" altLang="zh-CN" sz="2600" b="1" kern="100" dirty="0">
                <a:latin typeface="Times New Roman"/>
                <a:cs typeface="Courier New"/>
              </a:rPr>
              <a:t>(3)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en-US" altLang="zh-CN" sz="2600" b="1" kern="100" dirty="0">
                <a:latin typeface="宋体"/>
                <a:cs typeface="Times New Roman"/>
              </a:rPr>
              <a:t>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2?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5145" y="2075313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提示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宋体" pitchFamily="2" charset="-122"/>
                <a:cs typeface="Times New Roman"/>
              </a:rPr>
              <a:t>　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(1)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；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(2)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；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(3)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93739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393410" y="175895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4655" y="2221865"/>
            <a:ext cx="11373168" cy="4231513"/>
            <a:chOff x="389255" y="2564892"/>
            <a:chExt cx="11373168" cy="4231513"/>
          </a:xfrm>
        </p:grpSpPr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11848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508438" y="2469013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：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；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垂直；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91901"/>
              </p:ext>
            </p:extLst>
          </p:nvPr>
        </p:nvGraphicFramePr>
        <p:xfrm>
          <a:off x="381000" y="584200"/>
          <a:ext cx="11328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Document" r:id="rId8" imgW="11482499" imgH="1585190" progId="Word.Document.8">
                  <p:embed/>
                </p:oleObj>
              </mc:Choice>
              <mc:Fallback>
                <p:oleObj name="Document" r:id="rId8" imgW="11482499" imgH="158519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584200"/>
                        <a:ext cx="113284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08555"/>
              </p:ext>
            </p:extLst>
          </p:nvPr>
        </p:nvGraphicFramePr>
        <p:xfrm>
          <a:off x="625856" y="3073146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Document" r:id="rId11" imgW="11497045" imgH="791114" progId="Word.Document.8">
                  <p:embed/>
                </p:oleObj>
              </mc:Choice>
              <mc:Fallback>
                <p:oleObj name="Document" r:id="rId11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856" y="3073146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40742"/>
              </p:ext>
            </p:extLst>
          </p:nvPr>
        </p:nvGraphicFramePr>
        <p:xfrm>
          <a:off x="638556" y="3772535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Document" r:id="rId14" imgW="11497045" imgH="791114" progId="Word.Document.8">
                  <p:embed/>
                </p:oleObj>
              </mc:Choice>
              <mc:Fallback>
                <p:oleObj name="Document" r:id="rId14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8556" y="3772535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9821"/>
              </p:ext>
            </p:extLst>
          </p:nvPr>
        </p:nvGraphicFramePr>
        <p:xfrm>
          <a:off x="625729" y="4509135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Document" r:id="rId17" imgW="11497045" imgH="989162" progId="Word.Document.8">
                  <p:embed/>
                </p:oleObj>
              </mc:Choice>
              <mc:Fallback>
                <p:oleObj name="Document" r:id="rId17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5729" y="4509135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0979"/>
              </p:ext>
            </p:extLst>
          </p:nvPr>
        </p:nvGraphicFramePr>
        <p:xfrm>
          <a:off x="587756" y="5398643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Document" r:id="rId20" imgW="11497045" imgH="791114" progId="Word.Document.8">
                  <p:embed/>
                </p:oleObj>
              </mc:Choice>
              <mc:Fallback>
                <p:oleObj name="Document" r:id="rId20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7756" y="5398643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CBE9C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902" y="1734471"/>
            <a:ext cx="10837698" cy="2952591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964565" y="1446657"/>
            <a:ext cx="2387600" cy="530860"/>
            <a:chOff x="1519" y="1318"/>
            <a:chExt cx="3760" cy="836"/>
          </a:xfrm>
        </p:grpSpPr>
        <p:sp>
          <p:nvSpPr>
            <p:cNvPr id="5" name="梯形 4"/>
            <p:cNvSpPr/>
            <p:nvPr>
              <p:custDataLst>
                <p:tags r:id="rId2"/>
              </p:custDataLst>
            </p:nvPr>
          </p:nvSpPr>
          <p:spPr>
            <a:xfrm rot="10800000">
              <a:off x="1519" y="1318"/>
              <a:ext cx="3761" cy="836"/>
            </a:xfrm>
            <a:prstGeom prst="trapezoid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ysClr val="window" lastClr="CBE9C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>
              <p:custDataLst>
                <p:tags r:id="rId3"/>
              </p:custDataLst>
            </p:nvPr>
          </p:nvSpPr>
          <p:spPr>
            <a:xfrm>
              <a:off x="1776" y="1431"/>
              <a:ext cx="3207" cy="6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prstClr val="whit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思维升华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044073" y="2059749"/>
            <a:ext cx="1018056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给定两条直线的斜截式方程，说明了已知两条直线的斜率及相应截距，在此基础上判断两条直线的位置关系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当给定位置求相应字母的取值时，要正确利用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或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等结论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88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208543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188595"/>
            <a:ext cx="9483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75971" y="3041923"/>
            <a:ext cx="11373168" cy="2979401"/>
            <a:chOff x="274955" y="2526919"/>
            <a:chExt cx="11373168" cy="2979401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274955" y="2639950"/>
              <a:ext cx="11373168" cy="2866370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0" name="矩形 9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5353"/>
              </p:ext>
            </p:extLst>
          </p:nvPr>
        </p:nvGraphicFramePr>
        <p:xfrm>
          <a:off x="304800" y="671957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Document" r:id="rId9" imgW="11497045" imgH="791114" progId="Word.Document.8">
                  <p:embed/>
                </p:oleObj>
              </mc:Choice>
              <mc:Fallback>
                <p:oleObj name="Document" r:id="rId9" imgW="11497045" imgH="791114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71957"/>
                        <a:ext cx="1148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603840"/>
              </p:ext>
            </p:extLst>
          </p:nvPr>
        </p:nvGraphicFramePr>
        <p:xfrm>
          <a:off x="368300" y="1408430"/>
          <a:ext cx="11480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Document" r:id="rId12" imgW="11497045" imgH="1582588" progId="Word.Document.8">
                  <p:embed/>
                </p:oleObj>
              </mc:Choice>
              <mc:Fallback>
                <p:oleObj name="Document" r:id="rId12" imgW="11497045" imgH="158258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300" y="1408430"/>
                        <a:ext cx="114808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9"/>
          <p:cNvSpPr txBox="1"/>
          <p:nvPr/>
        </p:nvSpPr>
        <p:spPr>
          <a:xfrm>
            <a:off x="59944" y="212308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76482"/>
              </p:ext>
            </p:extLst>
          </p:nvPr>
        </p:nvGraphicFramePr>
        <p:xfrm>
          <a:off x="384429" y="3404108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429" y="3404108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21919"/>
              </p:ext>
            </p:extLst>
          </p:nvPr>
        </p:nvGraphicFramePr>
        <p:xfrm>
          <a:off x="393700" y="4178681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Document" r:id="rId18" imgW="11497045" imgH="593425" progId="Word.Document.8">
                  <p:embed/>
                </p:oleObj>
              </mc:Choice>
              <mc:Fallback>
                <p:oleObj name="Document" r:id="rId1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3700" y="4178681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55055" y="4699762"/>
            <a:ext cx="110877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故所求直线的方程为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，故选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C.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4071" y="874776"/>
            <a:ext cx="11373168" cy="1308862"/>
            <a:chOff x="274955" y="2526919"/>
            <a:chExt cx="11373168" cy="1308862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274955" y="2639950"/>
              <a:ext cx="11373168" cy="119583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0" name="矩形 9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pic>
        <p:nvPicPr>
          <p:cNvPr id="12" name="返回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09945" y="1192403"/>
            <a:ext cx="1097796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且－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，可知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或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48678"/>
              </p:ext>
            </p:extLst>
          </p:nvPr>
        </p:nvGraphicFramePr>
        <p:xfrm>
          <a:off x="304800" y="190500"/>
          <a:ext cx="1129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11" imgW="11497045" imgH="791114" progId="Word.Document.8">
                  <p:embed/>
                </p:oleObj>
              </mc:Choice>
              <mc:Fallback>
                <p:oleObj name="Document" r:id="rId11" imgW="11497045" imgH="79111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"/>
                        <a:ext cx="11290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84997" y="137795"/>
            <a:ext cx="11913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1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或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86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899" y="1755775"/>
            <a:ext cx="814007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cs typeface="Times New Roman"/>
              </a:rPr>
              <a:t>射击手在进行射击训练时，要掌握两个动作要领：一是托枪的手要非常稳，二是眼睛要瞄准目标的方向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若把子弹飞行的轨迹看作一条直线，并且射击手达到了上述的两个动作要求，试从数学角度分析子弹是否会命中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目标</a:t>
            </a:r>
            <a:r>
              <a:rPr lang="en-US" altLang="zh-CN" sz="2600" b="1" kern="100" dirty="0" smtClean="0">
                <a:latin typeface="Times New Roman"/>
                <a:cs typeface="Times New Roman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7869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2"/>
            </p:custDataLst>
          </p:nvPr>
        </p:nvSpPr>
        <p:spPr>
          <a:xfrm>
            <a:off x="610626" y="1039501"/>
            <a:ext cx="1611952" cy="3841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引入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图片 22" descr="说明: B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793" y="1916811"/>
            <a:ext cx="2791711" cy="18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标题 24"/>
          <p:cNvSpPr txBox="1"/>
          <p:nvPr/>
        </p:nvSpPr>
        <p:spPr>
          <a:xfrm>
            <a:off x="2279650" y="2780919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【课堂达标】</a:t>
            </a:r>
            <a:endParaRPr 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9"/>
          <p:cNvSpPr txBox="1"/>
          <p:nvPr/>
        </p:nvSpPr>
        <p:spPr>
          <a:xfrm>
            <a:off x="161671" y="1386108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0398" y="2285365"/>
            <a:ext cx="11373168" cy="2007743"/>
            <a:chOff x="274955" y="2526919"/>
            <a:chExt cx="11373168" cy="2007743"/>
          </a:xfrm>
        </p:grpSpPr>
        <p:sp>
          <p:nvSpPr>
            <p:cNvPr id="11" name="圆角矩形 10"/>
            <p:cNvSpPr/>
            <p:nvPr>
              <p:custDataLst>
                <p:tags r:id="rId2"/>
              </p:custDataLst>
            </p:nvPr>
          </p:nvSpPr>
          <p:spPr>
            <a:xfrm>
              <a:off x="274955" y="2639949"/>
              <a:ext cx="11373168" cy="189471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06935"/>
              </p:ext>
            </p:extLst>
          </p:nvPr>
        </p:nvGraphicFramePr>
        <p:xfrm>
          <a:off x="215900" y="190500"/>
          <a:ext cx="1127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Document" r:id="rId9" imgW="11283476" imgH="1521484" progId="Word.Document.8">
                  <p:embed/>
                </p:oleObj>
              </mc:Choice>
              <mc:Fallback>
                <p:oleObj name="Document" r:id="rId9" imgW="11283476" imgH="152148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900" y="190500"/>
                        <a:ext cx="112776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84713"/>
              </p:ext>
            </p:extLst>
          </p:nvPr>
        </p:nvGraphicFramePr>
        <p:xfrm>
          <a:off x="447929" y="1040003"/>
          <a:ext cx="1148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Document" r:id="rId12" imgW="11497045" imgH="1186851" progId="Word.Document.8">
                  <p:embed/>
                </p:oleObj>
              </mc:Choice>
              <mc:Fallback>
                <p:oleObj name="Document" r:id="rId12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929" y="1040003"/>
                        <a:ext cx="11480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67048"/>
              </p:ext>
            </p:extLst>
          </p:nvPr>
        </p:nvGraphicFramePr>
        <p:xfrm>
          <a:off x="536829" y="2666873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Document" r:id="rId15" imgW="11497045" imgH="593425" progId="Word.Document.8">
                  <p:embed/>
                </p:oleObj>
              </mc:Choice>
              <mc:Fallback>
                <p:oleObj name="Document" r:id="rId15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829" y="2666873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17203"/>
              </p:ext>
            </p:extLst>
          </p:nvPr>
        </p:nvGraphicFramePr>
        <p:xfrm>
          <a:off x="524129" y="33274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Document" r:id="rId18" imgW="11497045" imgH="593425" progId="Word.Document.8">
                  <p:embed/>
                </p:oleObj>
              </mc:Choice>
              <mc:Fallback>
                <p:oleObj name="Document" r:id="rId1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4129" y="33274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19"/>
          <p:cNvSpPr txBox="1"/>
          <p:nvPr/>
        </p:nvSpPr>
        <p:spPr>
          <a:xfrm>
            <a:off x="3611686" y="64604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6598" y="2081911"/>
            <a:ext cx="11373168" cy="2643251"/>
            <a:chOff x="274955" y="2526919"/>
            <a:chExt cx="11373168" cy="2643251"/>
          </a:xfrm>
        </p:grpSpPr>
        <p:sp>
          <p:nvSpPr>
            <p:cNvPr id="10" name="圆角矩形 9"/>
            <p:cNvSpPr/>
            <p:nvPr>
              <p:custDataLst>
                <p:tags r:id="rId1"/>
              </p:custDataLst>
            </p:nvPr>
          </p:nvSpPr>
          <p:spPr>
            <a:xfrm>
              <a:off x="274955" y="2639949"/>
              <a:ext cx="11373168" cy="253022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577719" y="2405922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直线经过第一、三、四象限，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9771" y="119537"/>
            <a:ext cx="1142371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通过第一、三、四象限，则有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err="1">
                <a:latin typeface="Times New Roman"/>
                <a:cs typeface="Courier New"/>
              </a:rPr>
              <a:t>A.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cs typeface="Courier New"/>
              </a:rPr>
              <a:t>&gt;0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&gt;0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</a:t>
            </a:r>
            <a:r>
              <a:rPr lang="en-US" altLang="zh-CN" sz="2600" b="1" kern="100" dirty="0" err="1" smtClean="0">
                <a:latin typeface="Times New Roman"/>
                <a:cs typeface="Courier New"/>
              </a:rPr>
              <a:t>B.</a:t>
            </a:r>
            <a:r>
              <a:rPr lang="en-US" altLang="zh-CN" sz="2600" b="1" i="1" kern="100" dirty="0" err="1" smtClean="0">
                <a:latin typeface="Times New Roman"/>
                <a:cs typeface="Courier New"/>
              </a:rPr>
              <a:t>k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&gt;0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&lt;0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err="1">
                <a:latin typeface="Times New Roman"/>
                <a:cs typeface="Courier New"/>
              </a:rPr>
              <a:t>C.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cs typeface="Courier New"/>
              </a:rPr>
              <a:t>&lt;0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&gt;0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</a:t>
            </a:r>
            <a:r>
              <a:rPr lang="en-US" altLang="zh-CN" sz="2600" b="1" kern="100" dirty="0" err="1" smtClean="0">
                <a:latin typeface="Times New Roman"/>
                <a:cs typeface="Courier New"/>
              </a:rPr>
              <a:t>D.</a:t>
            </a:r>
            <a:r>
              <a:rPr lang="en-US" altLang="zh-CN" sz="2600" b="1" i="1" kern="100" dirty="0" err="1" smtClean="0">
                <a:latin typeface="Times New Roman"/>
                <a:cs typeface="Courier New"/>
              </a:rPr>
              <a:t>k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&lt;0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&lt;0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3725" y="2995410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图形如图所示，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434" name="图片 25" descr="说明: B5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43" y="2487784"/>
            <a:ext cx="2111188" cy="202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644525" y="3689356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由图知，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7071" y="132237"/>
            <a:ext cx="11423713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3.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轴上的截距是</a:t>
            </a:r>
            <a:r>
              <a:rPr lang="en-US" altLang="zh-CN" sz="2600" b="1" kern="100" dirty="0">
                <a:latin typeface="Times New Roman"/>
                <a:cs typeface="Courier New"/>
              </a:rPr>
              <a:t>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1198" y="976503"/>
            <a:ext cx="11373168" cy="1804417"/>
            <a:chOff x="274955" y="2526919"/>
            <a:chExt cx="11373168" cy="1804417"/>
          </a:xfrm>
        </p:grpSpPr>
        <p:sp>
          <p:nvSpPr>
            <p:cNvPr id="11" name="圆角矩形 10"/>
            <p:cNvSpPr/>
            <p:nvPr>
              <p:custDataLst>
                <p:tags r:id="rId1"/>
              </p:custDataLst>
            </p:nvPr>
          </p:nvSpPr>
          <p:spPr>
            <a:xfrm>
              <a:off x="274955" y="2639950"/>
              <a:ext cx="11373168" cy="169138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6" name="矩形 15"/>
              <p:cNvSpPr/>
              <p:nvPr>
                <p:custDataLst>
                  <p:tags r:id="rId2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8" name="矩形 17"/>
          <p:cNvSpPr/>
          <p:nvPr/>
        </p:nvSpPr>
        <p:spPr>
          <a:xfrm>
            <a:off x="528956" y="1262414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令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5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1964" y="188595"/>
            <a:ext cx="6880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5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98" y="1910213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轴上的截距是－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" grpId="0" autoUpdateAnimBg="0"/>
      <p:bldP spid="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返回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66788" y="1662684"/>
            <a:ext cx="11373168" cy="3710559"/>
            <a:chOff x="274955" y="2526919"/>
            <a:chExt cx="11373168" cy="3710559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274955" y="2639949"/>
              <a:ext cx="11373168" cy="3597529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6" name="矩形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35625"/>
              </p:ext>
            </p:extLst>
          </p:nvPr>
        </p:nvGraphicFramePr>
        <p:xfrm>
          <a:off x="225171" y="176657"/>
          <a:ext cx="11480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Document" r:id="rId11" imgW="11497045" imgH="1384540" progId="Word.Document.8">
                  <p:embed/>
                </p:oleObj>
              </mc:Choice>
              <mc:Fallback>
                <p:oleObj name="Document" r:id="rId11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171" y="176657"/>
                        <a:ext cx="114808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67762" y="925703"/>
            <a:ext cx="18630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6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5678"/>
              </p:ext>
            </p:extLst>
          </p:nvPr>
        </p:nvGraphicFramePr>
        <p:xfrm>
          <a:off x="625856" y="2044319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Document" r:id="rId14" imgW="11497045" imgH="791114" progId="Word.Document.8">
                  <p:embed/>
                </p:oleObj>
              </mc:Choice>
              <mc:Fallback>
                <p:oleObj name="Document" r:id="rId14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5856" y="2044319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71376" y="2702044"/>
            <a:ext cx="1065510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的斜率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又因为直线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标题 24"/>
          <p:cNvSpPr txBox="1"/>
          <p:nvPr/>
        </p:nvSpPr>
        <p:spPr>
          <a:xfrm>
            <a:off x="2279650" y="2780919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【课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时精练</a:t>
            </a:r>
            <a:r>
              <a:rPr 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1"/>
            </p:custDataLst>
          </p:nvPr>
        </p:nvSpPr>
        <p:spPr>
          <a:xfrm>
            <a:off x="4596511" y="190718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256266" y="760476"/>
            <a:ext cx="1129901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已知一直线经过点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轴平行，则该直线的方程为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err="1">
                <a:latin typeface="Times New Roman"/>
                <a:cs typeface="Courier New"/>
              </a:rPr>
              <a:t>A.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3 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	</a:t>
            </a:r>
            <a:r>
              <a:rPr lang="en-US" altLang="zh-CN" sz="2600" b="1" kern="100" dirty="0">
                <a:latin typeface="Times New Roman"/>
                <a:cs typeface="Courier New"/>
              </a:rPr>
              <a:t>	</a:t>
            </a:r>
            <a:r>
              <a:rPr lang="en-US" altLang="zh-CN" sz="2600" b="1" kern="100" dirty="0" err="1">
                <a:latin typeface="Times New Roman"/>
                <a:cs typeface="Courier New"/>
              </a:rPr>
              <a:t>B.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err="1">
                <a:latin typeface="Times New Roman"/>
                <a:cs typeface="Courier New"/>
              </a:rPr>
              <a:t>C.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3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	</a:t>
            </a:r>
            <a:r>
              <a:rPr lang="en-US" altLang="zh-CN" sz="2600" b="1" kern="100" dirty="0" err="1" smtClean="0">
                <a:latin typeface="Times New Roman"/>
                <a:cs typeface="Courier New"/>
              </a:rPr>
              <a:t>D.</a:t>
            </a:r>
            <a:r>
              <a:rPr lang="en-US" altLang="zh-CN" sz="2600" b="1" i="1" kern="100" dirty="0" err="1" smtClean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4698" y="2704211"/>
            <a:ext cx="11373168" cy="2453005"/>
            <a:chOff x="274955" y="2526919"/>
            <a:chExt cx="11373168" cy="2453005"/>
          </a:xfrm>
        </p:grpSpPr>
        <p:sp>
          <p:nvSpPr>
            <p:cNvPr id="18" name="圆角矩形 17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23399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20" name="矩形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606616" y="2984246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轴平行，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125" y="3584619"/>
            <a:ext cx="115379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其斜率为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2"/>
            </p:custDataLst>
          </p:nvPr>
        </p:nvSpPr>
        <p:spPr>
          <a:xfrm>
            <a:off x="186944" y="1652935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7634" y="2475992"/>
            <a:ext cx="11373168" cy="3494405"/>
            <a:chOff x="274955" y="2526919"/>
            <a:chExt cx="11373168" cy="3494405"/>
          </a:xfrm>
        </p:grpSpPr>
        <p:sp>
          <p:nvSpPr>
            <p:cNvPr id="10" name="圆角矩形 9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2" name="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86281"/>
              </p:ext>
            </p:extLst>
          </p:nvPr>
        </p:nvGraphicFramePr>
        <p:xfrm>
          <a:off x="212471" y="175895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Document" r:id="rId9" imgW="11497045" imgH="791114" progId="Word.Document.8">
                  <p:embed/>
                </p:oleObj>
              </mc:Choice>
              <mc:Fallback>
                <p:oleObj name="Document" r:id="rId9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471" y="175895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26302"/>
              </p:ext>
            </p:extLst>
          </p:nvPr>
        </p:nvGraphicFramePr>
        <p:xfrm>
          <a:off x="419100" y="912876"/>
          <a:ext cx="11480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Document" r:id="rId12" imgW="11497045" imgH="1582588" progId="Word.Document.8">
                  <p:embed/>
                </p:oleObj>
              </mc:Choice>
              <mc:Fallback>
                <p:oleObj name="Document" r:id="rId12" imgW="11497045" imgH="158258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100" y="912876"/>
                        <a:ext cx="114808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88128"/>
              </p:ext>
            </p:extLst>
          </p:nvPr>
        </p:nvGraphicFramePr>
        <p:xfrm>
          <a:off x="524129" y="2857627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129" y="2857627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78857"/>
              </p:ext>
            </p:extLst>
          </p:nvPr>
        </p:nvGraphicFramePr>
        <p:xfrm>
          <a:off x="511429" y="3518408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Document" r:id="rId18" imgW="11497045" imgH="791114" progId="Word.Document.8">
                  <p:embed/>
                </p:oleObj>
              </mc:Choice>
              <mc:Fallback>
                <p:oleObj name="Document" r:id="rId18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1429" y="3518408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64109"/>
              </p:ext>
            </p:extLst>
          </p:nvPr>
        </p:nvGraphicFramePr>
        <p:xfrm>
          <a:off x="504698" y="4267708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Document" r:id="rId21" imgW="11497045" imgH="593425" progId="Word.Document.8">
                  <p:embed/>
                </p:oleObj>
              </mc:Choice>
              <mc:Fallback>
                <p:oleObj name="Document" r:id="rId21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4698" y="4267708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7151"/>
              </p:ext>
            </p:extLst>
          </p:nvPr>
        </p:nvGraphicFramePr>
        <p:xfrm>
          <a:off x="524129" y="4851400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Document" r:id="rId24" imgW="11497045" imgH="791114" progId="Word.Document.8">
                  <p:embed/>
                </p:oleObj>
              </mc:Choice>
              <mc:Fallback>
                <p:oleObj name="Document" r:id="rId24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4129" y="4851400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2"/>
            </p:custDataLst>
          </p:nvPr>
        </p:nvSpPr>
        <p:spPr>
          <a:xfrm>
            <a:off x="72644" y="69992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571" y="2056638"/>
            <a:ext cx="11373168" cy="1803717"/>
            <a:chOff x="274955" y="2526919"/>
            <a:chExt cx="11373168" cy="1803717"/>
          </a:xfrm>
        </p:grpSpPr>
        <p:sp>
          <p:nvSpPr>
            <p:cNvPr id="12" name="圆角矩形 11"/>
            <p:cNvSpPr/>
            <p:nvPr>
              <p:custDataLst>
                <p:tags r:id="rId5"/>
              </p:custDataLst>
            </p:nvPr>
          </p:nvSpPr>
          <p:spPr>
            <a:xfrm>
              <a:off x="274955" y="2639949"/>
              <a:ext cx="11373168" cy="169068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7" name="矩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148971" y="80270"/>
            <a:ext cx="11412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3.</a:t>
            </a:r>
            <a:r>
              <a:rPr lang="en-US" altLang="zh-CN" sz="2600" b="1" kern="100" dirty="0">
                <a:latin typeface="Times New Roman"/>
                <a:ea typeface="楷体_GB2312"/>
                <a:cs typeface="Courier New"/>
              </a:rPr>
              <a:t>(</a:t>
            </a:r>
            <a:r>
              <a:rPr lang="zh-CN" altLang="zh-CN" sz="2600" b="1" kern="100" dirty="0">
                <a:latin typeface="宋体" pitchFamily="2" charset="-122"/>
                <a:ea typeface="宋体" pitchFamily="2" charset="-122"/>
                <a:cs typeface="Times New Roman"/>
              </a:rPr>
              <a:t>多选</a:t>
            </a:r>
            <a:r>
              <a:rPr lang="en-US" altLang="zh-CN" sz="2600" b="1" kern="100" dirty="0">
                <a:latin typeface="宋体" pitchFamily="2" charset="-122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120°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且在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轴上的截距绝对值为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的直线方程为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56470"/>
              </p:ext>
            </p:extLst>
          </p:nvPr>
        </p:nvGraphicFramePr>
        <p:xfrm>
          <a:off x="419100" y="799211"/>
          <a:ext cx="1148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Document" r:id="rId11" imgW="11497045" imgH="1186851" progId="Word.Document.8">
                  <p:embed/>
                </p:oleObj>
              </mc:Choice>
              <mc:Fallback>
                <p:oleObj name="Document" r:id="rId11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" y="799211"/>
                        <a:ext cx="11480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9"/>
          <p:cNvSpPr txBox="1"/>
          <p:nvPr>
            <p:custDataLst>
              <p:tags r:id="rId4"/>
            </p:custDataLst>
          </p:nvPr>
        </p:nvSpPr>
        <p:spPr>
          <a:xfrm>
            <a:off x="5190744" y="69992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13959"/>
              </p:ext>
            </p:extLst>
          </p:nvPr>
        </p:nvGraphicFramePr>
        <p:xfrm>
          <a:off x="524129" y="2425446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Document" r:id="rId14" imgW="11497045" imgH="593425" progId="Word.Document.8">
                  <p:embed/>
                </p:oleObj>
              </mc:Choice>
              <mc:Fallback>
                <p:oleObj name="Document" r:id="rId14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4129" y="2425446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17326"/>
              </p:ext>
            </p:extLst>
          </p:nvPr>
        </p:nvGraphicFramePr>
        <p:xfrm>
          <a:off x="524256" y="30607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Document" r:id="rId17" imgW="11497045" imgH="593425" progId="Word.Document.8">
                  <p:embed/>
                </p:oleObj>
              </mc:Choice>
              <mc:Fallback>
                <p:oleObj name="Document" r:id="rId17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256" y="30607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2"/>
            </p:custDataLst>
          </p:nvPr>
        </p:nvSpPr>
        <p:spPr>
          <a:xfrm>
            <a:off x="2626868" y="91595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5798" y="1802511"/>
            <a:ext cx="11373168" cy="2058543"/>
            <a:chOff x="274955" y="2526919"/>
            <a:chExt cx="11373168" cy="2058543"/>
          </a:xfrm>
        </p:grpSpPr>
        <p:sp>
          <p:nvSpPr>
            <p:cNvPr id="11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194551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91296"/>
              </p:ext>
            </p:extLst>
          </p:nvPr>
        </p:nvGraphicFramePr>
        <p:xfrm>
          <a:off x="263271" y="150495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Document" r:id="rId9" imgW="11497045" imgH="791114" progId="Word.Document.8">
                  <p:embed/>
                </p:oleObj>
              </mc:Choice>
              <mc:Fallback>
                <p:oleObj name="Document" r:id="rId9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3271" y="150495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70477"/>
              </p:ext>
            </p:extLst>
          </p:nvPr>
        </p:nvGraphicFramePr>
        <p:xfrm>
          <a:off x="444500" y="990600"/>
          <a:ext cx="974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Document" r:id="rId12" imgW="9746359" imgH="887083" progId="Word.Document.8">
                  <p:embed/>
                </p:oleObj>
              </mc:Choice>
              <mc:Fallback>
                <p:oleObj name="Document" r:id="rId12" imgW="9746359" imgH="88708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4500" y="990600"/>
                        <a:ext cx="9740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01342"/>
              </p:ext>
            </p:extLst>
          </p:nvPr>
        </p:nvGraphicFramePr>
        <p:xfrm>
          <a:off x="600456" y="2196846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456" y="2196846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87413"/>
              </p:ext>
            </p:extLst>
          </p:nvPr>
        </p:nvGraphicFramePr>
        <p:xfrm>
          <a:off x="587629" y="30480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Document" r:id="rId18" imgW="11497045" imgH="593425" progId="Word.Document.8">
                  <p:embed/>
                </p:oleObj>
              </mc:Choice>
              <mc:Fallback>
                <p:oleObj name="Document" r:id="rId1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7629" y="30480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5273" y="404622"/>
            <a:ext cx="1153795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srgbClr val="0000FF"/>
                </a:solidFill>
                <a:latin typeface="Arial"/>
                <a:ea typeface="黑体"/>
                <a:cs typeface="Arial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Arial"/>
                <a:ea typeface="黑体"/>
                <a:cs typeface="Courier New"/>
              </a:rPr>
              <a:t>1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 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的直线在平面内有多少条？过点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且斜率为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的直线有多少条？由此得到什么结论？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	</a:t>
            </a:r>
            <a:r>
              <a:rPr lang="zh-CN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提示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宋体" pitchFamily="2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无数条和一条，结论是：平面内一个点和斜率确定一条直线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1"/>
            </p:custDataLst>
          </p:nvPr>
        </p:nvSpPr>
        <p:spPr>
          <a:xfrm>
            <a:off x="352171" y="1182781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50571" y="118779"/>
            <a:ext cx="1141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5.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，当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变化时，所有的直线恒过定点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A.(1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3)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	B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C.(3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1)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	D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92188" y="2094738"/>
            <a:ext cx="11373168" cy="1982343"/>
            <a:chOff x="274955" y="2526919"/>
            <a:chExt cx="11373168" cy="1982343"/>
          </a:xfrm>
        </p:grpSpPr>
        <p:sp>
          <p:nvSpPr>
            <p:cNvPr id="17" name="圆角矩形 16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186931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9" name="矩形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1" name="矩形 20"/>
          <p:cNvSpPr/>
          <p:nvPr/>
        </p:nvSpPr>
        <p:spPr>
          <a:xfrm>
            <a:off x="581406" y="2386965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变形为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3)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5463" y="3022346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由直线的点斜式可得直线恒过定点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(3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1).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6788" y="2170938"/>
            <a:ext cx="11373168" cy="2770251"/>
            <a:chOff x="274955" y="2526919"/>
            <a:chExt cx="11373168" cy="2770251"/>
          </a:xfrm>
        </p:grpSpPr>
        <p:sp>
          <p:nvSpPr>
            <p:cNvPr id="9" name="圆角矩形 8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265722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1" name="矩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556006" y="2501392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设所求直线斜率为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23181" y="207679"/>
            <a:ext cx="1164138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6.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垂直，且在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轴上的截距为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的直线的斜截式方程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为</a:t>
            </a:r>
            <a:endParaRPr lang="en-US" altLang="zh-CN" sz="2600" b="1" kern="100" dirty="0" smtClean="0">
              <a:latin typeface="Times New Roman"/>
              <a:cs typeface="Times New Roman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600" b="1" kern="100" dirty="0">
              <a:latin typeface="Times New Roman"/>
              <a:cs typeface="Times New Roman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cs typeface="Times New Roman"/>
              </a:rPr>
              <a:t>   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_____________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；它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轴的交点为</a:t>
            </a:r>
            <a:r>
              <a:rPr lang="en-US" altLang="zh-CN" sz="2600" b="1" kern="100" dirty="0">
                <a:latin typeface="Times New Roman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82355"/>
              </p:ext>
            </p:extLst>
          </p:nvPr>
        </p:nvGraphicFramePr>
        <p:xfrm>
          <a:off x="657225" y="1154811"/>
          <a:ext cx="2603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文档" r:id="rId9" imgW="2603951" imgH="793624" progId="Word.Document.12">
                  <p:embed/>
                </p:oleObj>
              </mc:Choice>
              <mc:Fallback>
                <p:oleObj name="文档" r:id="rId9" imgW="2603951" imgH="7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225" y="1154811"/>
                        <a:ext cx="26035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631648" y="1449768"/>
            <a:ext cx="10743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(0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，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4)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47110"/>
              </p:ext>
            </p:extLst>
          </p:nvPr>
        </p:nvGraphicFramePr>
        <p:xfrm>
          <a:off x="676656" y="3175254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Document" r:id="rId12" imgW="11497045" imgH="791114" progId="Word.Document.8">
                  <p:embed/>
                </p:oleObj>
              </mc:Choice>
              <mc:Fallback>
                <p:oleObj name="Document" r:id="rId12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6656" y="3175254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28743"/>
              </p:ext>
            </p:extLst>
          </p:nvPr>
        </p:nvGraphicFramePr>
        <p:xfrm>
          <a:off x="676656" y="3975100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656" y="3975100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10744" y="220506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7.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轴上的截距为－</a:t>
            </a:r>
            <a:r>
              <a:rPr lang="en-US" altLang="zh-CN" sz="2600" b="1" kern="100" dirty="0">
                <a:latin typeface="Times New Roman"/>
                <a:cs typeface="Courier New"/>
              </a:rPr>
              <a:t>6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轴相交成</a:t>
            </a:r>
            <a:r>
              <a:rPr lang="en-US" altLang="zh-CN" sz="2600" b="1" kern="100" dirty="0">
                <a:latin typeface="Times New Roman"/>
                <a:cs typeface="Courier New"/>
              </a:rPr>
              <a:t>30°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角的直线方程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是</a:t>
            </a:r>
            <a:endParaRPr lang="en-US" altLang="zh-CN" sz="2600" b="1" kern="100" dirty="0" smtClean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Times New Roman"/>
              </a:rPr>
              <a:t> </a:t>
            </a:r>
            <a:r>
              <a:rPr lang="en-US" altLang="zh-CN" sz="2600" b="1" kern="100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7698" y="1599057"/>
            <a:ext cx="11373168" cy="3342131"/>
            <a:chOff x="274955" y="2526919"/>
            <a:chExt cx="11373168" cy="3342131"/>
          </a:xfrm>
        </p:grpSpPr>
        <p:sp>
          <p:nvSpPr>
            <p:cNvPr id="12" name="圆角矩形 11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322910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7" name="矩形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9" name="矩形 18"/>
          <p:cNvSpPr/>
          <p:nvPr/>
        </p:nvSpPr>
        <p:spPr>
          <a:xfrm>
            <a:off x="441516" y="1916811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轴相交成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30°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角的直线的斜率为：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51544"/>
              </p:ext>
            </p:extLst>
          </p:nvPr>
        </p:nvGraphicFramePr>
        <p:xfrm>
          <a:off x="619125" y="798576"/>
          <a:ext cx="4737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文档" r:id="rId9" imgW="4742178" imgH="596390" progId="Word.Document.12">
                  <p:embed/>
                </p:oleObj>
              </mc:Choice>
              <mc:Fallback>
                <p:oleObj name="文档" r:id="rId9" imgW="4742178" imgH="596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9125" y="798576"/>
                        <a:ext cx="47371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121871"/>
              </p:ext>
            </p:extLst>
          </p:nvPr>
        </p:nvGraphicFramePr>
        <p:xfrm>
          <a:off x="587629" y="2666873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629" y="2666873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10822"/>
              </p:ext>
            </p:extLst>
          </p:nvPr>
        </p:nvGraphicFramePr>
        <p:xfrm>
          <a:off x="536829" y="3340735"/>
          <a:ext cx="1148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Document" r:id="rId15" imgW="11497045" imgH="1186851" progId="Word.Document.8">
                  <p:embed/>
                </p:oleObj>
              </mc:Choice>
              <mc:Fallback>
                <p:oleObj name="Document" r:id="rId15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829" y="3340735"/>
                        <a:ext cx="11480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30288" y="1510157"/>
            <a:ext cx="11373168" cy="4295140"/>
            <a:chOff x="274955" y="2526919"/>
            <a:chExt cx="11373168" cy="4295140"/>
          </a:xfrm>
        </p:grpSpPr>
        <p:sp>
          <p:nvSpPr>
            <p:cNvPr id="11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4182110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8" name="矩形 17"/>
          <p:cNvSpPr/>
          <p:nvPr/>
        </p:nvSpPr>
        <p:spPr>
          <a:xfrm>
            <a:off x="663925" y="1866011"/>
            <a:ext cx="11423713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的斜率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199771" y="188595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8.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绕着其上一点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4)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逆时针旋转</a:t>
            </a:r>
            <a:r>
              <a:rPr lang="en-US" altLang="zh-CN" sz="2600" b="1" kern="100" dirty="0">
                <a:latin typeface="Times New Roman"/>
                <a:cs typeface="Courier New"/>
              </a:rPr>
              <a:t>90°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后得直线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的点斜式方程为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4949" y="798576"/>
            <a:ext cx="23936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4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3)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57461" y="2572034"/>
            <a:ext cx="1075062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所以倾斜角为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45°.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由题意知，直线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的倾斜角为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135°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所以直线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的斜率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′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tan 135°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又点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(3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4)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在直线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上，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所以直线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的点斜式方程为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3).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3898" y="1954911"/>
            <a:ext cx="11297729" cy="3418332"/>
            <a:chOff x="364998" y="1916811"/>
            <a:chExt cx="11297729" cy="3418332"/>
          </a:xfrm>
        </p:grpSpPr>
        <p:sp>
          <p:nvSpPr>
            <p:cNvPr id="27" name="圆角矩形 26"/>
            <p:cNvSpPr/>
            <p:nvPr>
              <p:custDataLst>
                <p:tags r:id="rId5"/>
              </p:custDataLst>
            </p:nvPr>
          </p:nvSpPr>
          <p:spPr>
            <a:xfrm>
              <a:off x="364998" y="2029841"/>
              <a:ext cx="11297729" cy="3305302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6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23571" y="61468"/>
            <a:ext cx="1141200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9.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写出下列直线的斜截式方程：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1345" y="2272665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斜率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tan 45°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，可得斜截式方程为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32466" y="646049"/>
            <a:ext cx="1129901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直线的倾斜角为</a:t>
            </a:r>
            <a:r>
              <a:rPr lang="en-US" altLang="zh-CN" sz="2600" b="1" kern="100" dirty="0">
                <a:latin typeface="Times New Roman"/>
                <a:cs typeface="Courier New"/>
              </a:rPr>
              <a:t>45°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且在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轴上的截距是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57866" y="1262132"/>
            <a:ext cx="1129901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且在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轴上的截距是－</a:t>
            </a: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498" y="2837821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由题意知直线过点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77944"/>
              </p:ext>
            </p:extLst>
          </p:nvPr>
        </p:nvGraphicFramePr>
        <p:xfrm>
          <a:off x="625729" y="3454400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ocument" r:id="rId11" imgW="11497045" imgH="989162" progId="Word.Document.8">
                  <p:embed/>
                </p:oleObj>
              </mc:Choice>
              <mc:Fallback>
                <p:oleObj name="Document" r:id="rId11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729" y="3454400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312075"/>
              </p:ext>
            </p:extLst>
          </p:nvPr>
        </p:nvGraphicFramePr>
        <p:xfrm>
          <a:off x="663956" y="4356100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Document" r:id="rId14" imgW="11497045" imgH="791114" progId="Word.Document.8">
                  <p:embed/>
                </p:oleObj>
              </mc:Choice>
              <mc:Fallback>
                <p:oleObj name="Document" r:id="rId14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3956" y="4356100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53898" y="2056512"/>
            <a:ext cx="11297729" cy="2910077"/>
            <a:chOff x="364998" y="1916811"/>
            <a:chExt cx="11297729" cy="2910077"/>
          </a:xfrm>
        </p:grpSpPr>
        <p:sp>
          <p:nvSpPr>
            <p:cNvPr id="17" name="圆角矩形 16"/>
            <p:cNvSpPr/>
            <p:nvPr>
              <p:custDataLst>
                <p:tags r:id="rId2"/>
              </p:custDataLst>
            </p:nvPr>
          </p:nvSpPr>
          <p:spPr>
            <a:xfrm>
              <a:off x="364998" y="2029841"/>
              <a:ext cx="11297729" cy="279704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31397"/>
              </p:ext>
            </p:extLst>
          </p:nvPr>
        </p:nvGraphicFramePr>
        <p:xfrm>
          <a:off x="244602" y="188595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Document" r:id="rId8" imgW="11497045" imgH="593425" progId="Word.Document.8">
                  <p:embed/>
                </p:oleObj>
              </mc:Choice>
              <mc:Fallback>
                <p:oleObj name="Document" r:id="rId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4602" y="188595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8764"/>
              </p:ext>
            </p:extLst>
          </p:nvPr>
        </p:nvGraphicFramePr>
        <p:xfrm>
          <a:off x="419100" y="787400"/>
          <a:ext cx="11480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Document" r:id="rId11" imgW="11497045" imgH="1186851" progId="Word.Document.8">
                  <p:embed/>
                </p:oleObj>
              </mc:Choice>
              <mc:Fallback>
                <p:oleObj name="Document" r:id="rId11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" y="787400"/>
                        <a:ext cx="11480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58162"/>
              </p:ext>
            </p:extLst>
          </p:nvPr>
        </p:nvGraphicFramePr>
        <p:xfrm>
          <a:off x="600456" y="2438146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Document" r:id="rId14" imgW="11497045" imgH="593425" progId="Word.Document.8">
                  <p:embed/>
                </p:oleObj>
              </mc:Choice>
              <mc:Fallback>
                <p:oleObj name="Document" r:id="rId14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0456" y="2438146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87695"/>
              </p:ext>
            </p:extLst>
          </p:nvPr>
        </p:nvGraphicFramePr>
        <p:xfrm>
          <a:off x="625856" y="30353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Document" r:id="rId17" imgW="11497045" imgH="593425" progId="Word.Document.8">
                  <p:embed/>
                </p:oleObj>
              </mc:Choice>
              <mc:Fallback>
                <p:oleObj name="Document" r:id="rId17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5856" y="30353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42261"/>
              </p:ext>
            </p:extLst>
          </p:nvPr>
        </p:nvGraphicFramePr>
        <p:xfrm>
          <a:off x="625856" y="36576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Document" r:id="rId20" imgW="11497045" imgH="593425" progId="Word.Document.8">
                  <p:embed/>
                </p:oleObj>
              </mc:Choice>
              <mc:Fallback>
                <p:oleObj name="Document" r:id="rId20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5856" y="36576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21030"/>
              </p:ext>
            </p:extLst>
          </p:nvPr>
        </p:nvGraphicFramePr>
        <p:xfrm>
          <a:off x="689356" y="42545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Document" r:id="rId23" imgW="11497045" imgH="593425" progId="Word.Document.8">
                  <p:embed/>
                </p:oleObj>
              </mc:Choice>
              <mc:Fallback>
                <p:oleObj name="Document" r:id="rId23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9356" y="42545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242503" y="658749"/>
            <a:ext cx="117577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11.</a:t>
            </a:r>
            <a:r>
              <a:rPr lang="en-US" altLang="zh-CN" sz="2600" b="1" kern="100" dirty="0">
                <a:latin typeface="Times New Roman"/>
                <a:ea typeface="楷体_GB2312"/>
                <a:cs typeface="Courier New"/>
              </a:rPr>
              <a:t>(</a:t>
            </a:r>
            <a:r>
              <a:rPr lang="zh-CN" altLang="zh-CN" sz="2600" b="1" kern="100" dirty="0">
                <a:latin typeface="宋体" pitchFamily="2" charset="-122"/>
                <a:ea typeface="宋体" pitchFamily="2" charset="-122"/>
                <a:cs typeface="Times New Roman"/>
              </a:rPr>
              <a:t>多选</a:t>
            </a:r>
            <a:r>
              <a:rPr lang="en-US" altLang="zh-CN" sz="2600" b="1" kern="100" dirty="0">
                <a:latin typeface="Times New Roman"/>
                <a:ea typeface="楷体_GB231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下列选项中，在同一直角坐标系中，表示直线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不可能正确的是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78" name="Picture 2" descr="W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14" y="1977165"/>
            <a:ext cx="6023217" cy="171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9"/>
          <p:cNvSpPr txBox="1"/>
          <p:nvPr>
            <p:custDataLst>
              <p:tags r:id="rId2"/>
            </p:custDataLst>
          </p:nvPr>
        </p:nvSpPr>
        <p:spPr>
          <a:xfrm>
            <a:off x="2296414" y="312702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TextBox 19"/>
          <p:cNvSpPr txBox="1"/>
          <p:nvPr>
            <p:custDataLst>
              <p:tags r:id="rId3"/>
            </p:custDataLst>
          </p:nvPr>
        </p:nvSpPr>
        <p:spPr>
          <a:xfrm>
            <a:off x="3909314" y="312702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extBox 19"/>
          <p:cNvSpPr txBox="1"/>
          <p:nvPr>
            <p:custDataLst>
              <p:tags r:id="rId4"/>
            </p:custDataLst>
          </p:nvPr>
        </p:nvSpPr>
        <p:spPr>
          <a:xfrm>
            <a:off x="7135114" y="3127024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8498" y="3861054"/>
            <a:ext cx="11373168" cy="2160271"/>
            <a:chOff x="274955" y="2526919"/>
            <a:chExt cx="11373168" cy="2160271"/>
          </a:xfrm>
        </p:grpSpPr>
        <p:sp>
          <p:nvSpPr>
            <p:cNvPr id="15" name="圆角矩形 14"/>
            <p:cNvSpPr/>
            <p:nvPr>
              <p:custDataLst>
                <p:tags r:id="rId5"/>
              </p:custDataLst>
            </p:nvPr>
          </p:nvSpPr>
          <p:spPr>
            <a:xfrm>
              <a:off x="274955" y="2639950"/>
              <a:ext cx="11373168" cy="2047240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7" name="矩形 16"/>
              <p:cNvSpPr/>
              <p:nvPr>
                <p:custDataLst>
                  <p:tags r:id="rId6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5" name="矩形 24"/>
          <p:cNvSpPr/>
          <p:nvPr/>
        </p:nvSpPr>
        <p:spPr>
          <a:xfrm>
            <a:off x="517398" y="4153408"/>
            <a:ext cx="1048904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①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的倾斜角为锐角，直线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都不成立；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9616" y="5341245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②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的倾斜角为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0°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，所以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都不成立；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5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6555" y="836676"/>
            <a:ext cx="11373168" cy="1803717"/>
            <a:chOff x="274955" y="2526919"/>
            <a:chExt cx="11373168" cy="1803717"/>
          </a:xfrm>
        </p:grpSpPr>
        <p:sp>
          <p:nvSpPr>
            <p:cNvPr id="9" name="圆角矩形 8"/>
            <p:cNvSpPr/>
            <p:nvPr>
              <p:custDataLst>
                <p:tags r:id="rId1"/>
              </p:custDataLst>
            </p:nvPr>
          </p:nvSpPr>
          <p:spPr>
            <a:xfrm>
              <a:off x="274955" y="2639949"/>
              <a:ext cx="11373168" cy="169068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1" name="矩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3" name="矩形 12"/>
          <p:cNvSpPr/>
          <p:nvPr/>
        </p:nvSpPr>
        <p:spPr>
          <a:xfrm>
            <a:off x="491998" y="1182922"/>
            <a:ext cx="1028237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③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的倾斜角为钝角，直线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的倾斜角为锐角且在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，只有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成立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204403" y="188595"/>
            <a:ext cx="1175779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1).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与线段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相交，则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的</a:t>
            </a:r>
            <a:endParaRPr lang="en-US" altLang="zh-CN" sz="2600" b="1" kern="100" dirty="0" smtClean="0">
              <a:latin typeface="Times New Roman"/>
              <a:cs typeface="Times New Roman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600" b="1" kern="100" dirty="0">
              <a:latin typeface="Times New Roman"/>
              <a:cs typeface="Times New Roman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cs typeface="Times New Roman"/>
              </a:rPr>
              <a:t>   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取值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范围是</a:t>
            </a:r>
            <a:r>
              <a:rPr lang="en-US" altLang="zh-CN" sz="2600" b="1" kern="100" dirty="0">
                <a:latin typeface="Times New Roman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0034" y="2145538"/>
            <a:ext cx="11373168" cy="3494405"/>
            <a:chOff x="274955" y="2526919"/>
            <a:chExt cx="11373168" cy="3494405"/>
          </a:xfrm>
        </p:grpSpPr>
        <p:sp>
          <p:nvSpPr>
            <p:cNvPr id="18" name="圆角矩形 17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20" name="矩形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605422" y="2406049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由已知得，直线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恒过定点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，如图所示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621036"/>
              </p:ext>
            </p:extLst>
          </p:nvPr>
        </p:nvGraphicFramePr>
        <p:xfrm>
          <a:off x="2373503" y="1071508"/>
          <a:ext cx="132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文档" r:id="rId9" imgW="1321591" imgH="793624" progId="Word.Document.12">
                  <p:embed/>
                </p:oleObj>
              </mc:Choice>
              <mc:Fallback>
                <p:oleObj name="文档" r:id="rId9" imgW="1321591" imgH="7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3503" y="1071508"/>
                        <a:ext cx="132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2" name="图片 26" descr="说明: B5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08" y="2564892"/>
            <a:ext cx="2320194" cy="204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669925" y="3050965"/>
            <a:ext cx="113106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与线段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相交，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则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PA</a:t>
            </a:r>
            <a:r>
              <a:rPr lang="en-US" altLang="zh-CN" sz="2600" b="1" kern="100" dirty="0" err="1">
                <a:latin typeface="宋体"/>
                <a:cs typeface="Times New Roman"/>
              </a:rPr>
              <a:t>≤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dirty="0" err="1">
                <a:latin typeface="宋体"/>
                <a:cs typeface="Times New Roman"/>
              </a:rPr>
              <a:t>≤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PB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719447"/>
              </p:ext>
            </p:extLst>
          </p:nvPr>
        </p:nvGraphicFramePr>
        <p:xfrm>
          <a:off x="740156" y="4318000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Document" r:id="rId13" imgW="11497045" imgH="989162" progId="Word.Document.8">
                  <p:embed/>
                </p:oleObj>
              </mc:Choice>
              <mc:Fallback>
                <p:oleObj name="Document" r:id="rId13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0156" y="4318000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136271" y="86995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13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cs typeface="Courier New"/>
              </a:rPr>
              <a:t>  (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求证：直线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l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恒过一个定点；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415798" y="1534287"/>
            <a:ext cx="11297729" cy="1958340"/>
          </a:xfrm>
          <a:prstGeom prst="roundRect">
            <a:avLst>
              <a:gd name="adj" fmla="val 4948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6950" y="1421256"/>
            <a:ext cx="699135" cy="215900"/>
            <a:chOff x="797750" y="2132838"/>
            <a:chExt cx="699135" cy="215900"/>
          </a:xfrm>
        </p:grpSpPr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797750" y="2132838"/>
              <a:ext cx="699135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27925" y="2132838"/>
              <a:ext cx="418465" cy="20129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509015" y="1777110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1998" y="2405893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由直线方程的点斜式可知，直线恒过定点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1).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49873" y="404622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solidFill>
                  <a:srgbClr val="0000FF"/>
                </a:solidFill>
                <a:latin typeface="Arial"/>
                <a:ea typeface="黑体"/>
                <a:cs typeface="Arial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Arial"/>
                <a:ea typeface="黑体"/>
                <a:cs typeface="Courier New"/>
              </a:rPr>
              <a:t>2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 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已知直线过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且斜率为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，直线上任意一点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和它们有怎样的关系？试建立它们的代数关系式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85251"/>
              </p:ext>
            </p:extLst>
          </p:nvPr>
        </p:nvGraphicFramePr>
        <p:xfrm>
          <a:off x="762000" y="1663700"/>
          <a:ext cx="103378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5" imgW="10346008" imgH="2304691" progId="Word.Document.8">
                  <p:embed/>
                </p:oleObj>
              </mc:Choice>
              <mc:Fallback>
                <p:oleObj name="Document" r:id="rId5" imgW="10346008" imgH="230469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1663700"/>
                        <a:ext cx="103378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图片 23" descr="说明: B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26" y="3861054"/>
            <a:ext cx="2544655" cy="234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3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5466" y="163195"/>
            <a:ext cx="1129901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当－</a:t>
            </a:r>
            <a:r>
              <a:rPr lang="en-US" altLang="zh-CN" sz="2600" b="1" kern="100" dirty="0">
                <a:latin typeface="Times New Roman"/>
                <a:cs typeface="Courier New"/>
              </a:rPr>
              <a:t>3&lt;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dirty="0">
                <a:latin typeface="Times New Roman"/>
                <a:cs typeface="Courier New"/>
              </a:rPr>
              <a:t>&lt;3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时，直线上的点都在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轴上方，求实数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2298" y="1014603"/>
            <a:ext cx="11297729" cy="4574667"/>
            <a:chOff x="389254" y="2564892"/>
            <a:chExt cx="11297729" cy="4574667"/>
          </a:xfrm>
        </p:grpSpPr>
        <p:sp>
          <p:nvSpPr>
            <p:cNvPr id="13" name="圆角矩形 12"/>
            <p:cNvSpPr/>
            <p:nvPr>
              <p:custDataLst>
                <p:tags r:id="rId3"/>
              </p:custDataLst>
            </p:nvPr>
          </p:nvSpPr>
          <p:spPr>
            <a:xfrm>
              <a:off x="389254" y="2677923"/>
              <a:ext cx="11297729" cy="446163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466866" y="1351441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设函数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，显然其图象是一条直线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如图所示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6626" name="Picture 2" descr="B48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51" y="2178664"/>
            <a:ext cx="2561493" cy="146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91998" y="1954911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若使当－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3&lt;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时，直线上的点都在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60636"/>
              </p:ext>
            </p:extLst>
          </p:nvPr>
        </p:nvGraphicFramePr>
        <p:xfrm>
          <a:off x="575056" y="2654427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Document" r:id="rId10" imgW="11497045" imgH="989162" progId="Word.Document.8">
                  <p:embed/>
                </p:oleObj>
              </mc:Choice>
              <mc:Fallback>
                <p:oleObj name="Document" r:id="rId10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056" y="2654427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29742"/>
              </p:ext>
            </p:extLst>
          </p:nvPr>
        </p:nvGraphicFramePr>
        <p:xfrm>
          <a:off x="587756" y="3695700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Document" r:id="rId13" imgW="11497045" imgH="791114" progId="Word.Document.8">
                  <p:embed/>
                </p:oleObj>
              </mc:Choice>
              <mc:Fallback>
                <p:oleObj name="Document" r:id="rId13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7756" y="3695700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204"/>
              </p:ext>
            </p:extLst>
          </p:nvPr>
        </p:nvGraphicFramePr>
        <p:xfrm>
          <a:off x="524129" y="4470400"/>
          <a:ext cx="1148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Document" r:id="rId16" imgW="11497045" imgH="791114" progId="Word.Document.8">
                  <p:embed/>
                </p:oleObj>
              </mc:Choice>
              <mc:Fallback>
                <p:oleObj name="Document" r:id="rId16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4129" y="4470400"/>
                        <a:ext cx="11480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49337" y="758793"/>
            <a:ext cx="115261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14.</a:t>
            </a:r>
            <a:r>
              <a:rPr lang="en-US" altLang="zh-CN" sz="2600" b="1" kern="100" dirty="0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的顶点坐标分别为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4)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(6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，则角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的平分线所在的直线方程为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03676" y="1398968"/>
            <a:ext cx="16962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7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17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31761" y="2158937"/>
            <a:ext cx="11373168" cy="3862387"/>
            <a:chOff x="274955" y="2526919"/>
            <a:chExt cx="11373168" cy="3862387"/>
          </a:xfrm>
        </p:grpSpPr>
        <p:sp>
          <p:nvSpPr>
            <p:cNvPr id="10" name="圆角矩形 9"/>
            <p:cNvSpPr/>
            <p:nvPr>
              <p:custDataLst>
                <p:tags r:id="rId5"/>
              </p:custDataLst>
            </p:nvPr>
          </p:nvSpPr>
          <p:spPr>
            <a:xfrm>
              <a:off x="274955" y="2639949"/>
              <a:ext cx="11373168" cy="374935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2" name="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747204" y="2467083"/>
            <a:ext cx="1028237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因为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16392"/>
              </p:ext>
            </p:extLst>
          </p:nvPr>
        </p:nvGraphicFramePr>
        <p:xfrm>
          <a:off x="829183" y="3111500"/>
          <a:ext cx="1148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11" imgW="11497045" imgH="989162" progId="Word.Document.8">
                  <p:embed/>
                </p:oleObj>
              </mc:Choice>
              <mc:Fallback>
                <p:oleObj name="Document" r:id="rId11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9183" y="3111500"/>
                        <a:ext cx="1148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735734" y="3953173"/>
            <a:ext cx="1085812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则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AC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∠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BAC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90°.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758825" y="5188718"/>
            <a:ext cx="108581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如图，设角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的平分线所在直线的倾斜角为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α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1746" name="图片 27" descr="说明: B5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14" y="4077081"/>
            <a:ext cx="2307199" cy="151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6555" y="836676"/>
            <a:ext cx="11373168" cy="3888486"/>
            <a:chOff x="274955" y="2526919"/>
            <a:chExt cx="11373168" cy="3888486"/>
          </a:xfrm>
        </p:grpSpPr>
        <p:sp>
          <p:nvSpPr>
            <p:cNvPr id="9" name="圆角矩形 8"/>
            <p:cNvSpPr/>
            <p:nvPr>
              <p:custDataLst>
                <p:tags r:id="rId2"/>
              </p:custDataLst>
            </p:nvPr>
          </p:nvSpPr>
          <p:spPr>
            <a:xfrm>
              <a:off x="274955" y="2639949"/>
              <a:ext cx="11373168" cy="377545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1" name="矩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89060"/>
              </p:ext>
            </p:extLst>
          </p:nvPr>
        </p:nvGraphicFramePr>
        <p:xfrm>
          <a:off x="536956" y="1218819"/>
          <a:ext cx="11480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Document" r:id="rId8" imgW="11497045" imgH="1582588" progId="Word.Document.8">
                  <p:embed/>
                </p:oleObj>
              </mc:Choice>
              <mc:Fallback>
                <p:oleObj name="Document" r:id="rId8" imgW="11497045" imgH="158258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956" y="1218819"/>
                        <a:ext cx="114808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88390"/>
              </p:ext>
            </p:extLst>
          </p:nvPr>
        </p:nvGraphicFramePr>
        <p:xfrm>
          <a:off x="473329" y="28448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Document" r:id="rId11" imgW="11497045" imgH="593425" progId="Word.Document.8">
                  <p:embed/>
                </p:oleObj>
              </mc:Choice>
              <mc:Fallback>
                <p:oleObj name="Document" r:id="rId11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3329" y="28448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27509"/>
              </p:ext>
            </p:extLst>
          </p:nvPr>
        </p:nvGraphicFramePr>
        <p:xfrm>
          <a:off x="460629" y="3505200"/>
          <a:ext cx="1148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Document" r:id="rId14" imgW="11497045" imgH="593425" progId="Word.Document.8">
                  <p:embed/>
                </p:oleObj>
              </mc:Choice>
              <mc:Fallback>
                <p:oleObj name="Document" r:id="rId14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629" y="3505200"/>
                        <a:ext cx="1148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81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23\课件\同步\2024（秋）数学 选择性必修 第一册 人教A版（新教材新标准）学生用书（鲁津京琼粤……）\封面\封面封底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45" y="-4919"/>
            <a:ext cx="12209490" cy="686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flipV="1">
            <a:off x="0" y="1929765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932305" y="2492375"/>
            <a:ext cx="1216660" cy="13544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创新设计字体-0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1950403" y="2564765"/>
            <a:ext cx="1180465" cy="1209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11126" y="2494791"/>
            <a:ext cx="4648455" cy="582295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本课结束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3206825" y="2929049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更多精彩内容请登录：</a:t>
            </a:r>
            <a:r>
              <a:rPr lang="en-US" altLang="zh-CN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www.xinjiaoyu.com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30045" y="1628775"/>
            <a:ext cx="8901430" cy="3887470"/>
            <a:chOff x="2341" y="2565"/>
            <a:chExt cx="14018" cy="6122"/>
          </a:xfrm>
        </p:grpSpPr>
        <p:sp>
          <p:nvSpPr>
            <p:cNvPr id="7" name="圆角矩形 6"/>
            <p:cNvSpPr/>
            <p:nvPr>
              <p:custDataLst>
                <p:tags r:id="rId8"/>
              </p:custDataLst>
            </p:nvPr>
          </p:nvSpPr>
          <p:spPr>
            <a:xfrm>
              <a:off x="2341" y="2565"/>
              <a:ext cx="14018" cy="6123"/>
            </a:xfrm>
            <a:prstGeom prst="roundRect">
              <a:avLst>
                <a:gd name="adj" fmla="val 5095"/>
              </a:avLst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3281" y="4494"/>
              <a:ext cx="121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3281" y="5626"/>
              <a:ext cx="121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>
              <p:custDataLst>
                <p:tags r:id="rId11"/>
              </p:custDataLst>
            </p:nvPr>
          </p:nvCxnSpPr>
          <p:spPr>
            <a:xfrm>
              <a:off x="3281" y="6773"/>
              <a:ext cx="121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hlinkClick r:id="rId1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5651246" y="4573905"/>
            <a:ext cx="1699260" cy="49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zh-CN" altLang="en-US" sz="2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课时精练</a:t>
            </a:r>
          </a:p>
        </p:txBody>
      </p:sp>
      <p:sp>
        <p:nvSpPr>
          <p:cNvPr id="29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7260" y="2347595"/>
            <a:ext cx="775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一、直线的点斜式方程</a:t>
            </a:r>
          </a:p>
        </p:txBody>
      </p:sp>
      <p:sp>
        <p:nvSpPr>
          <p:cNvPr id="30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7260" y="2992120"/>
            <a:ext cx="775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二、直线的斜截式方程</a:t>
            </a:r>
            <a:endParaRPr lang="zh-CN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07260" y="3769360"/>
            <a:ext cx="775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三、根据直线的斜截式方程解决平行、垂直问题</a:t>
            </a:r>
            <a:endParaRPr lang="zh-CN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262630" y="4573905"/>
            <a:ext cx="1727835" cy="49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zh-CN" altLang="en-US" sz="2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课堂达标</a:t>
            </a:r>
          </a:p>
        </p:txBody>
      </p:sp>
      <p:sp>
        <p:nvSpPr>
          <p:cNvPr id="12" name="梯形 11"/>
          <p:cNvSpPr/>
          <p:nvPr>
            <p:custDataLst>
              <p:tags r:id="rId6"/>
            </p:custDataLst>
          </p:nvPr>
        </p:nvSpPr>
        <p:spPr>
          <a:xfrm rot="10800000">
            <a:off x="4944110" y="1485265"/>
            <a:ext cx="2388235" cy="530860"/>
          </a:xfrm>
          <a:prstGeom prst="trapezoid">
            <a:avLst/>
          </a:prstGeom>
          <a:solidFill>
            <a:srgbClr val="6CA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8"/>
          <p:cNvSpPr txBox="1"/>
          <p:nvPr>
            <p:custDataLst>
              <p:tags r:id="rId7"/>
            </p:custDataLst>
          </p:nvPr>
        </p:nvSpPr>
        <p:spPr>
          <a:xfrm>
            <a:off x="5088255" y="1557655"/>
            <a:ext cx="2036445" cy="4000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800" dirty="0" smtClean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内容索引</a:t>
            </a:r>
          </a:p>
        </p:txBody>
      </p:sp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标题 24"/>
          <p:cNvSpPr txBox="1"/>
          <p:nvPr>
            <p:custDataLst>
              <p:tags r:id="rId2"/>
            </p:custDataLst>
          </p:nvPr>
        </p:nvSpPr>
        <p:spPr>
          <a:xfrm>
            <a:off x="2368550" y="3191510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直线的点斜式方程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2423795" y="2564130"/>
            <a:ext cx="2151380" cy="50101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0" y="0"/>
            <a:ext cx="12189600" cy="6535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3673" y="793018"/>
            <a:ext cx="11537950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方程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__________________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由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直线上一定点及其斜率确定，我们把这个方程叫作直线的点斜式方程，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简称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特别地，当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时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如图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的直线可以写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成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__________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；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k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不存在时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如图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，过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的直线可以写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成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更多2018年PPT下载：http://www.ppt20.com/u/739134/"/>
          <p:cNvSpPr>
            <a:spLocks noChangeArrowheads="1"/>
          </p:cNvSpPr>
          <p:nvPr/>
        </p:nvSpPr>
        <p:spPr bwMode="auto">
          <a:xfrm>
            <a:off x="263271" y="65769"/>
            <a:ext cx="2520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知识梳理</a:t>
            </a:r>
          </a:p>
        </p:txBody>
      </p:sp>
      <p:pic>
        <p:nvPicPr>
          <p:cNvPr id="3074" name="Picture 2" descr="B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41" y="3414062"/>
            <a:ext cx="4671567" cy="244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43406" y="798576"/>
            <a:ext cx="24272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kern="10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y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－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y</a:t>
            </a:r>
            <a:r>
              <a:rPr lang="en-US" altLang="zh-CN" sz="2600" b="1" kern="100" baseline="-250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0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＝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k</a:t>
            </a:r>
            <a:r>
              <a:rPr lang="en-US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(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x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－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x</a:t>
            </a:r>
            <a:r>
              <a:rPr lang="en-US" altLang="zh-CN" sz="2600" b="1" kern="100" baseline="-250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0</a:t>
            </a:r>
            <a:r>
              <a:rPr lang="en-US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)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90224" y="1433957"/>
            <a:ext cx="1189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点斜式</a:t>
            </a:r>
            <a:endParaRPr lang="zh-CN" altLang="en-US" sz="260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84633" y="2021649"/>
            <a:ext cx="9252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kern="10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y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＝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y</a:t>
            </a:r>
            <a:r>
              <a:rPr lang="en-US" altLang="zh-CN" sz="2600" b="1" kern="100" baseline="-250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0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6845" y="2622042"/>
            <a:ext cx="9637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kern="10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x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＝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x</a:t>
            </a:r>
            <a:r>
              <a:rPr lang="en-US" altLang="zh-CN" sz="2600" b="1" kern="100" baseline="-250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0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7869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3"/>
            </p:custDataLst>
          </p:nvPr>
        </p:nvSpPr>
        <p:spPr>
          <a:xfrm>
            <a:off x="610626" y="1058464"/>
            <a:ext cx="1611952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温馨提示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74147"/>
              </p:ext>
            </p:extLst>
          </p:nvPr>
        </p:nvGraphicFramePr>
        <p:xfrm>
          <a:off x="828802" y="1854200"/>
          <a:ext cx="108839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6" imgW="10889833" imgH="2769439" progId="Word.Document.8">
                  <p:embed/>
                </p:oleObj>
              </mc:Choice>
              <mc:Fallback>
                <p:oleObj name="Document" r:id="rId6" imgW="10889833" imgH="276943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8802" y="1854200"/>
                        <a:ext cx="108839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KSO_WPP_MARK_KEY" val="711c9dad-a909-41b7-9593-a6b949574769"/>
  <p:tag name="COMMONDATA" val="eyJoZGlkIjoiYTU1NWQzNDk4MmFiN2NhNjM0MGQzNmIzYzY4OWJmN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05,&quot;width&quot;:1859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05,&quot;width&quot;:1859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2389</Words>
  <Application>Microsoft Office PowerPoint</Application>
  <PresentationFormat>自定义</PresentationFormat>
  <Paragraphs>208</Paragraphs>
  <Slides>53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Office 主题​​</vt:lpstr>
      <vt:lpstr>1_Office 主题</vt:lpstr>
      <vt:lpstr>Document</vt:lpstr>
      <vt:lpstr>Microsoft Word 97 - 2003 文档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zhongyao.kang</dc:creator>
  <cp:lastModifiedBy>user</cp:lastModifiedBy>
  <cp:revision>664</cp:revision>
  <dcterms:created xsi:type="dcterms:W3CDTF">2016-06-07T15:36:00Z</dcterms:created>
  <dcterms:modified xsi:type="dcterms:W3CDTF">2024-04-23T08:35:52Z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BBD87887B81541C79A7E256C31261CD2</vt:lpwstr>
  </property>
</Properties>
</file>