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64" r:id="rId7"/>
    <p:sldId id="258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A5500"/>
    <a:srgbClr val="3DE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F3D71-3836-4863-9EB8-4370165F7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43005E-5A54-44A9-9DD7-E34DF3532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660045-5E56-46D3-B588-9A7C8C54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FE63-E245-4730-923E-129C70F5FAD5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450608-F8F0-418F-96E7-A2865AAC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AF8731-5E7F-42C1-97E0-38209B66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5286-FB87-40F9-A32E-A080B05A2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35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8B269-0F82-4FF3-99D8-996C40EF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0BF199-0B43-478B-9023-8427489E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DE1A6-2BD8-4C04-B80C-3345A681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FE63-E245-4730-923E-129C70F5FAD5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E8B071-8A82-4FA3-ACF5-78B213B9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055CA1-988F-4948-A98D-FDE7297F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5286-FB87-40F9-A32E-A080B05A2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08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CA34F2-222A-4526-877F-99D11B2B6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1EBE24C-2DBA-4C2E-BDD4-444935C77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ACEBEF-B3B2-4B04-AA36-E79C954B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FE63-E245-4730-923E-129C70F5FAD5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097B91-60E4-4BEB-B188-7556CCAC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B1070F-7C3E-4E3B-BC38-CC0920BC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5286-FB87-40F9-A32E-A080B05A2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79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BF07F-C526-4E56-9886-FB6965E0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F9E7C9-4C71-4DC1-A2A0-29657E975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C475C7-51DF-4F55-81A3-447644FD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FE63-E245-4730-923E-129C70F5FAD5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DFFD68-FED7-42C3-8407-DF06B500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47C0E2-9240-4BD9-8F19-A78489D2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5286-FB87-40F9-A32E-A080B05A2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17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14E50-5DD5-48CB-8F2E-CAB07F71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66F22B-EE09-4062-8C6F-E42860FEA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C25CBB-13E8-4361-840A-7699615F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FE63-E245-4730-923E-129C70F5FAD5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BC8556-12AD-4A01-AAEA-D7AABAD2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AFD3FC-3B6B-4046-9C33-294D9706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5286-FB87-40F9-A32E-A080B05A2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13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D1E5C-F717-43BF-8281-9494DDE1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03EDA-99EB-45E5-9D82-5CAE82131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7332F4-767F-4E7C-9BFC-B847941E0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9F7BE5-09B3-43E9-A440-B69F87D8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FE63-E245-4730-923E-129C70F5FAD5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62EC62-5509-45C9-B675-89E446F4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2AA6CC-E0E9-40B0-A21A-8A596EF5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5286-FB87-40F9-A32E-A080B05A2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48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FC35C-870C-49F3-B7A3-65F159A3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8A7480-A1AC-473E-AF35-9C9343ED8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ED209A-7793-477E-9A86-7FB1622BF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E6805C-C2A5-4DD8-8755-388AF11AE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1CF4CDE-191F-4F70-B14F-A942FFE03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698129-F396-4081-9D62-760EB109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FE63-E245-4730-923E-129C70F5FAD5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19F8FAF-05BC-4238-9D23-D8B393D3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1246B7-729C-4C2F-82EE-A2007BAB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5286-FB87-40F9-A32E-A080B05A2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49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B9B8C-302C-44E0-9414-62CECE22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CA31365-5AFE-48B3-8B59-7B13AD1A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FE63-E245-4730-923E-129C70F5FAD5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F92CF5-6F7D-4F65-B248-6D707C65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8F0B0E-FDD8-42F8-BC62-620D644F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5286-FB87-40F9-A32E-A080B05A2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15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93447ED-77BA-4C5A-B8BA-96201E6C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FE63-E245-4730-923E-129C70F5FAD5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30E3298-3735-4745-9C4A-15520F5D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BA79AD-0C72-45B3-8513-B1FF81C8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5286-FB87-40F9-A32E-A080B05A2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34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53654-33E0-4638-995E-9FE8044C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A7E5A4-61D4-4DF4-990C-6D9DB0B6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2C0271-7A4C-4BF3-866D-A97CD9713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7C1EAD-4B7D-4102-B293-AFD12BE7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FE63-E245-4730-923E-129C70F5FAD5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C57AAA-DA57-45A1-8E13-90FB541E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C24095-D9C6-429B-947F-926110C5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5286-FB87-40F9-A32E-A080B05A2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14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B40EC-9FFD-4017-AA89-7DCE4705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097C8C-4F35-4A66-87D6-CDCC66454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8063E6-AFC1-4795-8FF5-350A333F0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25B336-ECD2-459A-8DC9-57CD807D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FE63-E245-4730-923E-129C70F5FAD5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2D6D1C-439E-437B-9C61-70D70409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26D1F0-6E7E-4C3A-93C4-97B717FB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5286-FB87-40F9-A32E-A080B05A2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13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000">
              <a:srgbClr val="0A5500"/>
            </a:gs>
            <a:gs pos="90000">
              <a:srgbClr val="FF66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89BC8A9-96A3-4C68-AE4B-CFD9412AF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508A2B-3E25-4093-BB6B-C96D89BC8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B780CB-475A-4FCD-91A2-C564CDE40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FFE63-E245-4730-923E-129C70F5FAD5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9EF4C-180F-41BD-BD45-30149B8D8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62E9EE-B2D0-4769-A338-CA8D3B679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55286-FB87-40F9-A32E-A080B05A2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62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desenho, placa, menina&#10;&#10;Descrição gerada automaticamente">
            <a:extLst>
              <a:ext uri="{FF2B5EF4-FFF2-40B4-BE49-F238E27FC236}">
                <a16:creationId xmlns:a16="http://schemas.microsoft.com/office/drawing/2014/main" id="{789C2252-0045-4259-9D98-D08FB34F3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762" y="1422058"/>
            <a:ext cx="7450476" cy="401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8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no interior, televisão, quarto, monitor&#10;&#10;Descrição gerada automaticamente">
            <a:extLst>
              <a:ext uri="{FF2B5EF4-FFF2-40B4-BE49-F238E27FC236}">
                <a16:creationId xmlns:a16="http://schemas.microsoft.com/office/drawing/2014/main" id="{C2898941-629D-4161-B8A2-C3703A0422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95" t="17" r="19164" b="-17"/>
          <a:stretch/>
        </p:blipFill>
        <p:spPr>
          <a:xfrm>
            <a:off x="6096000" y="0"/>
            <a:ext cx="6121540" cy="6874980"/>
          </a:xfrm>
          <a:prstGeom prst="rect">
            <a:avLst/>
          </a:prstGeom>
        </p:spPr>
      </p:pic>
      <p:pic>
        <p:nvPicPr>
          <p:cNvPr id="5" name="Imagem 4" descr="Homem de terno e gravata&#10;&#10;Descrição gerada automaticamente">
            <a:extLst>
              <a:ext uri="{FF2B5EF4-FFF2-40B4-BE49-F238E27FC236}">
                <a16:creationId xmlns:a16="http://schemas.microsoft.com/office/drawing/2014/main" id="{352E9F5C-536B-40D3-B82E-0A3152225A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0" b="9347"/>
          <a:stretch/>
        </p:blipFill>
        <p:spPr>
          <a:xfrm>
            <a:off x="-22889" y="-25400"/>
            <a:ext cx="6168640" cy="6934835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374326" y="5878743"/>
            <a:ext cx="1817674" cy="979257"/>
          </a:xfrm>
          <a:prstGeom prst="rect">
            <a:avLst/>
          </a:prstGeom>
        </p:spPr>
      </p:pic>
      <p:sp>
        <p:nvSpPr>
          <p:cNvPr id="19" name="TextBox 10">
            <a:extLst>
              <a:ext uri="{FF2B5EF4-FFF2-40B4-BE49-F238E27FC236}">
                <a16:creationId xmlns:a16="http://schemas.microsoft.com/office/drawing/2014/main" id="{66A707BC-1D60-4FAE-ACF6-07BFA86F5C46}"/>
              </a:ext>
            </a:extLst>
          </p:cNvPr>
          <p:cNvSpPr txBox="1"/>
          <p:nvPr/>
        </p:nvSpPr>
        <p:spPr>
          <a:xfrm>
            <a:off x="332318" y="665853"/>
            <a:ext cx="4923661" cy="342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</a:pPr>
            <a:r>
              <a:rPr lang="en-US" sz="5000" b="1" spc="133" dirty="0">
                <a:ln w="190500">
                  <a:solidFill>
                    <a:srgbClr val="521F00"/>
                  </a:solidFill>
                </a:ln>
                <a:solidFill>
                  <a:srgbClr val="FF6600"/>
                </a:solidFill>
                <a:latin typeface="Arial Black" panose="020B0A04020102020204" pitchFamily="34" charset="0"/>
              </a:rPr>
              <a:t>EMPRESARIO</a:t>
            </a:r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81282121-16AE-4CD7-9C27-6BF863DBB8AB}"/>
              </a:ext>
            </a:extLst>
          </p:cNvPr>
          <p:cNvSpPr txBox="1"/>
          <p:nvPr/>
        </p:nvSpPr>
        <p:spPr>
          <a:xfrm>
            <a:off x="175153" y="664267"/>
            <a:ext cx="5256246" cy="342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</a:pPr>
            <a:r>
              <a:rPr lang="en-US" sz="5000" b="1" spc="133" dirty="0">
                <a:solidFill>
                  <a:srgbClr val="FF6600"/>
                </a:solidFill>
                <a:latin typeface="Arial Black" panose="020B0A04020102020204" pitchFamily="34" charset="0"/>
              </a:rPr>
              <a:t>EMPRESARIO</a:t>
            </a:r>
          </a:p>
        </p:txBody>
      </p:sp>
      <p:pic>
        <p:nvPicPr>
          <p:cNvPr id="24" name="Imagem 23" descr="Uma imagem contendo texto, screenshot, placar&#10;&#10;Descrição gerada automaticamente">
            <a:extLst>
              <a:ext uri="{FF2B5EF4-FFF2-40B4-BE49-F238E27FC236}">
                <a16:creationId xmlns:a16="http://schemas.microsoft.com/office/drawing/2014/main" id="{3D664AB8-D21E-4C60-B056-05467AD3FC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3" y="4483992"/>
            <a:ext cx="4203390" cy="2379277"/>
          </a:xfrm>
          <a:prstGeom prst="rect">
            <a:avLst/>
          </a:prstGeom>
        </p:spPr>
      </p:pic>
      <p:sp>
        <p:nvSpPr>
          <p:cNvPr id="30" name="Arco 29">
            <a:extLst>
              <a:ext uri="{FF2B5EF4-FFF2-40B4-BE49-F238E27FC236}">
                <a16:creationId xmlns:a16="http://schemas.microsoft.com/office/drawing/2014/main" id="{D98C320B-3BCC-4C00-94C7-8755357C2FE8}"/>
              </a:ext>
            </a:extLst>
          </p:cNvPr>
          <p:cNvSpPr/>
          <p:nvPr/>
        </p:nvSpPr>
        <p:spPr>
          <a:xfrm rot="16200000" flipV="1">
            <a:off x="7530482" y="1146381"/>
            <a:ext cx="5322973" cy="3611065"/>
          </a:xfrm>
          <a:prstGeom prst="arc">
            <a:avLst>
              <a:gd name="adj1" fmla="val 10957820"/>
              <a:gd name="adj2" fmla="val 19718375"/>
            </a:avLst>
          </a:prstGeom>
          <a:ln w="123825" cap="rnd">
            <a:solidFill>
              <a:srgbClr val="3DED2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>
              <a:solidFill>
                <a:srgbClr val="3DED2B"/>
              </a:solidFill>
            </a:endParaRPr>
          </a:p>
        </p:txBody>
      </p:sp>
      <p:sp>
        <p:nvSpPr>
          <p:cNvPr id="33" name="TextBox 10">
            <a:extLst>
              <a:ext uri="{FF2B5EF4-FFF2-40B4-BE49-F238E27FC236}">
                <a16:creationId xmlns:a16="http://schemas.microsoft.com/office/drawing/2014/main" id="{BEACB481-4F50-4BA8-9CFB-64D7A5E2033C}"/>
              </a:ext>
            </a:extLst>
          </p:cNvPr>
          <p:cNvSpPr txBox="1"/>
          <p:nvPr/>
        </p:nvSpPr>
        <p:spPr>
          <a:xfrm>
            <a:off x="-401737" y="1447519"/>
            <a:ext cx="4923661" cy="274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</a:pPr>
            <a:r>
              <a:rPr lang="en-US" sz="3000" b="1" spc="133" dirty="0">
                <a:ln w="190500"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STARTUPS</a:t>
            </a:r>
          </a:p>
        </p:txBody>
      </p:sp>
      <p:sp>
        <p:nvSpPr>
          <p:cNvPr id="34" name="TextBox 10">
            <a:extLst>
              <a:ext uri="{FF2B5EF4-FFF2-40B4-BE49-F238E27FC236}">
                <a16:creationId xmlns:a16="http://schemas.microsoft.com/office/drawing/2014/main" id="{C0A65E9E-A998-4C30-99B0-08DBC2CCAA21}"/>
              </a:ext>
            </a:extLst>
          </p:cNvPr>
          <p:cNvSpPr txBox="1"/>
          <p:nvPr/>
        </p:nvSpPr>
        <p:spPr>
          <a:xfrm>
            <a:off x="-193085" y="1447519"/>
            <a:ext cx="4503449" cy="274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</a:pPr>
            <a:r>
              <a:rPr lang="en-US" sz="3000" spc="133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STARTUPS</a:t>
            </a:r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6A5C0DAD-F716-4F3B-8F27-10E8843A4E8A}"/>
              </a:ext>
            </a:extLst>
          </p:cNvPr>
          <p:cNvSpPr txBox="1"/>
          <p:nvPr/>
        </p:nvSpPr>
        <p:spPr>
          <a:xfrm>
            <a:off x="7467469" y="664266"/>
            <a:ext cx="4923661" cy="342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</a:pPr>
            <a:r>
              <a:rPr lang="en-US" sz="5000" b="1" spc="133" dirty="0">
                <a:ln w="190500">
                  <a:solidFill>
                    <a:srgbClr val="064F00"/>
                  </a:solidFill>
                </a:ln>
                <a:solidFill>
                  <a:srgbClr val="FF6600"/>
                </a:solidFill>
                <a:latin typeface="Arial Black" panose="020B0A04020102020204" pitchFamily="34" charset="0"/>
              </a:rPr>
              <a:t>JOGADOR</a:t>
            </a: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B8F67706-7754-4117-B2C9-5AE021D16A81}"/>
              </a:ext>
            </a:extLst>
          </p:cNvPr>
          <p:cNvSpPr txBox="1"/>
          <p:nvPr/>
        </p:nvSpPr>
        <p:spPr>
          <a:xfrm>
            <a:off x="7677575" y="664266"/>
            <a:ext cx="4503449" cy="342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</a:pPr>
            <a:r>
              <a:rPr lang="en-US" sz="5000" b="1" spc="133" dirty="0">
                <a:solidFill>
                  <a:srgbClr val="3DED2B"/>
                </a:solidFill>
                <a:latin typeface="Arial Black" panose="020B0A04020102020204" pitchFamily="34" charset="0"/>
              </a:rPr>
              <a:t>JOGADOR</a:t>
            </a: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28CB9BDB-630C-49B8-A403-BA1175929C15}"/>
              </a:ext>
            </a:extLst>
          </p:cNvPr>
          <p:cNvSpPr txBox="1"/>
          <p:nvPr/>
        </p:nvSpPr>
        <p:spPr>
          <a:xfrm>
            <a:off x="-22890" y="3004059"/>
            <a:ext cx="5505915" cy="274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</a:pPr>
            <a:r>
              <a:rPr lang="en-US" sz="3000" b="1" spc="133" dirty="0">
                <a:ln w="190500"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EMPREENDEDOR</a:t>
            </a:r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F0687C3E-5259-402A-8B8B-705AB7367795}"/>
              </a:ext>
            </a:extLst>
          </p:cNvPr>
          <p:cNvSpPr txBox="1"/>
          <p:nvPr/>
        </p:nvSpPr>
        <p:spPr>
          <a:xfrm>
            <a:off x="478344" y="3005611"/>
            <a:ext cx="4503449" cy="274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</a:pPr>
            <a:r>
              <a:rPr lang="en-US" sz="3000" spc="133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EMPREENDEDOR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361EDC2D-D05A-4C47-9CF9-A0432B63DCA4}"/>
              </a:ext>
            </a:extLst>
          </p:cNvPr>
          <p:cNvSpPr txBox="1"/>
          <p:nvPr/>
        </p:nvSpPr>
        <p:spPr>
          <a:xfrm>
            <a:off x="411996" y="3765958"/>
            <a:ext cx="4923661" cy="274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</a:pPr>
            <a:r>
              <a:rPr lang="en-US" sz="3000" b="1" spc="133" dirty="0">
                <a:ln w="190500"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GAMER CLÁSSICO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DEE4FC0-BF8D-4867-978E-C57C7C6DE3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596" y="4461387"/>
            <a:ext cx="3297930" cy="2473448"/>
          </a:xfrm>
          <a:prstGeom prst="rect">
            <a:avLst/>
          </a:prstGeom>
        </p:spPr>
      </p:pic>
      <p:sp>
        <p:nvSpPr>
          <p:cNvPr id="25" name="Arco 24">
            <a:extLst>
              <a:ext uri="{FF2B5EF4-FFF2-40B4-BE49-F238E27FC236}">
                <a16:creationId xmlns:a16="http://schemas.microsoft.com/office/drawing/2014/main" id="{F1B9D02B-3A83-4EE3-9444-11D2A0104498}"/>
              </a:ext>
            </a:extLst>
          </p:cNvPr>
          <p:cNvSpPr/>
          <p:nvPr/>
        </p:nvSpPr>
        <p:spPr>
          <a:xfrm rot="15818581">
            <a:off x="-1100401" y="2204620"/>
            <a:ext cx="4189160" cy="1545609"/>
          </a:xfrm>
          <a:prstGeom prst="arc">
            <a:avLst>
              <a:gd name="adj1" fmla="val 12146618"/>
              <a:gd name="adj2" fmla="val 21294398"/>
            </a:avLst>
          </a:prstGeom>
          <a:ln w="123825" cap="rnd">
            <a:solidFill>
              <a:srgbClr val="FF66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>
              <a:solidFill>
                <a:srgbClr val="3DED2B"/>
              </a:solidFill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8DEBFED2-4C4E-462E-97C7-1E936EFB4AB5}"/>
              </a:ext>
            </a:extLst>
          </p:cNvPr>
          <p:cNvSpPr txBox="1"/>
          <p:nvPr/>
        </p:nvSpPr>
        <p:spPr>
          <a:xfrm>
            <a:off x="-210106" y="2189255"/>
            <a:ext cx="4923661" cy="274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</a:pPr>
            <a:r>
              <a:rPr lang="en-US" sz="3000" b="1" spc="133" dirty="0">
                <a:ln w="190500"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INVESTIDOR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A00E10C1-423D-4BEC-A0A7-68AB102BEEF6}"/>
              </a:ext>
            </a:extLst>
          </p:cNvPr>
          <p:cNvSpPr txBox="1"/>
          <p:nvPr/>
        </p:nvSpPr>
        <p:spPr>
          <a:xfrm>
            <a:off x="0" y="2199791"/>
            <a:ext cx="4503449" cy="274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</a:pPr>
            <a:r>
              <a:rPr lang="en-US" sz="3000" spc="133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INVESTIDOR</a:t>
            </a: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A10860A9-52B6-44C4-BFBC-657B74531E64}"/>
              </a:ext>
            </a:extLst>
          </p:cNvPr>
          <p:cNvSpPr txBox="1"/>
          <p:nvPr/>
        </p:nvSpPr>
        <p:spPr>
          <a:xfrm>
            <a:off x="622102" y="3770947"/>
            <a:ext cx="4503449" cy="274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</a:pPr>
            <a:r>
              <a:rPr lang="en-US" sz="3000" spc="133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GAMER CLÁSSICO</a:t>
            </a: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CDEF214A-6C95-4E53-8D25-30C6279D90D8}"/>
              </a:ext>
            </a:extLst>
          </p:cNvPr>
          <p:cNvSpPr txBox="1"/>
          <p:nvPr/>
        </p:nvSpPr>
        <p:spPr>
          <a:xfrm>
            <a:off x="7579992" y="1502475"/>
            <a:ext cx="4923661" cy="274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</a:pPr>
            <a:r>
              <a:rPr lang="en-US" sz="3000" b="1" spc="133" dirty="0">
                <a:ln w="190500"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CONECTADO</a:t>
            </a:r>
          </a:p>
        </p:txBody>
      </p:sp>
      <p:sp>
        <p:nvSpPr>
          <p:cNvPr id="32" name="TextBox 10">
            <a:extLst>
              <a:ext uri="{FF2B5EF4-FFF2-40B4-BE49-F238E27FC236}">
                <a16:creationId xmlns:a16="http://schemas.microsoft.com/office/drawing/2014/main" id="{E4A722AB-95FE-447F-8A0D-FD2EDA98FA49}"/>
              </a:ext>
            </a:extLst>
          </p:cNvPr>
          <p:cNvSpPr txBox="1"/>
          <p:nvPr/>
        </p:nvSpPr>
        <p:spPr>
          <a:xfrm>
            <a:off x="7790098" y="1502475"/>
            <a:ext cx="4503449" cy="274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</a:pPr>
            <a:r>
              <a:rPr lang="en-US" sz="3000" spc="133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CONECTADO</a:t>
            </a:r>
          </a:p>
        </p:txBody>
      </p:sp>
      <p:sp>
        <p:nvSpPr>
          <p:cNvPr id="35" name="TextBox 10">
            <a:extLst>
              <a:ext uri="{FF2B5EF4-FFF2-40B4-BE49-F238E27FC236}">
                <a16:creationId xmlns:a16="http://schemas.microsoft.com/office/drawing/2014/main" id="{1D276778-F072-46B9-8A31-3572A32C9CA9}"/>
              </a:ext>
            </a:extLst>
          </p:cNvPr>
          <p:cNvSpPr txBox="1"/>
          <p:nvPr/>
        </p:nvSpPr>
        <p:spPr>
          <a:xfrm>
            <a:off x="7313696" y="2236561"/>
            <a:ext cx="4986678" cy="274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</a:pPr>
            <a:r>
              <a:rPr lang="en-US" sz="3000" b="1" spc="133" dirty="0">
                <a:ln w="190500"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GAMES RETRÔ</a:t>
            </a:r>
          </a:p>
        </p:txBody>
      </p:sp>
      <p:sp>
        <p:nvSpPr>
          <p:cNvPr id="36" name="TextBox 10">
            <a:extLst>
              <a:ext uri="{FF2B5EF4-FFF2-40B4-BE49-F238E27FC236}">
                <a16:creationId xmlns:a16="http://schemas.microsoft.com/office/drawing/2014/main" id="{9B227CF0-13E8-4495-BA14-E18E5F2B13A8}"/>
              </a:ext>
            </a:extLst>
          </p:cNvPr>
          <p:cNvSpPr txBox="1"/>
          <p:nvPr/>
        </p:nvSpPr>
        <p:spPr>
          <a:xfrm>
            <a:off x="6729250" y="3540114"/>
            <a:ext cx="4923661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000" b="1" spc="133" dirty="0">
                <a:ln w="190500"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GAMES COMPLEXOS</a:t>
            </a:r>
          </a:p>
        </p:txBody>
      </p:sp>
      <p:sp>
        <p:nvSpPr>
          <p:cNvPr id="37" name="TextBox 10">
            <a:extLst>
              <a:ext uri="{FF2B5EF4-FFF2-40B4-BE49-F238E27FC236}">
                <a16:creationId xmlns:a16="http://schemas.microsoft.com/office/drawing/2014/main" id="{2CF77EB7-9BFE-4B2E-A893-74626B7E7CB1}"/>
              </a:ext>
            </a:extLst>
          </p:cNvPr>
          <p:cNvSpPr txBox="1"/>
          <p:nvPr/>
        </p:nvSpPr>
        <p:spPr>
          <a:xfrm>
            <a:off x="7182436" y="3004059"/>
            <a:ext cx="4923661" cy="274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</a:pPr>
            <a:r>
              <a:rPr lang="en-US" sz="3000" b="1" spc="133" dirty="0">
                <a:ln w="190500"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UNIVERSITÁRIO</a:t>
            </a:r>
          </a:p>
        </p:txBody>
      </p:sp>
      <p:sp>
        <p:nvSpPr>
          <p:cNvPr id="39" name="TextBox 10">
            <a:extLst>
              <a:ext uri="{FF2B5EF4-FFF2-40B4-BE49-F238E27FC236}">
                <a16:creationId xmlns:a16="http://schemas.microsoft.com/office/drawing/2014/main" id="{65D80EDA-886E-4C2E-ADB9-DAFBFB15BDA5}"/>
              </a:ext>
            </a:extLst>
          </p:cNvPr>
          <p:cNvSpPr txBox="1"/>
          <p:nvPr/>
        </p:nvSpPr>
        <p:spPr>
          <a:xfrm>
            <a:off x="7422071" y="2236561"/>
            <a:ext cx="4769929" cy="274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</a:pPr>
            <a:r>
              <a:rPr lang="en-US" sz="3000" spc="133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GAMES RETRÔ</a:t>
            </a:r>
          </a:p>
        </p:txBody>
      </p:sp>
      <p:sp>
        <p:nvSpPr>
          <p:cNvPr id="40" name="TextBox 10">
            <a:extLst>
              <a:ext uri="{FF2B5EF4-FFF2-40B4-BE49-F238E27FC236}">
                <a16:creationId xmlns:a16="http://schemas.microsoft.com/office/drawing/2014/main" id="{44AF3BE0-5AA1-4078-8BDA-5DF802FE7AB7}"/>
              </a:ext>
            </a:extLst>
          </p:cNvPr>
          <p:cNvSpPr txBox="1"/>
          <p:nvPr/>
        </p:nvSpPr>
        <p:spPr>
          <a:xfrm>
            <a:off x="6737209" y="3540115"/>
            <a:ext cx="4923662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000" spc="133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GAMES COMPLEXOS</a:t>
            </a:r>
          </a:p>
        </p:txBody>
      </p:sp>
      <p:sp>
        <p:nvSpPr>
          <p:cNvPr id="41" name="TextBox 10">
            <a:extLst>
              <a:ext uri="{FF2B5EF4-FFF2-40B4-BE49-F238E27FC236}">
                <a16:creationId xmlns:a16="http://schemas.microsoft.com/office/drawing/2014/main" id="{08115D51-B012-4B54-A601-966F099B9FC3}"/>
              </a:ext>
            </a:extLst>
          </p:cNvPr>
          <p:cNvSpPr txBox="1"/>
          <p:nvPr/>
        </p:nvSpPr>
        <p:spPr>
          <a:xfrm>
            <a:off x="7284702" y="3004059"/>
            <a:ext cx="4719129" cy="274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</a:pPr>
            <a:r>
              <a:rPr lang="en-US" sz="3000" spc="133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UNIVERSITÁRIO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74326" y="5878743"/>
            <a:ext cx="1817674" cy="979257"/>
          </a:xfrm>
          <a:prstGeom prst="rect">
            <a:avLst/>
          </a:prstGeom>
        </p:spPr>
      </p:pic>
      <p:sp>
        <p:nvSpPr>
          <p:cNvPr id="33" name="TextBox 10">
            <a:extLst>
              <a:ext uri="{FF2B5EF4-FFF2-40B4-BE49-F238E27FC236}">
                <a16:creationId xmlns:a16="http://schemas.microsoft.com/office/drawing/2014/main" id="{BEACB481-4F50-4BA8-9CFB-64D7A5E2033C}"/>
              </a:ext>
            </a:extLst>
          </p:cNvPr>
          <p:cNvSpPr txBox="1"/>
          <p:nvPr/>
        </p:nvSpPr>
        <p:spPr>
          <a:xfrm>
            <a:off x="0" y="571500"/>
            <a:ext cx="12191999" cy="230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</a:pPr>
            <a:r>
              <a:rPr lang="en-US" sz="3000" b="1" spc="133" dirty="0" smtClean="0">
                <a:ln w="190500"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TAREFAS INTEGRANTES</a:t>
            </a:r>
            <a:endParaRPr lang="en-US" sz="3000" b="1" spc="133" dirty="0">
              <a:ln w="190500">
                <a:solidFill>
                  <a:schemeClr val="tx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TextBox 10">
            <a:extLst>
              <a:ext uri="{FF2B5EF4-FFF2-40B4-BE49-F238E27FC236}">
                <a16:creationId xmlns:a16="http://schemas.microsoft.com/office/drawing/2014/main" id="{C0A65E9E-A998-4C30-99B0-08DBC2CCAA21}"/>
              </a:ext>
            </a:extLst>
          </p:cNvPr>
          <p:cNvSpPr txBox="1"/>
          <p:nvPr/>
        </p:nvSpPr>
        <p:spPr>
          <a:xfrm>
            <a:off x="0" y="571218"/>
            <a:ext cx="12192000" cy="230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</a:pPr>
            <a:r>
              <a:rPr lang="en-US" sz="3000" spc="133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TAREFAS INTEGRANTES</a:t>
            </a:r>
            <a:endParaRPr lang="en-US" sz="3000" spc="133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o Explicativo em Nuvem 2"/>
          <p:cNvSpPr/>
          <p:nvPr/>
        </p:nvSpPr>
        <p:spPr>
          <a:xfrm>
            <a:off x="711200" y="3175000"/>
            <a:ext cx="2362200" cy="12827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Texto Explicativo em Nuvem 37"/>
          <p:cNvSpPr/>
          <p:nvPr/>
        </p:nvSpPr>
        <p:spPr>
          <a:xfrm>
            <a:off x="3429000" y="1174905"/>
            <a:ext cx="2362200" cy="12827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Texto Explicativo em Nuvem 41"/>
          <p:cNvSpPr/>
          <p:nvPr/>
        </p:nvSpPr>
        <p:spPr>
          <a:xfrm>
            <a:off x="5892800" y="3270250"/>
            <a:ext cx="2362200" cy="12827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Texto Explicativo em Nuvem 42"/>
          <p:cNvSpPr/>
          <p:nvPr/>
        </p:nvSpPr>
        <p:spPr>
          <a:xfrm>
            <a:off x="8890000" y="1320800"/>
            <a:ext cx="2362200" cy="12827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57941" y="3493184"/>
            <a:ext cx="1868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Desenvolvimento 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Mobile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4103180" y="1651000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</a:rPr>
              <a:t>Backend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6122746" y="3588434"/>
            <a:ext cx="1902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Arquiteto de infra 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Em </a:t>
            </a:r>
            <a:r>
              <a:rPr lang="pt-BR" dirty="0" err="1" smtClean="0">
                <a:solidFill>
                  <a:schemeClr val="bg1"/>
                </a:solidFill>
              </a:rPr>
              <a:t>Cloud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9518903" y="1651155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Negócios e 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Analíticas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7" name="Texto Explicativo em Nuvem 46"/>
          <p:cNvSpPr/>
          <p:nvPr/>
        </p:nvSpPr>
        <p:spPr>
          <a:xfrm>
            <a:off x="0" y="4913352"/>
            <a:ext cx="1130300" cy="80164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118064" y="4991010"/>
            <a:ext cx="89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Game </a:t>
            </a:r>
          </a:p>
          <a:p>
            <a:pPr algn="ctr"/>
            <a:r>
              <a:rPr lang="pt-BR" dirty="0" err="1" smtClean="0">
                <a:solidFill>
                  <a:schemeClr val="bg1"/>
                </a:solidFill>
              </a:rPr>
              <a:t>Kotlin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9" name="Texto Explicativo em Nuvem 48"/>
          <p:cNvSpPr/>
          <p:nvPr/>
        </p:nvSpPr>
        <p:spPr>
          <a:xfrm>
            <a:off x="1219200" y="4900652"/>
            <a:ext cx="1130300" cy="80164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1337264" y="4978310"/>
            <a:ext cx="89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Game </a:t>
            </a:r>
          </a:p>
          <a:p>
            <a:pPr algn="ctr"/>
            <a:r>
              <a:rPr lang="pt-BR" dirty="0" err="1" smtClean="0">
                <a:solidFill>
                  <a:schemeClr val="bg1"/>
                </a:solidFill>
              </a:rPr>
              <a:t>Unity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1" name="Texto Explicativo em Nuvem 50"/>
          <p:cNvSpPr/>
          <p:nvPr/>
        </p:nvSpPr>
        <p:spPr>
          <a:xfrm>
            <a:off x="2425700" y="4900652"/>
            <a:ext cx="1130300" cy="80164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2543764" y="5105310"/>
            <a:ext cx="89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ADMIN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3" name="TextBox 10">
            <a:extLst>
              <a:ext uri="{FF2B5EF4-FFF2-40B4-BE49-F238E27FC236}">
                <a16:creationId xmlns:a16="http://schemas.microsoft.com/office/drawing/2014/main" id="{BEACB481-4F50-4BA8-9CFB-64D7A5E2033C}"/>
              </a:ext>
            </a:extLst>
          </p:cNvPr>
          <p:cNvSpPr txBox="1"/>
          <p:nvPr/>
        </p:nvSpPr>
        <p:spPr>
          <a:xfrm>
            <a:off x="126998" y="6021529"/>
            <a:ext cx="4013201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73"/>
              </a:lnSpc>
            </a:pPr>
            <a:r>
              <a:rPr lang="en-US" sz="1300" b="1" spc="133" dirty="0" smtClean="0">
                <a:ln w="190500"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Tiago         Joshua       Matheus</a:t>
            </a:r>
          </a:p>
          <a:p>
            <a:pPr>
              <a:lnSpc>
                <a:spcPts val="1773"/>
              </a:lnSpc>
            </a:pPr>
            <a:r>
              <a:rPr lang="en-US" sz="1300" b="1" spc="133" dirty="0">
                <a:ln w="190500"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	</a:t>
            </a:r>
            <a:r>
              <a:rPr lang="en-US" sz="1300" b="1" spc="133" dirty="0" smtClean="0">
                <a:ln w="190500"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	         Paulo </a:t>
            </a:r>
            <a:endParaRPr lang="en-US" sz="1300" b="1" spc="133" dirty="0">
              <a:ln w="190500">
                <a:solidFill>
                  <a:schemeClr val="tx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4" name="TextBox 10">
            <a:extLst>
              <a:ext uri="{FF2B5EF4-FFF2-40B4-BE49-F238E27FC236}">
                <a16:creationId xmlns:a16="http://schemas.microsoft.com/office/drawing/2014/main" id="{C0A65E9E-A998-4C30-99B0-08DBC2CCAA21}"/>
              </a:ext>
            </a:extLst>
          </p:cNvPr>
          <p:cNvSpPr txBox="1"/>
          <p:nvPr/>
        </p:nvSpPr>
        <p:spPr>
          <a:xfrm>
            <a:off x="118064" y="6021529"/>
            <a:ext cx="3629516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73"/>
              </a:lnSpc>
            </a:pPr>
            <a:r>
              <a:rPr lang="en-US" sz="1300" spc="133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Tiago         Joshua       Matheus</a:t>
            </a:r>
          </a:p>
          <a:p>
            <a:pPr>
              <a:lnSpc>
                <a:spcPts val="1773"/>
              </a:lnSpc>
            </a:pPr>
            <a:r>
              <a:rPr lang="en-US" sz="1300" spc="133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	</a:t>
            </a:r>
            <a:r>
              <a:rPr lang="en-US" sz="1300" spc="133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	         Paulo</a:t>
            </a:r>
            <a:endParaRPr lang="en-US" sz="1300" spc="133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5" name="Texto Explicativo em Nuvem 54"/>
          <p:cNvSpPr/>
          <p:nvPr/>
        </p:nvSpPr>
        <p:spPr>
          <a:xfrm>
            <a:off x="3289300" y="2805152"/>
            <a:ext cx="1130300" cy="80164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3407364" y="3009810"/>
            <a:ext cx="89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APIS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7" name="Texto Explicativo em Nuvem 56"/>
          <p:cNvSpPr/>
          <p:nvPr/>
        </p:nvSpPr>
        <p:spPr>
          <a:xfrm>
            <a:off x="4546600" y="2754352"/>
            <a:ext cx="1130300" cy="80164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4664664" y="2959010"/>
            <a:ext cx="89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BD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9" name="TextBox 10">
            <a:extLst>
              <a:ext uri="{FF2B5EF4-FFF2-40B4-BE49-F238E27FC236}">
                <a16:creationId xmlns:a16="http://schemas.microsoft.com/office/drawing/2014/main" id="{BEACB481-4F50-4BA8-9CFB-64D7A5E2033C}"/>
              </a:ext>
            </a:extLst>
          </p:cNvPr>
          <p:cNvSpPr txBox="1"/>
          <p:nvPr/>
        </p:nvSpPr>
        <p:spPr>
          <a:xfrm>
            <a:off x="4163181" y="3820377"/>
            <a:ext cx="967620" cy="230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73"/>
              </a:lnSpc>
            </a:pPr>
            <a:r>
              <a:rPr lang="en-US" sz="1300" b="1" spc="133" dirty="0" smtClean="0">
                <a:ln w="190500"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Tiago</a:t>
            </a:r>
            <a:endParaRPr lang="en-US" sz="1300" b="1" spc="133" dirty="0">
              <a:ln w="190500">
                <a:solidFill>
                  <a:schemeClr val="tx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0" name="TextBox 10">
            <a:extLst>
              <a:ext uri="{FF2B5EF4-FFF2-40B4-BE49-F238E27FC236}">
                <a16:creationId xmlns:a16="http://schemas.microsoft.com/office/drawing/2014/main" id="{C0A65E9E-A998-4C30-99B0-08DBC2CCAA21}"/>
              </a:ext>
            </a:extLst>
          </p:cNvPr>
          <p:cNvSpPr txBox="1"/>
          <p:nvPr/>
        </p:nvSpPr>
        <p:spPr>
          <a:xfrm>
            <a:off x="4154246" y="3820377"/>
            <a:ext cx="815218" cy="230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73"/>
              </a:lnSpc>
            </a:pPr>
            <a:r>
              <a:rPr lang="en-US" sz="1300" spc="133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Tiago</a:t>
            </a:r>
            <a:endParaRPr lang="en-US" sz="1300" spc="133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1" name="TextBox 10">
            <a:extLst>
              <a:ext uri="{FF2B5EF4-FFF2-40B4-BE49-F238E27FC236}">
                <a16:creationId xmlns:a16="http://schemas.microsoft.com/office/drawing/2014/main" id="{BEACB481-4F50-4BA8-9CFB-64D7A5E2033C}"/>
              </a:ext>
            </a:extLst>
          </p:cNvPr>
          <p:cNvSpPr txBox="1"/>
          <p:nvPr/>
        </p:nvSpPr>
        <p:spPr>
          <a:xfrm>
            <a:off x="6667499" y="4978310"/>
            <a:ext cx="1117602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73"/>
              </a:lnSpc>
            </a:pPr>
            <a:r>
              <a:rPr lang="en-US" sz="1300" b="1" spc="133" dirty="0" smtClean="0">
                <a:ln w="190500"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Matheus</a:t>
            </a:r>
          </a:p>
          <a:p>
            <a:pPr>
              <a:lnSpc>
                <a:spcPts val="1773"/>
              </a:lnSpc>
            </a:pPr>
            <a:r>
              <a:rPr lang="en-US" sz="1300" b="1" spc="133" dirty="0" smtClean="0">
                <a:ln w="190500"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Paulo </a:t>
            </a:r>
            <a:endParaRPr lang="en-US" sz="1300" b="1" spc="133" dirty="0">
              <a:ln w="190500">
                <a:solidFill>
                  <a:schemeClr val="tx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TextBox 10">
            <a:extLst>
              <a:ext uri="{FF2B5EF4-FFF2-40B4-BE49-F238E27FC236}">
                <a16:creationId xmlns:a16="http://schemas.microsoft.com/office/drawing/2014/main" id="{C0A65E9E-A998-4C30-99B0-08DBC2CCAA21}"/>
              </a:ext>
            </a:extLst>
          </p:cNvPr>
          <p:cNvSpPr txBox="1"/>
          <p:nvPr/>
        </p:nvSpPr>
        <p:spPr>
          <a:xfrm>
            <a:off x="6658564" y="4978310"/>
            <a:ext cx="1228136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73"/>
              </a:lnSpc>
            </a:pPr>
            <a:r>
              <a:rPr lang="en-US" sz="1300" spc="133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Matheus</a:t>
            </a:r>
          </a:p>
          <a:p>
            <a:pPr>
              <a:lnSpc>
                <a:spcPts val="1773"/>
              </a:lnSpc>
            </a:pPr>
            <a:r>
              <a:rPr lang="en-US" sz="1300" spc="133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Paulo</a:t>
            </a:r>
            <a:endParaRPr lang="en-US" sz="1300" spc="133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TextBox 10">
            <a:extLst>
              <a:ext uri="{FF2B5EF4-FFF2-40B4-BE49-F238E27FC236}">
                <a16:creationId xmlns:a16="http://schemas.microsoft.com/office/drawing/2014/main" id="{BEACB481-4F50-4BA8-9CFB-64D7A5E2033C}"/>
              </a:ext>
            </a:extLst>
          </p:cNvPr>
          <p:cNvSpPr txBox="1"/>
          <p:nvPr/>
        </p:nvSpPr>
        <p:spPr>
          <a:xfrm>
            <a:off x="10174435" y="4836005"/>
            <a:ext cx="1117602" cy="2170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73"/>
              </a:lnSpc>
            </a:pPr>
            <a:r>
              <a:rPr lang="en-US" sz="1300" b="1" spc="133" dirty="0" smtClean="0">
                <a:ln w="190500"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Matheus</a:t>
            </a:r>
          </a:p>
        </p:txBody>
      </p:sp>
      <p:sp>
        <p:nvSpPr>
          <p:cNvPr id="64" name="TextBox 10">
            <a:extLst>
              <a:ext uri="{FF2B5EF4-FFF2-40B4-BE49-F238E27FC236}">
                <a16:creationId xmlns:a16="http://schemas.microsoft.com/office/drawing/2014/main" id="{C0A65E9E-A998-4C30-99B0-08DBC2CCAA21}"/>
              </a:ext>
            </a:extLst>
          </p:cNvPr>
          <p:cNvSpPr txBox="1"/>
          <p:nvPr/>
        </p:nvSpPr>
        <p:spPr>
          <a:xfrm>
            <a:off x="10165500" y="4836005"/>
            <a:ext cx="1228136" cy="2170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73"/>
              </a:lnSpc>
            </a:pPr>
            <a:r>
              <a:rPr lang="en-US" sz="1300" spc="133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Matheus</a:t>
            </a:r>
          </a:p>
        </p:txBody>
      </p:sp>
      <p:sp>
        <p:nvSpPr>
          <p:cNvPr id="65" name="Texto Explicativo em Nuvem 64"/>
          <p:cNvSpPr/>
          <p:nvPr/>
        </p:nvSpPr>
        <p:spPr>
          <a:xfrm>
            <a:off x="8479836" y="2933765"/>
            <a:ext cx="1130300" cy="80164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8597900" y="3011423"/>
            <a:ext cx="89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Power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BI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7" name="Texto Explicativo em Nuvem 66"/>
          <p:cNvSpPr/>
          <p:nvPr/>
        </p:nvSpPr>
        <p:spPr>
          <a:xfrm>
            <a:off x="9699036" y="2921065"/>
            <a:ext cx="1130300" cy="80164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9682941" y="2985320"/>
            <a:ext cx="120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Analise 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Mercado</a:t>
            </a:r>
          </a:p>
        </p:txBody>
      </p:sp>
      <p:sp>
        <p:nvSpPr>
          <p:cNvPr id="69" name="Texto Explicativo em Nuvem 68"/>
          <p:cNvSpPr/>
          <p:nvPr/>
        </p:nvSpPr>
        <p:spPr>
          <a:xfrm>
            <a:off x="10905536" y="2921065"/>
            <a:ext cx="1130300" cy="80164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10978341" y="3089082"/>
            <a:ext cx="101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</a:rPr>
              <a:t>Canvas</a:t>
            </a:r>
            <a:endParaRPr lang="pt-BR" dirty="0" smtClean="0">
              <a:solidFill>
                <a:schemeClr val="bg1"/>
              </a:solidFill>
            </a:endParaRP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1" name="Texto Explicativo em Nuvem 70"/>
          <p:cNvSpPr/>
          <p:nvPr/>
        </p:nvSpPr>
        <p:spPr>
          <a:xfrm>
            <a:off x="8922119" y="3808452"/>
            <a:ext cx="1130300" cy="80164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8797021" y="3885555"/>
            <a:ext cx="1384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Plano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Negocio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86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26" y="0"/>
            <a:ext cx="9852073" cy="6848552"/>
          </a:xfrm>
          <a:prstGeom prst="rect">
            <a:avLst/>
          </a:prstGeom>
        </p:spPr>
      </p:pic>
      <p:sp>
        <p:nvSpPr>
          <p:cNvPr id="29" name="Canto Dobrado 28"/>
          <p:cNvSpPr/>
          <p:nvPr/>
        </p:nvSpPr>
        <p:spPr>
          <a:xfrm>
            <a:off x="3213930" y="3083327"/>
            <a:ext cx="2090143" cy="3211119"/>
          </a:xfrm>
          <a:prstGeom prst="foldedCorner">
            <a:avLst>
              <a:gd name="adj" fmla="val 128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/>
                </a:solidFill>
              </a:rPr>
              <a:t>Voxel</a:t>
            </a:r>
            <a:endParaRPr lang="pt-B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/>
                </a:solidFill>
              </a:rPr>
              <a:t>Unity</a:t>
            </a:r>
            <a:endParaRPr lang="pt-B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Tela Funcional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/>
                </a:solidFill>
              </a:rPr>
              <a:t>Kottlin</a:t>
            </a:r>
            <a:endParaRPr lang="pt-B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Funcionar </a:t>
            </a:r>
            <a:r>
              <a:rPr lang="pt-BR" dirty="0" err="1">
                <a:solidFill>
                  <a:schemeClr val="tx1"/>
                </a:solidFill>
              </a:rPr>
              <a:t>Offiline</a:t>
            </a:r>
            <a:r>
              <a:rPr lang="pt-BR" dirty="0">
                <a:solidFill>
                  <a:schemeClr val="tx1"/>
                </a:solidFill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Capturar </a:t>
            </a:r>
            <a:r>
              <a:rPr lang="pt-BR" dirty="0" err="1">
                <a:solidFill>
                  <a:schemeClr val="tx1"/>
                </a:solidFill>
              </a:rPr>
              <a:t>Metricas</a:t>
            </a:r>
            <a:endParaRPr lang="pt-B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Analise Preditiva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Loja com itens para venda</a:t>
            </a:r>
          </a:p>
        </p:txBody>
      </p:sp>
      <p:sp>
        <p:nvSpPr>
          <p:cNvPr id="18" name="Canto Dobrado 17"/>
          <p:cNvSpPr/>
          <p:nvPr/>
        </p:nvSpPr>
        <p:spPr>
          <a:xfrm>
            <a:off x="2035081" y="2536727"/>
            <a:ext cx="1476563" cy="1223393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assim dando um retorno maior aos investidores</a:t>
            </a:r>
          </a:p>
        </p:txBody>
      </p:sp>
      <p:sp>
        <p:nvSpPr>
          <p:cNvPr id="7" name="Canto Dobrado 6"/>
          <p:cNvSpPr/>
          <p:nvPr/>
        </p:nvSpPr>
        <p:spPr>
          <a:xfrm>
            <a:off x="1404045" y="821435"/>
            <a:ext cx="1805880" cy="1151559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500" dirty="0">
              <a:solidFill>
                <a:schemeClr val="tx1"/>
              </a:solidFill>
            </a:endParaRPr>
          </a:p>
          <a:p>
            <a:endParaRPr lang="pt-BR" sz="1500" dirty="0">
              <a:solidFill>
                <a:schemeClr val="tx1"/>
              </a:solidFill>
            </a:endParaRPr>
          </a:p>
          <a:p>
            <a:r>
              <a:rPr lang="pt-BR" sz="1500" dirty="0">
                <a:solidFill>
                  <a:schemeClr val="tx1"/>
                </a:solidFill>
              </a:rPr>
              <a:t>Maior interatividade do usuário</a:t>
            </a:r>
          </a:p>
          <a:p>
            <a:r>
              <a:rPr lang="pt-BR" sz="1500" dirty="0">
                <a:solidFill>
                  <a:schemeClr val="tx1"/>
                </a:solidFill>
              </a:rPr>
              <a:t>Abranger mais usuários</a:t>
            </a:r>
          </a:p>
          <a:p>
            <a:pPr algn="ctr"/>
            <a:endParaRPr lang="pt-BR" dirty="0"/>
          </a:p>
        </p:txBody>
      </p:sp>
      <p:sp>
        <p:nvSpPr>
          <p:cNvPr id="8" name="Canto Dobrado 7"/>
          <p:cNvSpPr/>
          <p:nvPr/>
        </p:nvSpPr>
        <p:spPr>
          <a:xfrm>
            <a:off x="3429000" y="838200"/>
            <a:ext cx="1371600" cy="100330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Jogo em plataforma Mobile</a:t>
            </a:r>
          </a:p>
        </p:txBody>
      </p:sp>
      <p:sp>
        <p:nvSpPr>
          <p:cNvPr id="10" name="Canto Dobrado 9"/>
          <p:cNvSpPr/>
          <p:nvPr/>
        </p:nvSpPr>
        <p:spPr>
          <a:xfrm>
            <a:off x="5099050" y="856416"/>
            <a:ext cx="1371600" cy="100330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Empresas de Jogos</a:t>
            </a:r>
          </a:p>
        </p:txBody>
      </p:sp>
      <p:sp>
        <p:nvSpPr>
          <p:cNvPr id="11" name="Canto Dobrado 10"/>
          <p:cNvSpPr/>
          <p:nvPr/>
        </p:nvSpPr>
        <p:spPr>
          <a:xfrm>
            <a:off x="8778874" y="844348"/>
            <a:ext cx="1993900" cy="1493585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Adoecimento de Integrante do grupo (Corona - Grande Impacto)</a:t>
            </a:r>
          </a:p>
          <a:p>
            <a:pPr algn="ctr"/>
            <a:endParaRPr lang="pt-BR" dirty="0"/>
          </a:p>
        </p:txBody>
      </p:sp>
      <p:sp>
        <p:nvSpPr>
          <p:cNvPr id="12" name="Canto Dobrado 11"/>
          <p:cNvSpPr/>
          <p:nvPr/>
        </p:nvSpPr>
        <p:spPr>
          <a:xfrm>
            <a:off x="5430586" y="3172295"/>
            <a:ext cx="1120777" cy="132993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Joshua Matheus </a:t>
            </a:r>
          </a:p>
          <a:p>
            <a:r>
              <a:rPr lang="pt-BR" dirty="0">
                <a:solidFill>
                  <a:schemeClr val="tx1"/>
                </a:solidFill>
              </a:rPr>
              <a:t>Paulo</a:t>
            </a:r>
          </a:p>
          <a:p>
            <a:r>
              <a:rPr lang="pt-BR" dirty="0">
                <a:solidFill>
                  <a:schemeClr val="tx1"/>
                </a:solidFill>
              </a:rPr>
              <a:t>Tiago</a:t>
            </a:r>
          </a:p>
        </p:txBody>
      </p:sp>
      <p:sp>
        <p:nvSpPr>
          <p:cNvPr id="14" name="Canto Dobrado 13"/>
          <p:cNvSpPr/>
          <p:nvPr/>
        </p:nvSpPr>
        <p:spPr>
          <a:xfrm>
            <a:off x="8724900" y="5489652"/>
            <a:ext cx="1879600" cy="961948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Tempo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Licença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Infra Estrutura</a:t>
            </a:r>
          </a:p>
        </p:txBody>
      </p:sp>
      <p:sp>
        <p:nvSpPr>
          <p:cNvPr id="15" name="Canto Dobrado 14"/>
          <p:cNvSpPr/>
          <p:nvPr/>
        </p:nvSpPr>
        <p:spPr>
          <a:xfrm>
            <a:off x="5140325" y="5702300"/>
            <a:ext cx="3349820" cy="430619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dirty="0">
                <a:solidFill>
                  <a:schemeClr val="tx1"/>
                </a:solidFill>
              </a:rPr>
              <a:t>Tamanho do game em </a:t>
            </a:r>
            <a:r>
              <a:rPr lang="pt-BR" sz="1300" dirty="0" err="1">
                <a:solidFill>
                  <a:schemeClr val="tx1"/>
                </a:solidFill>
              </a:rPr>
              <a:t>mbs</a:t>
            </a:r>
            <a:r>
              <a:rPr lang="pt-BR" sz="1300" dirty="0">
                <a:solidFill>
                  <a:schemeClr val="tx1"/>
                </a:solidFill>
              </a:rPr>
              <a:t> ultrapassando o tamanho máximo da loja.</a:t>
            </a:r>
          </a:p>
        </p:txBody>
      </p:sp>
      <p:sp>
        <p:nvSpPr>
          <p:cNvPr id="17" name="Canto Dobrado 16"/>
          <p:cNvSpPr/>
          <p:nvPr/>
        </p:nvSpPr>
        <p:spPr>
          <a:xfrm>
            <a:off x="1404045" y="2447137"/>
            <a:ext cx="1398979" cy="1134794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que forneça dados para analise, </a:t>
            </a:r>
          </a:p>
        </p:txBody>
      </p:sp>
      <p:sp>
        <p:nvSpPr>
          <p:cNvPr id="20" name="Canto Dobrado 19"/>
          <p:cNvSpPr/>
          <p:nvPr/>
        </p:nvSpPr>
        <p:spPr>
          <a:xfrm>
            <a:off x="1137654" y="4094373"/>
            <a:ext cx="1313151" cy="688268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Power BI</a:t>
            </a:r>
          </a:p>
        </p:txBody>
      </p:sp>
      <p:sp>
        <p:nvSpPr>
          <p:cNvPr id="21" name="Canto Dobrado 20"/>
          <p:cNvSpPr/>
          <p:nvPr/>
        </p:nvSpPr>
        <p:spPr>
          <a:xfrm>
            <a:off x="1042208" y="4639688"/>
            <a:ext cx="1714500" cy="1354989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Lucro encima da analise de dados, gerando maiores vendas</a:t>
            </a:r>
          </a:p>
        </p:txBody>
      </p:sp>
      <p:sp>
        <p:nvSpPr>
          <p:cNvPr id="23" name="Canto Dobrado 22"/>
          <p:cNvSpPr/>
          <p:nvPr/>
        </p:nvSpPr>
        <p:spPr>
          <a:xfrm>
            <a:off x="5422899" y="1520727"/>
            <a:ext cx="1371600" cy="100330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Jogo não ser aceito no mercado</a:t>
            </a:r>
          </a:p>
        </p:txBody>
      </p:sp>
      <p:sp>
        <p:nvSpPr>
          <p:cNvPr id="22" name="Canto Dobrado 21"/>
          <p:cNvSpPr/>
          <p:nvPr/>
        </p:nvSpPr>
        <p:spPr>
          <a:xfrm>
            <a:off x="276229" y="2358549"/>
            <a:ext cx="1419222" cy="1029437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>
                <a:solidFill>
                  <a:schemeClr val="tx1"/>
                </a:solidFill>
              </a:rPr>
              <a:t>Desenvolvimento de um jogo Mobile</a:t>
            </a:r>
          </a:p>
        </p:txBody>
      </p:sp>
      <p:sp>
        <p:nvSpPr>
          <p:cNvPr id="27" name="Canto Dobrado 26"/>
          <p:cNvSpPr/>
          <p:nvPr/>
        </p:nvSpPr>
        <p:spPr>
          <a:xfrm>
            <a:off x="6842916" y="939799"/>
            <a:ext cx="1935958" cy="1507337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Tempo p/ Jogar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Celular </a:t>
            </a:r>
            <a:r>
              <a:rPr lang="pt-BR" dirty="0" err="1">
                <a:solidFill>
                  <a:schemeClr val="tx1"/>
                </a:solidFill>
              </a:rPr>
              <a:t>Android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6" name="Canto Dobrado 35"/>
          <p:cNvSpPr/>
          <p:nvPr/>
        </p:nvSpPr>
        <p:spPr>
          <a:xfrm>
            <a:off x="6912262" y="3083327"/>
            <a:ext cx="1371600" cy="729882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Requisitos da SPRINT 1</a:t>
            </a:r>
          </a:p>
        </p:txBody>
      </p:sp>
      <p:sp>
        <p:nvSpPr>
          <p:cNvPr id="37" name="Canto Dobrado 36"/>
          <p:cNvSpPr/>
          <p:nvPr/>
        </p:nvSpPr>
        <p:spPr>
          <a:xfrm>
            <a:off x="7118544" y="3722315"/>
            <a:ext cx="1371600" cy="829971"/>
          </a:xfrm>
          <a:prstGeom prst="foldedCorner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Requisitos da SPRINT 2</a:t>
            </a:r>
          </a:p>
        </p:txBody>
      </p:sp>
      <p:sp>
        <p:nvSpPr>
          <p:cNvPr id="38" name="Canto Dobrado 37"/>
          <p:cNvSpPr/>
          <p:nvPr/>
        </p:nvSpPr>
        <p:spPr>
          <a:xfrm>
            <a:off x="7328199" y="4388216"/>
            <a:ext cx="1371600" cy="846330"/>
          </a:xfrm>
          <a:prstGeom prst="foldedCorne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Requisitos da SPRINT 3</a:t>
            </a:r>
          </a:p>
        </p:txBody>
      </p:sp>
      <p:sp>
        <p:nvSpPr>
          <p:cNvPr id="31" name="Canto Dobrado 30">
            <a:extLst>
              <a:ext uri="{FF2B5EF4-FFF2-40B4-BE49-F238E27FC236}">
                <a16:creationId xmlns:a16="http://schemas.microsoft.com/office/drawing/2014/main" id="{A4905376-33DB-5643-A7E7-8209CB3AA74B}"/>
              </a:ext>
            </a:extLst>
          </p:cNvPr>
          <p:cNvSpPr/>
          <p:nvPr/>
        </p:nvSpPr>
        <p:spPr>
          <a:xfrm>
            <a:off x="8931273" y="1871394"/>
            <a:ext cx="1762127" cy="1203113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Falta de tempo para entrega do projeto</a:t>
            </a:r>
          </a:p>
          <a:p>
            <a:pPr algn="ctr"/>
            <a:endParaRPr lang="pt-BR" dirty="0"/>
          </a:p>
        </p:txBody>
      </p:sp>
      <p:sp>
        <p:nvSpPr>
          <p:cNvPr id="13" name="Canto Dobrado 12"/>
          <p:cNvSpPr/>
          <p:nvPr/>
        </p:nvSpPr>
        <p:spPr>
          <a:xfrm>
            <a:off x="8778874" y="3035745"/>
            <a:ext cx="1371600" cy="729882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SPRINT 1 </a:t>
            </a:r>
            <a:r>
              <a:rPr lang="pt-BR" dirty="0">
                <a:solidFill>
                  <a:schemeClr val="tx1"/>
                </a:solidFill>
                <a:sym typeface="Wingdings" panose="05000000000000000000" pitchFamily="2" charset="2"/>
              </a:rPr>
              <a:t> 17/03/20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Canto Dobrado 23"/>
          <p:cNvSpPr/>
          <p:nvPr/>
        </p:nvSpPr>
        <p:spPr>
          <a:xfrm>
            <a:off x="8948737" y="3604999"/>
            <a:ext cx="1371600" cy="829971"/>
          </a:xfrm>
          <a:prstGeom prst="foldedCorner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SPRINT 2 </a:t>
            </a:r>
            <a:r>
              <a:rPr lang="pt-BR" dirty="0">
                <a:solidFill>
                  <a:schemeClr val="tx1"/>
                </a:solidFill>
                <a:sym typeface="Wingdings" panose="05000000000000000000" pitchFamily="2" charset="2"/>
              </a:rPr>
              <a:t> 22/04/20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Canto Dobrado 24"/>
          <p:cNvSpPr/>
          <p:nvPr/>
        </p:nvSpPr>
        <p:spPr>
          <a:xfrm>
            <a:off x="9147968" y="4191000"/>
            <a:ext cx="1371600" cy="846330"/>
          </a:xfrm>
          <a:prstGeom prst="foldedCorne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SPRINT 3 </a:t>
            </a:r>
            <a:r>
              <a:rPr lang="pt-BR" dirty="0">
                <a:solidFill>
                  <a:schemeClr val="tx1"/>
                </a:solidFill>
                <a:sym typeface="Wingdings" panose="05000000000000000000" pitchFamily="2" charset="2"/>
              </a:rPr>
              <a:t> 03/06/20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Canto Dobrado 32">
            <a:extLst>
              <a:ext uri="{FF2B5EF4-FFF2-40B4-BE49-F238E27FC236}">
                <a16:creationId xmlns:a16="http://schemas.microsoft.com/office/drawing/2014/main" id="{1BCAB9F5-AF21-B94B-8D95-9A0815CC3644}"/>
              </a:ext>
            </a:extLst>
          </p:cNvPr>
          <p:cNvSpPr/>
          <p:nvPr/>
        </p:nvSpPr>
        <p:spPr>
          <a:xfrm>
            <a:off x="5275573" y="6048874"/>
            <a:ext cx="2738426" cy="760539"/>
          </a:xfrm>
          <a:prstGeom prst="foldedCorner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dirty="0">
                <a:solidFill>
                  <a:schemeClr val="tx1"/>
                </a:solidFill>
              </a:rPr>
              <a:t>Todos integrantes deveram participar e entregar</a:t>
            </a:r>
          </a:p>
        </p:txBody>
      </p:sp>
      <p:sp>
        <p:nvSpPr>
          <p:cNvPr id="32" name="Canto Dobrado 31">
            <a:extLst>
              <a:ext uri="{FF2B5EF4-FFF2-40B4-BE49-F238E27FC236}">
                <a16:creationId xmlns:a16="http://schemas.microsoft.com/office/drawing/2014/main" id="{180FE136-9BDB-3345-8DC1-CDC6326E8A48}"/>
              </a:ext>
            </a:extLst>
          </p:cNvPr>
          <p:cNvSpPr/>
          <p:nvPr/>
        </p:nvSpPr>
        <p:spPr>
          <a:xfrm>
            <a:off x="5508428" y="6434039"/>
            <a:ext cx="3191071" cy="456033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dirty="0">
                <a:solidFill>
                  <a:schemeClr val="tx1"/>
                </a:solidFill>
              </a:rPr>
              <a:t>O projeto não pode Ultrapassar o tempo de  entrega</a:t>
            </a:r>
          </a:p>
        </p:txBody>
      </p:sp>
      <p:pic>
        <p:nvPicPr>
          <p:cNvPr id="28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74326" y="5878743"/>
            <a:ext cx="1817674" cy="97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8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ixaDeTexto 27"/>
          <p:cNvSpPr txBox="1"/>
          <p:nvPr/>
        </p:nvSpPr>
        <p:spPr>
          <a:xfrm>
            <a:off x="0" y="38266"/>
            <a:ext cx="12192000" cy="468000"/>
          </a:xfrm>
          <a:prstGeom prst="rect">
            <a:avLst/>
          </a:prstGeom>
          <a:noFill/>
          <a:effectLst>
            <a:glow rad="1905000">
              <a:schemeClr val="bg1"/>
            </a:glow>
            <a:outerShdw blurRad="1270000" dist="2540000" dir="21540000" sx="200000" sy="200000" algn="tl" rotWithShape="0">
              <a:schemeClr val="bg1"/>
            </a:outerShd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MOCKUPS TELA JOGADOR</a:t>
            </a:r>
            <a:endParaRPr 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0" y="127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6600"/>
                </a:solidFill>
                <a:latin typeface="Arial Black" panose="020B0A04020102020204" pitchFamily="34" charset="0"/>
              </a:rPr>
              <a:t>MOCKUPS TELA JOGADOR</a:t>
            </a:r>
            <a:endParaRPr lang="pt-BR" sz="2400" dirty="0">
              <a:solidFill>
                <a:srgbClr val="FF66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74326" y="5878743"/>
            <a:ext cx="1817674" cy="97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8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ixaDeTexto 27"/>
          <p:cNvSpPr txBox="1"/>
          <p:nvPr/>
        </p:nvSpPr>
        <p:spPr>
          <a:xfrm>
            <a:off x="0" y="38264"/>
            <a:ext cx="12192000" cy="468000"/>
          </a:xfrm>
          <a:prstGeom prst="rect">
            <a:avLst/>
          </a:prstGeom>
          <a:noFill/>
          <a:effectLst>
            <a:glow rad="1905000">
              <a:schemeClr val="bg1"/>
            </a:glow>
            <a:outerShdw blurRad="1270000" dist="2540000" dir="21540000" sx="200000" sy="200000" algn="tl" rotWithShape="0">
              <a:schemeClr val="bg1"/>
            </a:outerShd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MOCKUPS TELA ADMINISTRADOR</a:t>
            </a:r>
            <a:endParaRPr 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4068" y="1269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6600"/>
                </a:solidFill>
                <a:latin typeface="Arial Black" panose="020B0A04020102020204" pitchFamily="34" charset="0"/>
              </a:rPr>
              <a:t>MOCKUPS TELA ADMINISTRADOR</a:t>
            </a:r>
            <a:endParaRPr lang="pt-BR" sz="2400" dirty="0">
              <a:solidFill>
                <a:srgbClr val="FF66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74326" y="5878743"/>
            <a:ext cx="1817674" cy="97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920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41D1400AA8D94FA31DB1B4C767BB04" ma:contentTypeVersion="6" ma:contentTypeDescription="Crie um novo documento." ma:contentTypeScope="" ma:versionID="f795cab240867b28ac9e8bd3fe57ee72">
  <xsd:schema xmlns:xsd="http://www.w3.org/2001/XMLSchema" xmlns:xs="http://www.w3.org/2001/XMLSchema" xmlns:p="http://schemas.microsoft.com/office/2006/metadata/properties" xmlns:ns3="f7c9cd0b-b9bb-4ff0-b138-651bc5e82554" targetNamespace="http://schemas.microsoft.com/office/2006/metadata/properties" ma:root="true" ma:fieldsID="385f4eb906ca2e9a0ff9c0d7ab42e034" ns3:_="">
    <xsd:import namespace="f7c9cd0b-b9bb-4ff0-b138-651bc5e825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c9cd0b-b9bb-4ff0-b138-651bc5e825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59613F-0B2F-40D8-967D-36BEF463FDCA}">
  <ds:schemaRefs>
    <ds:schemaRef ds:uri="f7c9cd0b-b9bb-4ff0-b138-651bc5e82554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A66DD59-9C5C-4B1E-892D-6DF196A49E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5F5D25-7E85-4406-A3E7-67C3470F90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c9cd0b-b9bb-4ff0-b138-651bc5e825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221</Words>
  <Application>Microsoft Office PowerPoint</Application>
  <PresentationFormat>Widescreen</PresentationFormat>
  <Paragraphs>99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Victor Dos Santos Machados</dc:creator>
  <cp:lastModifiedBy>Matheus Lemes</cp:lastModifiedBy>
  <cp:revision>11</cp:revision>
  <dcterms:created xsi:type="dcterms:W3CDTF">2020-03-12T21:01:29Z</dcterms:created>
  <dcterms:modified xsi:type="dcterms:W3CDTF">2020-03-17T14:09:11Z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0x010100BD41D1400AA8D94FA31DB1B4C767BB04</vt:lpwstr>
  </property>
</Properties>
</file>