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9" r:id="rId4"/>
    <p:sldId id="301" r:id="rId5"/>
    <p:sldId id="294" r:id="rId6"/>
    <p:sldId id="306" r:id="rId7"/>
    <p:sldId id="304" r:id="rId8"/>
    <p:sldId id="268" r:id="rId9"/>
    <p:sldId id="305" r:id="rId10"/>
    <p:sldId id="281" r:id="rId11"/>
    <p:sldId id="290" r:id="rId12"/>
    <p:sldId id="286" r:id="rId13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599" autoAdjust="0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093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BCFAC80-C7F0-234E-B919-88B040106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2A8EB9-AAE2-664E-B943-DB34460A53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77116F7F-6988-7449-B28C-4009A2868851}" type="datetimeFigureOut">
              <a:rPr lang="zh-CN" altLang="en-US"/>
              <a:pPr>
                <a:defRPr/>
              </a:pPr>
              <a:t>2018/8/22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C36426-03B3-F941-B93B-E3EF417CB9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451570-EBB9-2B49-9BA3-041971216F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C717359A-C7B1-264D-BB06-423CE7B4C9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EAB41D63-2C91-E14F-8DA3-BA44E3AB1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C000E1CA-E62D-3E45-8358-1A4B23671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1BCA91CC-412F-044C-B838-53313F0BA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23BB13CC-34DD-0346-AEBD-FACA0B78EC1A}"/>
              </a:ext>
            </a:extLst>
          </p:cNvPr>
          <p:cNvSpPr>
            <a:spLocks noGrp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91591C59-F790-1C4C-BEA9-DB3D04B93D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0E0BCBB8-AFC9-5743-8BC2-5A3F10D6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B9A8D6ED-6F0C-5741-A153-027C6E7FA6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D120530-B7AD-5D46-8E06-0BB945304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892E332-3C80-AA4B-810C-BE28733140F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</a:pPr>
            <a:fld id="{4F19613F-8759-DB4E-9976-1959F0CC631E}" type="slidenum">
              <a:rPr lang="en-US" altLang="zh-CN" smtClean="0"/>
              <a:pPr>
                <a:spcBef>
                  <a:spcPct val="0"/>
                </a:spcBef>
                <a:buSzPct val="45000"/>
              </a:pPr>
              <a:t>1</a:t>
            </a:fld>
            <a:endParaRPr lang="en-US" altLang="zh-CN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17865BAD-3FD5-0C41-A44D-A667EC35E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672E16F-33D0-2748-ABC9-6CDD3B2E2F97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6DC928E1-9254-B446-9F6F-204B24EE594D}"/>
              </a:ext>
            </a:extLst>
          </p:cNvPr>
          <p:cNvSpPr>
            <a:spLocks noGrp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9D49B9BA-EE27-0847-8DC2-AFC801F0C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9EDE9B82-5460-C74C-80FD-B6DDB85EF8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</a:pPr>
            <a:fld id="{F380DD0E-4EB2-174D-8398-CA26B977E4B5}" type="slidenum">
              <a:rPr lang="en-US" altLang="zh-CN" smtClean="0"/>
              <a:pPr>
                <a:spcBef>
                  <a:spcPct val="0"/>
                </a:spcBef>
                <a:buSzPct val="45000"/>
              </a:pPr>
              <a:t>2</a:t>
            </a:fld>
            <a:endParaRPr lang="en-US" altLang="zh-CN"/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FEEFC6DD-D350-6745-9FEF-88DB6BF07EB1}"/>
              </a:ext>
            </a:extLst>
          </p:cNvPr>
          <p:cNvSpPr>
            <a:spLocks noGrp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F23BF359-F346-494B-BC7F-26955F3AD4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179EB115-5289-CC45-8945-B148CD3812D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</a:pPr>
            <a:fld id="{4B919276-450F-1648-96F3-7BDFCB2DABE3}" type="slidenum">
              <a:rPr lang="en-US" altLang="zh-CN" smtClean="0"/>
              <a:pPr>
                <a:spcBef>
                  <a:spcPct val="0"/>
                </a:spcBef>
                <a:buSzPct val="45000"/>
              </a:pPr>
              <a:t>7</a:t>
            </a:fld>
            <a:endParaRPr lang="en-US" altLang="zh-CN"/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28DCF3D5-F14F-0747-880C-A1FDAE67DF4B}"/>
              </a:ext>
            </a:extLst>
          </p:cNvPr>
          <p:cNvSpPr>
            <a:spLocks noGrp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B154BE64-C426-7B4E-B628-F60A8998E4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B28F371-D6B4-9540-8137-20C37F25D23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</a:pPr>
            <a:fld id="{14C9B4F1-109D-8143-9692-9D235DE8153A}" type="slidenum">
              <a:rPr lang="en-US" altLang="zh-CN" smtClean="0"/>
              <a:pPr>
                <a:spcBef>
                  <a:spcPct val="0"/>
                </a:spcBef>
                <a:buSzPct val="45000"/>
              </a:pPr>
              <a:t>9</a:t>
            </a:fld>
            <a:endParaRPr lang="en-US" altLang="zh-CN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FA9D297C-E2C6-064B-94E8-77E8D82F6121}"/>
              </a:ext>
            </a:extLst>
          </p:cNvPr>
          <p:cNvSpPr>
            <a:spLocks noGrp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A26B1891-F016-5249-A2FA-5595CA16AA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04C1E17-4096-9747-AC35-E890EB8AAA7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</a:pPr>
            <a:fld id="{55C365DB-C068-0343-8D12-5F1FF8582514}" type="slidenum">
              <a:rPr lang="en-US" altLang="zh-CN" smtClean="0"/>
              <a:pPr>
                <a:spcBef>
                  <a:spcPct val="0"/>
                </a:spcBef>
                <a:buSzPct val="45000"/>
              </a:pPr>
              <a:t>11</a:t>
            </a:fld>
            <a:endParaRPr lang="en-US" altLang="zh-CN"/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A0FA77FB-C309-7C42-A9B2-B3CD090AB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8ADAEE-864A-A84D-9905-74F2534F0FCA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235C474C-F65E-A547-A2CA-4B41AB6F7065}"/>
              </a:ext>
            </a:extLst>
          </p:cNvPr>
          <p:cNvSpPr>
            <a:spLocks noGrp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D25BE494-F0AC-9D4B-87BE-463B306C4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DB47CB-4A43-834A-802E-93FD030D130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C9AD7-2D5E-CC49-AB20-21E7319623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77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37219C4-6A63-9A4D-9D0E-6B0FC50C298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E38E-0F77-F348-AEB5-002525529C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040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152400"/>
            <a:ext cx="1998663" cy="5865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848350" cy="5865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6C7227F-515C-524C-AD1A-05EE20D6A46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2005F-1463-5F4B-A3DA-6F3B2DE7E5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997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C9FE438C-2DEC-9E4C-ADEF-A245702B7F7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8628C-E9FF-0744-BE70-30B85AD6BA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416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EDFEFC53-5C3D-CC46-9BA2-52664B0BF3A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6FC40-6933-7241-A072-153B23618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85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4F26D905-CCDE-664F-B124-FE0174A6BE1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E8E5C-6832-7147-AB74-1C6627A2B6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356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838200"/>
            <a:ext cx="39227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5713" y="838200"/>
            <a:ext cx="39243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7FD829B-0BB2-1144-B0C1-CB3D0F090F3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DE8D2-55B6-5A42-9ECE-2829B187FA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762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AEEC9900-338F-FE40-B7C3-3C103A9128B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7B19E-5E64-874A-8F07-B25DE536EC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04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AAAAF26C-43AE-6C43-92AE-0579671A12B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1E954-3DAF-994A-8CED-9F746D8E47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508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3839DDB2-AF6D-9D48-99A1-8B0EA6052BF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70796-BB17-F24C-BB13-BD0DC78078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694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4A07DDC2-53FC-FA4E-B8EB-232CC8E78CF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A1EBD-BD31-E642-B65E-C367E8033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32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93A7760-39B3-BB47-9F61-8F221E037A2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BD728-E232-D247-89FA-A7A3002577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890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3D39FD34-4408-1B4E-AA35-91F2A9EE9B8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DEEC9-667E-704A-A199-BB71535CD4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978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42EC937B-852A-4C44-81D1-7592ACB2EF6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DB9FC-B3BF-A145-9305-5A1E33D256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815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152400"/>
            <a:ext cx="1998663" cy="5865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848350" cy="5865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CD97A611-ED1A-694D-877C-3AF4D769389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D7F2E-D3A4-B74F-95F3-4B1411A75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58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C4A118-1CA8-4544-A582-64CEA171BBE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9D3FB-815E-EF45-A2A6-AEDF22EF1A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35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838200"/>
            <a:ext cx="39227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5713" y="838200"/>
            <a:ext cx="39243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D4860CC-51F3-1743-BD50-A7E84CF30E6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BC8C3-3C6E-1646-ADF2-9812639F20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77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4716AE-5BF2-6848-B648-61E38743FA7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E58CD-EFD5-804B-A3F2-3749A5797C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65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A8807AB-2498-8543-AFFB-9074D154D85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20AB1-3CE6-3B43-B5E0-3A7A4CF518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9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95AA756-EEB7-9144-8DD1-A37E15CE3B7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AC2FF-3ACC-1748-8D91-EF24D414B7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12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51EE1C-DA7B-6C48-A50E-A83B2776F3C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DBB40-273D-9043-9CA1-FD2AA0789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02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9AB85E-7F67-DD44-9CE8-DE39710AF12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0B286-0497-3048-80BA-4C288B58F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23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18" Type="http://schemas.openxmlformats.org/officeDocument/2006/relationships/image" Target="../media/image7.jpe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jpeg"/><Relationship Id="rId20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8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FDE1609F-33B5-8B43-A85E-63E471AAD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>
                  <a:alpha val="20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pic>
        <p:nvPicPr>
          <p:cNvPr id="1027" name="Picture 2">
            <a:extLst>
              <a:ext uri="{FF2B5EF4-FFF2-40B4-BE49-F238E27FC236}">
                <a16:creationId xmlns:a16="http://schemas.microsoft.com/office/drawing/2014/main" id="{B067AFFA-ACEB-CE4B-82DD-3BA07B245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6427788"/>
            <a:ext cx="1857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">
            <a:extLst>
              <a:ext uri="{FF2B5EF4-FFF2-40B4-BE49-F238E27FC236}">
                <a16:creationId xmlns:a16="http://schemas.microsoft.com/office/drawing/2014/main" id="{EC27E449-9A7C-CF44-94D7-43F6007AB2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90600" y="838200"/>
            <a:ext cx="799941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单击鼠标编辑大纲文字格式</a:t>
            </a:r>
          </a:p>
          <a:p>
            <a:pPr lvl="1"/>
            <a:r>
              <a:rPr lang="zh-CN" altLang="en-GB"/>
              <a:t>第二个大纲级</a:t>
            </a:r>
          </a:p>
          <a:p>
            <a:pPr lvl="2"/>
            <a:r>
              <a:rPr lang="zh-CN" altLang="en-GB"/>
              <a:t>第三大纲级别</a:t>
            </a:r>
          </a:p>
          <a:p>
            <a:pPr lvl="3"/>
            <a:r>
              <a:rPr lang="zh-CN" altLang="en-GB"/>
              <a:t>第四大纲级别</a:t>
            </a:r>
          </a:p>
          <a:p>
            <a:pPr lvl="4"/>
            <a:r>
              <a:rPr lang="zh-CN" altLang="en-GB"/>
              <a:t>第五大纲级别</a:t>
            </a:r>
          </a:p>
          <a:p>
            <a:pPr lvl="4"/>
            <a:r>
              <a:rPr lang="zh-CN" altLang="en-GB"/>
              <a:t>第六大纲级别</a:t>
            </a:r>
          </a:p>
          <a:p>
            <a:pPr lvl="4"/>
            <a:r>
              <a:rPr lang="zh-CN" altLang="en-GB"/>
              <a:t>第七大纲级别</a:t>
            </a:r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D9C42509-BF4B-4449-841E-65CDE4A6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1030" name="Text Box 5">
            <a:extLst>
              <a:ext uri="{FF2B5EF4-FFF2-40B4-BE49-F238E27FC236}">
                <a16:creationId xmlns:a16="http://schemas.microsoft.com/office/drawing/2014/main" id="{A764D6B2-5328-F34D-8078-ADE1B20D7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E946B117-333A-4B49-8873-4BDDACB0227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BE4AD38-4B3F-A74A-876B-EC354B18E1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7">
            <a:extLst>
              <a:ext uri="{FF2B5EF4-FFF2-40B4-BE49-F238E27FC236}">
                <a16:creationId xmlns:a16="http://schemas.microsoft.com/office/drawing/2014/main" id="{E76D678E-00C9-3D42-8EE8-66E86E442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/>
          <a:stretch>
            <a:fillRect/>
          </a:stretch>
        </p:blipFill>
        <p:spPr bwMode="auto">
          <a:xfrm>
            <a:off x="685800" y="685800"/>
            <a:ext cx="8458200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8">
            <a:extLst>
              <a:ext uri="{FF2B5EF4-FFF2-40B4-BE49-F238E27FC236}">
                <a16:creationId xmlns:a16="http://schemas.microsoft.com/office/drawing/2014/main" id="{EB777171-3EFE-D646-8A6D-B5BE42FC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1034" name="Rectangle 9">
            <a:extLst>
              <a:ext uri="{FF2B5EF4-FFF2-40B4-BE49-F238E27FC236}">
                <a16:creationId xmlns:a16="http://schemas.microsoft.com/office/drawing/2014/main" id="{0A350205-DE4E-9C48-AF11-4EAD893460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152400"/>
            <a:ext cx="6094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单击鼠标编辑标题文字格式</a:t>
            </a:r>
          </a:p>
        </p:txBody>
      </p:sp>
      <p:grpSp>
        <p:nvGrpSpPr>
          <p:cNvPr id="1035" name="Group 10">
            <a:extLst>
              <a:ext uri="{FF2B5EF4-FFF2-40B4-BE49-F238E27FC236}">
                <a16:creationId xmlns:a16="http://schemas.microsoft.com/office/drawing/2014/main" id="{4D02BB19-FB61-E549-873C-8D085D1684DD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0"/>
            <a:ext cx="760413" cy="684213"/>
            <a:chOff x="5280" y="0"/>
            <a:chExt cx="479" cy="431"/>
          </a:xfrm>
        </p:grpSpPr>
        <p:sp>
          <p:nvSpPr>
            <p:cNvPr id="1041" name="Rectangle 11">
              <a:extLst>
                <a:ext uri="{FF2B5EF4-FFF2-40B4-BE49-F238E27FC236}">
                  <a16:creationId xmlns:a16="http://schemas.microsoft.com/office/drawing/2014/main" id="{572D26BF-F3E1-5F45-9AB4-DEFF6E9600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610" y="287"/>
              <a:ext cx="127" cy="145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80" cap="sq">
              <a:solidFill>
                <a:srgbClr val="FFFFFF">
                  <a:alpha val="70195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000000"/>
                </a:buClr>
                <a:defRPr/>
              </a:pPr>
              <a:endParaRPr lang="zh-CN" altLang="en-US"/>
            </a:p>
          </p:txBody>
        </p:sp>
        <p:sp>
          <p:nvSpPr>
            <p:cNvPr id="1042" name="Rectangle 12">
              <a:extLst>
                <a:ext uri="{FF2B5EF4-FFF2-40B4-BE49-F238E27FC236}">
                  <a16:creationId xmlns:a16="http://schemas.microsoft.com/office/drawing/2014/main" id="{D7A8657D-CA9B-E144-B3C5-729FA54D0C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443" y="287"/>
              <a:ext cx="127" cy="145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sq">
              <a:solidFill>
                <a:srgbClr val="FFFFFF">
                  <a:alpha val="70195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000000"/>
                </a:buClr>
                <a:defRPr/>
              </a:pPr>
              <a:endParaRPr lang="zh-CN" altLang="en-US"/>
            </a:p>
          </p:txBody>
        </p:sp>
        <p:sp>
          <p:nvSpPr>
            <p:cNvPr id="1043" name="Rectangle 13">
              <a:extLst>
                <a:ext uri="{FF2B5EF4-FFF2-40B4-BE49-F238E27FC236}">
                  <a16:creationId xmlns:a16="http://schemas.microsoft.com/office/drawing/2014/main" id="{B7CF7F7C-CA41-B344-90AB-494FD04CB3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283" y="285"/>
              <a:ext cx="126" cy="147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80" cap="sq">
              <a:solidFill>
                <a:srgbClr val="FFFFFF">
                  <a:alpha val="70195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000000"/>
                </a:buClr>
                <a:defRPr/>
              </a:pPr>
              <a:endParaRPr lang="zh-CN" altLang="en-US"/>
            </a:p>
          </p:txBody>
        </p:sp>
        <p:sp>
          <p:nvSpPr>
            <p:cNvPr id="1044" name="Rectangle 14">
              <a:extLst>
                <a:ext uri="{FF2B5EF4-FFF2-40B4-BE49-F238E27FC236}">
                  <a16:creationId xmlns:a16="http://schemas.microsoft.com/office/drawing/2014/main" id="{1D9C7EFC-1BE0-7849-BC68-77F5716D77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449" y="141"/>
              <a:ext cx="127" cy="146"/>
            </a:xfrm>
            <a:prstGeom prst="rect">
              <a:avLst/>
            </a:prstGeom>
            <a:solidFill>
              <a:srgbClr val="297CDD"/>
            </a:solidFill>
            <a:ln w="19080" cap="sq">
              <a:solidFill>
                <a:srgbClr val="FFFFFF">
                  <a:alpha val="70195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000000"/>
                </a:buClr>
                <a:defRPr/>
              </a:pPr>
              <a:endParaRPr lang="zh-CN" altLang="en-US"/>
            </a:p>
          </p:txBody>
        </p:sp>
        <p:sp>
          <p:nvSpPr>
            <p:cNvPr id="1045" name="Rectangle 15">
              <a:extLst>
                <a:ext uri="{FF2B5EF4-FFF2-40B4-BE49-F238E27FC236}">
                  <a16:creationId xmlns:a16="http://schemas.microsoft.com/office/drawing/2014/main" id="{B873371F-77AE-4940-95F0-345964A17A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614" y="131"/>
              <a:ext cx="127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sq">
              <a:solidFill>
                <a:srgbClr val="FFFFFF">
                  <a:alpha val="70195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000000"/>
                </a:buClr>
                <a:defRPr/>
              </a:pPr>
              <a:endParaRPr lang="zh-CN" altLang="en-US"/>
            </a:p>
          </p:txBody>
        </p:sp>
        <p:sp>
          <p:nvSpPr>
            <p:cNvPr id="1046" name="Rectangle 16">
              <a:extLst>
                <a:ext uri="{FF2B5EF4-FFF2-40B4-BE49-F238E27FC236}">
                  <a16:creationId xmlns:a16="http://schemas.microsoft.com/office/drawing/2014/main" id="{541923F9-35A1-6140-9382-D63973C055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619" y="-8"/>
              <a:ext cx="128" cy="146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80" cap="sq">
              <a:solidFill>
                <a:srgbClr val="FFFFFF">
                  <a:alpha val="70195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447675"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47675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000000"/>
                </a:buClr>
                <a:defRPr/>
              </a:pPr>
              <a:endParaRPr lang="zh-CN" altLang="en-US"/>
            </a:p>
          </p:txBody>
        </p:sp>
      </p:grpSp>
      <p:sp>
        <p:nvSpPr>
          <p:cNvPr id="1036" name="Rectangle 17">
            <a:extLst>
              <a:ext uri="{FF2B5EF4-FFF2-40B4-BE49-F238E27FC236}">
                <a16:creationId xmlns:a16="http://schemas.microsoft.com/office/drawing/2014/main" id="{25D2D7C1-65F5-484A-8AFF-3FCDCB985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1037" name="Rectangle 18">
            <a:extLst>
              <a:ext uri="{FF2B5EF4-FFF2-40B4-BE49-F238E27FC236}">
                <a16:creationId xmlns:a16="http://schemas.microsoft.com/office/drawing/2014/main" id="{7F63B642-C507-D248-AB83-FBD661AB9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0"/>
            <a:ext cx="330200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81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1038" name="Rectangle 19">
            <a:extLst>
              <a:ext uri="{FF2B5EF4-FFF2-40B4-BE49-F238E27FC236}">
                <a16:creationId xmlns:a16="http://schemas.microsoft.com/office/drawing/2014/main" id="{138B215F-E6C1-B14D-A143-2F5E5F0A4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1039" name="Rectangle 20">
            <a:extLst>
              <a:ext uri="{FF2B5EF4-FFF2-40B4-BE49-F238E27FC236}">
                <a16:creationId xmlns:a16="http://schemas.microsoft.com/office/drawing/2014/main" id="{1FCEB792-AEFF-B943-99E0-4B348BDBE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1040" name="Rectangle 21">
            <a:extLst>
              <a:ext uri="{FF2B5EF4-FFF2-40B4-BE49-F238E27FC236}">
                <a16:creationId xmlns:a16="http://schemas.microsoft.com/office/drawing/2014/main" id="{A097BC0D-36F7-E242-8C08-83C047B3C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25146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718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34290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38862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894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894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894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894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FE421FE4-F96D-CD4D-AC49-DB3469A70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">
            <a:extLst>
              <a:ext uri="{FF2B5EF4-FFF2-40B4-BE49-F238E27FC236}">
                <a16:creationId xmlns:a16="http://schemas.microsoft.com/office/drawing/2014/main" id="{608A6595-10D1-9148-9A45-4DDC44E00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/>
          <a:stretch>
            <a:fillRect/>
          </a:stretch>
        </p:blipFill>
        <p:spPr bwMode="auto">
          <a:xfrm>
            <a:off x="0" y="0"/>
            <a:ext cx="91440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3">
            <a:extLst>
              <a:ext uri="{FF2B5EF4-FFF2-40B4-BE49-F238E27FC236}">
                <a16:creationId xmlns:a16="http://schemas.microsoft.com/office/drawing/2014/main" id="{BA4C4394-BA74-374F-A762-32C4864ED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0800"/>
            <a:ext cx="9144000" cy="1066800"/>
          </a:xfrm>
          <a:prstGeom prst="rect">
            <a:avLst/>
          </a:prstGeom>
          <a:gradFill rotWithShape="0">
            <a:gsLst>
              <a:gs pos="0">
                <a:srgbClr val="3191D3"/>
              </a:gs>
              <a:gs pos="100000">
                <a:srgbClr val="17436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48BD4A6F-566F-8B42-AAFA-29B84CDC9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967288"/>
            <a:ext cx="969963" cy="900112"/>
          </a:xfrm>
          <a:prstGeom prst="rect">
            <a:avLst/>
          </a:prstGeom>
          <a:blipFill dpi="0" rotWithShape="0">
            <a:blip r:embed="rId15"/>
            <a:srcRect/>
            <a:stretch>
              <a:fillRect/>
            </a:stretch>
          </a:blipFill>
          <a:ln w="22320" cap="sq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1028B967-574D-4548-BCF7-0BAB2276F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976688"/>
            <a:ext cx="969963" cy="900112"/>
          </a:xfrm>
          <a:prstGeom prst="rect">
            <a:avLst/>
          </a:prstGeom>
          <a:blipFill dpi="0" rotWithShape="0">
            <a:blip r:embed="rId16"/>
            <a:srcRect/>
            <a:stretch>
              <a:fillRect/>
            </a:stretch>
          </a:blipFill>
          <a:ln w="22320" cap="sq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2055" name="Rectangle 6">
            <a:extLst>
              <a:ext uri="{FF2B5EF4-FFF2-40B4-BE49-F238E27FC236}">
                <a16:creationId xmlns:a16="http://schemas.microsoft.com/office/drawing/2014/main" id="{A374F8F3-FB2E-A34B-BC24-953447549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957888"/>
            <a:ext cx="1066800" cy="900112"/>
          </a:xfrm>
          <a:prstGeom prst="rect">
            <a:avLst/>
          </a:prstGeom>
          <a:blipFill dpi="0" rotWithShape="0">
            <a:blip r:embed="rId17"/>
            <a:srcRect/>
            <a:stretch>
              <a:fillRect/>
            </a:stretch>
          </a:blipFill>
          <a:ln w="22320" cap="sq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2056" name="Rectangle 7">
            <a:extLst>
              <a:ext uri="{FF2B5EF4-FFF2-40B4-BE49-F238E27FC236}">
                <a16:creationId xmlns:a16="http://schemas.microsoft.com/office/drawing/2014/main" id="{2D02011F-05E2-4642-85F3-D79570474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5943600"/>
            <a:ext cx="969963" cy="900113"/>
          </a:xfrm>
          <a:prstGeom prst="rect">
            <a:avLst/>
          </a:prstGeom>
          <a:blipFill dpi="0" rotWithShape="0">
            <a:blip r:embed="rId18"/>
            <a:srcRect/>
            <a:stretch>
              <a:fillRect/>
            </a:stretch>
          </a:blipFill>
          <a:ln w="22320" cap="sq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2057" name="Rectangle 8">
            <a:extLst>
              <a:ext uri="{FF2B5EF4-FFF2-40B4-BE49-F238E27FC236}">
                <a16:creationId xmlns:a16="http://schemas.microsoft.com/office/drawing/2014/main" id="{A5F41D0D-2E3A-994E-892E-F1B89DBC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4967288"/>
            <a:ext cx="969962" cy="900112"/>
          </a:xfrm>
          <a:prstGeom prst="rect">
            <a:avLst/>
          </a:prstGeom>
          <a:blipFill dpi="0" rotWithShape="0">
            <a:blip r:embed="rId19"/>
            <a:srcRect/>
            <a:stretch>
              <a:fillRect/>
            </a:stretch>
          </a:blipFill>
          <a:ln w="22320" cap="sq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EF5F81A6-1A8A-1E45-8F6C-C67C32D52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943600"/>
            <a:ext cx="969963" cy="900113"/>
          </a:xfrm>
          <a:prstGeom prst="rect">
            <a:avLst/>
          </a:prstGeom>
          <a:blipFill dpi="0" rotWithShape="0">
            <a:blip r:embed="rId20"/>
            <a:srcRect/>
            <a:stretch>
              <a:fillRect/>
            </a:stretch>
          </a:blipFill>
          <a:ln w="22320" cap="sq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2059" name="Line 10">
            <a:extLst>
              <a:ext uri="{FF2B5EF4-FFF2-40B4-BE49-F238E27FC236}">
                <a16:creationId xmlns:a16="http://schemas.microsoft.com/office/drawing/2014/main" id="{A47D99A2-0B70-3E40-8DBF-6601D1818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657600"/>
            <a:ext cx="9144000" cy="1588"/>
          </a:xfrm>
          <a:prstGeom prst="line">
            <a:avLst/>
          </a:prstGeom>
          <a:noFill/>
          <a:ln w="38160" cap="sq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" name="Line 11">
            <a:extLst>
              <a:ext uri="{FF2B5EF4-FFF2-40B4-BE49-F238E27FC236}">
                <a16:creationId xmlns:a16="http://schemas.microsoft.com/office/drawing/2014/main" id="{797E010B-8A28-8B4E-B66C-C442FB702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590800"/>
            <a:ext cx="9144000" cy="1588"/>
          </a:xfrm>
          <a:prstGeom prst="line">
            <a:avLst/>
          </a:prstGeom>
          <a:noFill/>
          <a:ln w="38160" cap="sq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" name="Rectangle 12">
            <a:extLst>
              <a:ext uri="{FF2B5EF4-FFF2-40B4-BE49-F238E27FC236}">
                <a16:creationId xmlns:a16="http://schemas.microsoft.com/office/drawing/2014/main" id="{DEB6524D-FD1E-A547-B36B-1A6BD342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2413" cy="1447800"/>
          </a:xfrm>
          <a:prstGeom prst="rect">
            <a:avLst/>
          </a:prstGeom>
          <a:gradFill rotWithShape="0">
            <a:gsLst>
              <a:gs pos="0">
                <a:srgbClr val="81CFEB">
                  <a:alpha val="20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2062" name="Rectangle 13">
            <a:extLst>
              <a:ext uri="{FF2B5EF4-FFF2-40B4-BE49-F238E27FC236}">
                <a16:creationId xmlns:a16="http://schemas.microsoft.com/office/drawing/2014/main" id="{20633026-D2E7-9B48-BBF4-33B53E69F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78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pic>
        <p:nvPicPr>
          <p:cNvPr id="2063" name="Picture 14">
            <a:extLst>
              <a:ext uri="{FF2B5EF4-FFF2-40B4-BE49-F238E27FC236}">
                <a16:creationId xmlns:a16="http://schemas.microsoft.com/office/drawing/2014/main" id="{1F2F2C69-535C-2949-BE7E-F18F214B8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5626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4" name="Line 15">
            <a:extLst>
              <a:ext uri="{FF2B5EF4-FFF2-40B4-BE49-F238E27FC236}">
                <a16:creationId xmlns:a16="http://schemas.microsoft.com/office/drawing/2014/main" id="{9AB1ED10-38F9-0841-97AB-B78E6EA55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590800"/>
            <a:ext cx="9144000" cy="1588"/>
          </a:xfrm>
          <a:prstGeom prst="line">
            <a:avLst/>
          </a:prstGeom>
          <a:noFill/>
          <a:ln w="38160" cap="sq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" name="Rectangle 16">
            <a:extLst>
              <a:ext uri="{FF2B5EF4-FFF2-40B4-BE49-F238E27FC236}">
                <a16:creationId xmlns:a16="http://schemas.microsoft.com/office/drawing/2014/main" id="{DB48F4CB-BD2C-334E-A074-CD1E7CB1A7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90600" y="838200"/>
            <a:ext cx="799941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单击鼠标编辑大纲文字格式</a:t>
            </a:r>
          </a:p>
          <a:p>
            <a:pPr lvl="1"/>
            <a:r>
              <a:rPr lang="zh-CN" altLang="en-GB"/>
              <a:t>第二个大纲级</a:t>
            </a:r>
          </a:p>
          <a:p>
            <a:pPr lvl="2"/>
            <a:r>
              <a:rPr lang="zh-CN" altLang="en-GB"/>
              <a:t>第三大纲级别</a:t>
            </a:r>
          </a:p>
          <a:p>
            <a:pPr lvl="3"/>
            <a:r>
              <a:rPr lang="zh-CN" altLang="en-GB"/>
              <a:t>第四大纲级别</a:t>
            </a:r>
          </a:p>
          <a:p>
            <a:pPr lvl="4"/>
            <a:r>
              <a:rPr lang="zh-CN" altLang="en-GB"/>
              <a:t>第五大纲级别</a:t>
            </a:r>
          </a:p>
          <a:p>
            <a:pPr lvl="4"/>
            <a:r>
              <a:rPr lang="zh-CN" altLang="en-GB"/>
              <a:t>第六大纲级别</a:t>
            </a:r>
          </a:p>
          <a:p>
            <a:pPr lvl="4"/>
            <a:r>
              <a:rPr lang="zh-CN" altLang="en-GB"/>
              <a:t>第七大纲级别</a:t>
            </a:r>
          </a:p>
        </p:txBody>
      </p:sp>
      <p:sp>
        <p:nvSpPr>
          <p:cNvPr id="2066" name="Rectangle 17">
            <a:extLst>
              <a:ext uri="{FF2B5EF4-FFF2-40B4-BE49-F238E27FC236}">
                <a16:creationId xmlns:a16="http://schemas.microsoft.com/office/drawing/2014/main" id="{33079D06-9690-2943-B71A-F7A78CB3FF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152400"/>
            <a:ext cx="6094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单击鼠标编辑标题文字格式</a:t>
            </a:r>
          </a:p>
        </p:txBody>
      </p:sp>
      <p:sp>
        <p:nvSpPr>
          <p:cNvPr id="2067" name="Text Box 18">
            <a:extLst>
              <a:ext uri="{FF2B5EF4-FFF2-40B4-BE49-F238E27FC236}">
                <a16:creationId xmlns:a16="http://schemas.microsoft.com/office/drawing/2014/main" id="{CD2FB219-0321-9C41-BD76-D71956202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2068" name="Text Box 19">
            <a:extLst>
              <a:ext uri="{FF2B5EF4-FFF2-40B4-BE49-F238E27FC236}">
                <a16:creationId xmlns:a16="http://schemas.microsoft.com/office/drawing/2014/main" id="{FCB14A98-CD47-7944-8EF0-216476FB0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endParaRPr lang="zh-CN" altLang="en-US"/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76D2D439-F028-D342-921B-A26DA21200F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buFont typeface="Times New Roman" panose="02020603050405020304" pitchFamily="18" charset="0"/>
              <a:buNone/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F3346D7-0DE1-5349-8C29-2C2FE6438C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25146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718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34290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3886200" indent="-228600" algn="l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894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894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894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894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78F033C8-E33B-5E44-8BC4-23943A70F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43200"/>
            <a:ext cx="77724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>
                <a:solidFill>
                  <a:srgbClr val="DAEDEF"/>
                </a:solidFill>
                <a:latin typeface="Times New Roman" panose="02020603050405020304" pitchFamily="18" charset="0"/>
              </a:rPr>
              <a:t>Spatio-Temporal Feature Based Air Quality Prediction</a:t>
            </a:r>
            <a:endParaRPr lang="en-US" altLang="zh-CN">
              <a:solidFill>
                <a:srgbClr val="DAED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3B060299-8E00-E743-BD01-AC6E393A3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714750"/>
            <a:ext cx="6516687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500"/>
              </a:spcBef>
              <a:buFont typeface="Times New Roman" panose="02020603050405020304" pitchFamily="18" charset="0"/>
              <a:buNone/>
            </a:pPr>
            <a:r>
              <a:rPr lang="en-US" altLang="zh-CN" sz="24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Jindong Han,Qianqian Zhang,Juan Liu</a:t>
            </a:r>
          </a:p>
          <a:p>
            <a:pPr algn="ctr" eaLnBrk="1" hangingPunct="1">
              <a:spcBef>
                <a:spcPts val="500"/>
              </a:spcBef>
              <a:buFont typeface="Times New Roman" panose="02020603050405020304" pitchFamily="18" charset="0"/>
              <a:buNone/>
            </a:pPr>
            <a:r>
              <a: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18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Beijing University of Posts and Telecommunications, China</a:t>
            </a:r>
            <a:r>
              <a: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1800" b="1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>
              <a:spcBef>
                <a:spcPts val="500"/>
              </a:spcBef>
              <a:buFont typeface="Times New Roman" panose="02020603050405020304" pitchFamily="18" charset="0"/>
              <a:buNone/>
            </a:pPr>
            <a:r>
              <a:rPr lang="en-US" altLang="zh-CN" sz="24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and</a:t>
            </a:r>
          </a:p>
          <a:p>
            <a:pPr algn="ctr" eaLnBrk="1" hangingPunct="1">
              <a:spcBef>
                <a:spcPts val="500"/>
              </a:spcBef>
              <a:buFont typeface="Times New Roman" panose="02020603050405020304" pitchFamily="18" charset="0"/>
              <a:buNone/>
            </a:pPr>
            <a:r>
              <a:rPr lang="en-US" altLang="zh-CN" sz="24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Binli Luo,Haoran Jiang</a:t>
            </a:r>
          </a:p>
          <a:p>
            <a:pPr algn="ctr" eaLnBrk="1" hangingPunct="1">
              <a:spcBef>
                <a:spcPts val="500"/>
              </a:spcBef>
              <a:buFont typeface="Times New Roman" panose="02020603050405020304" pitchFamily="18" charset="0"/>
              <a:buNone/>
            </a:pPr>
            <a:r>
              <a:rPr lang="en-US" altLang="zh-CN" sz="18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(Central South university, China)</a:t>
            </a:r>
          </a:p>
          <a:p>
            <a:pPr algn="ctr" eaLnBrk="1" hangingPunct="1">
              <a:spcBef>
                <a:spcPts val="500"/>
              </a:spcBef>
              <a:buFont typeface="Times New Roman" panose="02020603050405020304" pitchFamily="18" charset="0"/>
              <a:buNone/>
            </a:pPr>
            <a:endParaRPr lang="en-US" altLang="zh-CN" sz="1800" b="1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>
              <a:spcBef>
                <a:spcPts val="500"/>
              </a:spcBef>
              <a:buFont typeface="Times New Roman" panose="02020603050405020304" pitchFamily="18" charset="0"/>
              <a:buNone/>
            </a:pPr>
            <a:endParaRPr lang="en-US" altLang="zh-CN" sz="1800" b="1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4" name="矩形 1">
            <a:extLst>
              <a:ext uri="{FF2B5EF4-FFF2-40B4-BE49-F238E27FC236}">
                <a16:creationId xmlns:a16="http://schemas.microsoft.com/office/drawing/2014/main" id="{5FA403F4-8444-8D4E-A6E0-20EDB8062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1216025"/>
            <a:ext cx="5975350" cy="1176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en-GB" altLang="en-US"/>
          </a:p>
        </p:txBody>
      </p:sp>
      <p:pic>
        <p:nvPicPr>
          <p:cNvPr id="5125" name="图片 2" descr="aec379310a55b319c46a7d6941a98226cffc171e">
            <a:extLst>
              <a:ext uri="{FF2B5EF4-FFF2-40B4-BE49-F238E27FC236}">
                <a16:creationId xmlns:a16="http://schemas.microsoft.com/office/drawing/2014/main" id="{70F2381F-2019-3F43-96A1-9AA067D32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40768"/>
            <a:ext cx="864096" cy="86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灯片编号占位符 5">
            <a:extLst>
              <a:ext uri="{FF2B5EF4-FFF2-40B4-BE49-F238E27FC236}">
                <a16:creationId xmlns:a16="http://schemas.microsoft.com/office/drawing/2014/main" id="{B11DBC43-DF9B-9740-9380-A0B34644EC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56CD9E1A-7F0C-B742-876D-A0BB4403CD0C}" type="slidenum">
              <a:rPr lang="en-US" altLang="zh-CN" smtClean="0"/>
              <a:pPr/>
              <a:t>1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98AC2C-60FC-2E42-BEFD-D3829E58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244012"/>
            <a:ext cx="1187475" cy="11048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3095F35-18D7-CC42-8527-5B56797C6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464" y="1399072"/>
            <a:ext cx="1955800" cy="6477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FCB57EAE-5A28-DE43-8A13-588D3AF85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Summary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灯片编号占位符 5">
            <a:extLst>
              <a:ext uri="{FF2B5EF4-FFF2-40B4-BE49-F238E27FC236}">
                <a16:creationId xmlns:a16="http://schemas.microsoft.com/office/drawing/2014/main" id="{2CE445B5-114D-E144-9488-F98201358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21A5AA48-F57E-7F4C-BEC8-4C3B8EDB430D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0244" name="TextBox 86">
            <a:extLst>
              <a:ext uri="{FF2B5EF4-FFF2-40B4-BE49-F238E27FC236}">
                <a16:creationId xmlns:a16="http://schemas.microsoft.com/office/drawing/2014/main" id="{3075889A-1B2D-E341-8D24-5E1784C7D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276475"/>
            <a:ext cx="67691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Times New Roman" panose="02020603050405020304" pitchFamily="18" charset="0"/>
              <a:buNone/>
            </a:pPr>
            <a:endParaRPr lang="en-US" altLang="zh-C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SzPct val="70000"/>
              <a:buFont typeface="Times New Roman" panose="02020603050405020304" pitchFamily="18" charset="0"/>
              <a:buNone/>
            </a:pP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Features! Features! Features!</a:t>
            </a:r>
            <a:endParaRPr lang="en-US" altLang="zh-C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WordArt 1">
            <a:extLst>
              <a:ext uri="{FF2B5EF4-FFF2-40B4-BE49-F238E27FC236}">
                <a16:creationId xmlns:a16="http://schemas.microsoft.com/office/drawing/2014/main" id="{BA26CFAB-158C-6E45-9693-D7828299727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76400" y="2743200"/>
            <a:ext cx="6172200" cy="8382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kern="10">
                <a:ln w="38160" cap="sq">
                  <a:solidFill>
                    <a:srgbClr val="FFFFFF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2AA1DC"/>
                    </a:gs>
                    <a:gs pos="100000">
                      <a:srgbClr val="06338E"/>
                    </a:gs>
                  </a:gsLst>
                  <a:lin ang="10800000" scaled="1"/>
                </a:gradFill>
                <a:effectLst>
                  <a:outerShdw dist="153753" dir="2700000" algn="ctr" rotWithShape="0">
                    <a:srgbClr val="5F5F5F">
                      <a:alpha val="70015"/>
                    </a:srgb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Thank You !</a:t>
            </a:r>
            <a:endParaRPr lang="zh-CN" altLang="en-US" kern="10">
              <a:ln w="38160" cap="sq">
                <a:solidFill>
                  <a:srgbClr val="FFFFFF"/>
                </a:solidFill>
                <a:miter lim="800000"/>
                <a:headEnd/>
                <a:tailEnd/>
              </a:ln>
              <a:gradFill rotWithShape="1">
                <a:gsLst>
                  <a:gs pos="0">
                    <a:srgbClr val="2AA1DC"/>
                  </a:gs>
                  <a:gs pos="100000">
                    <a:srgbClr val="06338E"/>
                  </a:gs>
                </a:gsLst>
                <a:lin ang="10800000" scaled="1"/>
              </a:gradFill>
              <a:effectLst>
                <a:outerShdw dist="153753" dir="2700000" algn="ctr" rotWithShape="0">
                  <a:srgbClr val="5F5F5F">
                    <a:alpha val="70015"/>
                  </a:srgb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459" name="灯片编号占位符 2">
            <a:extLst>
              <a:ext uri="{FF2B5EF4-FFF2-40B4-BE49-F238E27FC236}">
                <a16:creationId xmlns:a16="http://schemas.microsoft.com/office/drawing/2014/main" id="{684768AD-42DF-CD4C-94A3-8E83E16043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33F6FF46-F3B1-C948-BACF-70778F30EE2C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20594904-9C9F-214B-90DE-A650A808B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Challenges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61852036-2C6E-9E41-B7B8-A6E4E23A0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866775"/>
            <a:ext cx="7429500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Pct val="50000"/>
              <a:buFont typeface="Wingdings" pitchFamily="2" charset="2"/>
              <a:buChar char="l"/>
            </a:pPr>
            <a:r>
              <a:rPr lang="en-US" altLang="zh-CN" sz="2400">
                <a:latin typeface="Times New Roman" panose="02020603050405020304" pitchFamily="18" charset="0"/>
              </a:rPr>
              <a:t>The air quality changes </a:t>
            </a:r>
            <a:r>
              <a:rPr lang="en-US" altLang="zh-CN" sz="2400" b="1">
                <a:latin typeface="Times New Roman" panose="02020603050405020304" pitchFamily="18" charset="0"/>
              </a:rPr>
              <a:t>rapidly</a:t>
            </a:r>
            <a:r>
              <a:rPr lang="en-US" altLang="zh-CN" sz="2400">
                <a:latin typeface="Times New Roman" panose="02020603050405020304" pitchFamily="18" charset="0"/>
              </a:rPr>
              <a:t> in a short time</a:t>
            </a:r>
          </a:p>
          <a:p>
            <a:pPr eaLnBrk="1" hangingPunct="1">
              <a:spcBef>
                <a:spcPct val="0"/>
              </a:spcBef>
              <a:buSzPct val="50000"/>
              <a:buFont typeface="Wingdings" pitchFamily="2" charset="2"/>
              <a:buChar char="n"/>
            </a:pP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SzPct val="5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Complex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spatial dependency</a:t>
            </a:r>
          </a:p>
          <a:p>
            <a:pPr eaLnBrk="1" hangingPunct="1">
              <a:spcBef>
                <a:spcPct val="0"/>
              </a:spcBef>
              <a:buSzPct val="50000"/>
              <a:buFont typeface="Wingdings" pitchFamily="2" charset="2"/>
              <a:buChar char="n"/>
            </a:pP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SzPct val="5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Strong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domain knowledge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is required</a:t>
            </a:r>
            <a:endParaRPr lang="en-US" altLang="zh-CN" sz="1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1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1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1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zh-CN" altLang="zh-CN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图片 4" descr="微信图片_20180801134116.jpg">
            <a:extLst>
              <a:ext uri="{FF2B5EF4-FFF2-40B4-BE49-F238E27FC236}">
                <a16:creationId xmlns:a16="http://schemas.microsoft.com/office/drawing/2014/main" id="{3F656FA0-7320-BE4B-B966-264C940E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13" y="3357563"/>
            <a:ext cx="303530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" descr="微信图片_20180809124111">
            <a:extLst>
              <a:ext uri="{FF2B5EF4-FFF2-40B4-BE49-F238E27FC236}">
                <a16:creationId xmlns:a16="http://schemas.microsoft.com/office/drawing/2014/main" id="{73F3D7BF-A3D2-2342-9E0D-6F5B2FF54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3357563"/>
            <a:ext cx="366395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灯片编号占位符 5">
            <a:extLst>
              <a:ext uri="{FF2B5EF4-FFF2-40B4-BE49-F238E27FC236}">
                <a16:creationId xmlns:a16="http://schemas.microsoft.com/office/drawing/2014/main" id="{1E7B2728-07CC-CD46-B8F4-234E57B65E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395A50DD-1824-0D4B-9A3C-01449AA94772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320694FE-C344-0041-A20F-10B745991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Highlights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TextBox 86">
            <a:extLst>
              <a:ext uri="{FF2B5EF4-FFF2-40B4-BE49-F238E27FC236}">
                <a16:creationId xmlns:a16="http://schemas.microsoft.com/office/drawing/2014/main" id="{435FA6B6-938B-6D41-95A1-3CCC7A570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1196975"/>
            <a:ext cx="771525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Times New Roman" panose="02020603050405020304" pitchFamily="18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3 categories, more than 200 features</a:t>
            </a:r>
          </a:p>
          <a:p>
            <a:pPr eaLnBrk="1" hangingPunct="1">
              <a:spcBef>
                <a:spcPct val="0"/>
              </a:spcBef>
              <a:buSzPct val="70000"/>
              <a:buFont typeface="Times New Roman" panose="02020603050405020304" pitchFamily="18" charset="0"/>
              <a:buNone/>
            </a:pP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features</a:t>
            </a:r>
          </a:p>
          <a:p>
            <a:pPr lvl="1" indent="0" eaLnBrk="1" hangingPunct="1">
              <a:spcBef>
                <a:spcPct val="0"/>
              </a:spcBef>
              <a:buSzPct val="70000"/>
              <a:buFont typeface="Wingdings" pitchFamily="2" charset="2"/>
              <a:buChar char="Ø"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speed,temperature,humidity,pressure</a:t>
            </a:r>
          </a:p>
          <a:p>
            <a:pPr lvl="1" indent="0" eaLnBrk="1" hangingPunct="1">
              <a:spcBef>
                <a:spcPct val="0"/>
              </a:spcBef>
              <a:buSzPct val="70000"/>
              <a:buFont typeface="Wingdings" pitchFamily="2" charset="2"/>
              <a:buChar char="Ø"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domain</a:t>
            </a:r>
          </a:p>
          <a:p>
            <a:pPr lvl="1" indent="0" eaLnBrk="1" hangingPunct="1">
              <a:spcBef>
                <a:spcPct val="0"/>
              </a:spcBef>
              <a:buSzPct val="70000"/>
              <a:buFont typeface="Times New Roman" panose="02020603050405020304" pitchFamily="18" charset="0"/>
              <a:buNone/>
            </a:pP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features</a:t>
            </a:r>
          </a:p>
          <a:p>
            <a:pPr lvl="1" indent="0" eaLnBrk="1" hangingPunct="1">
              <a:spcBef>
                <a:spcPct val="0"/>
              </a:spcBef>
              <a:buSzPct val="70000"/>
              <a:buFont typeface="Wingdings" pitchFamily="2" charset="2"/>
              <a:buChar char="Ø"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 to avoid overfitting </a:t>
            </a:r>
          </a:p>
          <a:p>
            <a:pPr eaLnBrk="1" hangingPunct="1">
              <a:spcBef>
                <a:spcPct val="0"/>
              </a:spcBef>
              <a:buSzPct val="70000"/>
              <a:buFont typeface="Times New Roman" panose="02020603050405020304" pitchFamily="18" charset="0"/>
              <a:buNone/>
            </a:pP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 based features</a:t>
            </a:r>
          </a:p>
          <a:p>
            <a:pPr lvl="1" indent="0" eaLnBrk="1" hangingPunct="1">
              <a:spcBef>
                <a:spcPct val="0"/>
              </a:spcBef>
              <a:buSzPct val="70000"/>
              <a:buFont typeface="Wingdings" pitchFamily="2" charset="2"/>
              <a:buChar char="Ø"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noProof="1">
                <a:solidFill>
                  <a:schemeClr val="tx1"/>
                </a:solidFill>
                <a:latin typeface="Times New Roman" panose="02020603050405020304" pitchFamily="18" charset="0"/>
              </a:rPr>
              <a:t>The uv component of wind</a:t>
            </a:r>
            <a:r>
              <a:rPr lang="en-US" altLang="en-US" sz="2400" noProof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noProof="1">
                <a:solidFill>
                  <a:schemeClr val="tx1"/>
                </a:solidFill>
                <a:latin typeface="Times New Roman" panose="02020603050405020304" pitchFamily="18" charset="0"/>
              </a:rPr>
              <a:t>etc.</a:t>
            </a:r>
          </a:p>
        </p:txBody>
      </p:sp>
      <p:sp>
        <p:nvSpPr>
          <p:cNvPr id="9220" name="灯片编号占位符 4">
            <a:extLst>
              <a:ext uri="{FF2B5EF4-FFF2-40B4-BE49-F238E27FC236}">
                <a16:creationId xmlns:a16="http://schemas.microsoft.com/office/drawing/2014/main" id="{6F49B308-85FE-6749-B3F9-94D7227D5D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91431723-C6AA-8646-B979-BA50017D542C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D1ED7C76-0D42-1E49-99E4-CEACAB6A9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109538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b="1" noProof="1">
                <a:solidFill>
                  <a:schemeClr val="tx1"/>
                </a:solidFill>
                <a:latin typeface="Times New Roman" panose="02020603050405020304" pitchFamily="18" charset="0"/>
              </a:rPr>
              <a:t>Temporal</a:t>
            </a:r>
            <a:r>
              <a:rPr lang="en-US" altLang="zh-CN" b="1">
                <a:latin typeface="Times New Roman" panose="02020603050405020304" pitchFamily="18" charset="0"/>
              </a:rPr>
              <a:t> features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095B98BA-5A07-7846-A911-290EA5B7B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665163"/>
            <a:ext cx="36591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514FFBCD-7691-3247-AF1D-47ED77A6E1A2}"/>
              </a:ext>
            </a:extLst>
          </p:cNvPr>
          <p:cNvSpPr txBox="1"/>
          <p:nvPr/>
        </p:nvSpPr>
        <p:spPr>
          <a:xfrm>
            <a:off x="1285875" y="1166813"/>
            <a:ext cx="7286625" cy="221456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pPr defTabSz="0" eaLnBrk="1" hangingPunct="1">
              <a:buSzPct val="100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zh-CN" altLang="zh-CN" noProof="1">
              <a:solidFill>
                <a:schemeClr val="tx1"/>
              </a:solidFill>
              <a:latin typeface="Times New Roman" pitchFamily="18" charset="0"/>
            </a:endParaRPr>
          </a:p>
          <a:p>
            <a:pPr marL="342900" lvl="1" indent="-342900" defTabSz="0" eaLnBrk="1" hangingPunct="1"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zh-CN" sz="2000" noProof="1">
              <a:solidFill>
                <a:schemeClr val="tx1"/>
              </a:solidFill>
              <a:latin typeface="Times New Roman" pitchFamily="18" charset="0"/>
              <a:sym typeface="宋体" pitchFamily="2" charset="-122"/>
            </a:endParaRPr>
          </a:p>
          <a:p>
            <a:pPr marL="0" lvl="1" indent="0" defTabSz="0" eaLnBrk="1" hangingPunct="1">
              <a:buSzPct val="100000"/>
              <a:buFont typeface="Wingdings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sz="2000" b="1" noProof="1">
                <a:solidFill>
                  <a:schemeClr val="tx1"/>
                </a:solidFill>
                <a:latin typeface="Times New Roman" pitchFamily="18" charset="0"/>
                <a:sym typeface="宋体" pitchFamily="2" charset="-122"/>
              </a:rPr>
              <a:t>Frequency features</a:t>
            </a:r>
          </a:p>
          <a:p>
            <a:pPr marL="400050" lvl="2" indent="0" defTabSz="0" eaLnBrk="1" hangingPunct="1">
              <a:buSzPct val="100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sz="2000" noProof="1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sz="2000" b="1" noProof="1">
                <a:solidFill>
                  <a:schemeClr val="tx1"/>
                </a:solidFill>
                <a:latin typeface="Times New Roman" pitchFamily="18" charset="0"/>
              </a:rPr>
              <a:t>Periodic</a:t>
            </a:r>
            <a:r>
              <a:rPr lang="en-US" altLang="zh-CN" sz="2000" noProof="1">
                <a:solidFill>
                  <a:schemeClr val="tx1"/>
                </a:solidFill>
                <a:latin typeface="Times New Roman" pitchFamily="18" charset="0"/>
              </a:rPr>
              <a:t> information and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 intensity</a:t>
            </a:r>
            <a:endParaRPr lang="en-US" altLang="zh-CN" sz="2000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 eaLnBrk="1" hangingPunct="1">
              <a:buSzPct val="100000"/>
              <a:buFont typeface="Wingdings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sz="2000" b="1" noProof="1">
                <a:solidFill>
                  <a:schemeClr val="tx1"/>
                </a:solidFill>
                <a:latin typeface="Times New Roman" pitchFamily="18" charset="0"/>
              </a:rPr>
              <a:t>Meteorology features</a:t>
            </a:r>
            <a:r>
              <a:rPr lang="en-US" altLang="zh-CN" sz="2000" noProof="1">
                <a:solidFill>
                  <a:schemeClr val="tx1"/>
                </a:solidFill>
                <a:latin typeface="Times New Roman" pitchFamily="18" charset="0"/>
              </a:rPr>
              <a:t>( for short-term prediction)</a:t>
            </a:r>
          </a:p>
          <a:p>
            <a:pPr defTabSz="0" eaLnBrk="1" hangingPunct="1">
              <a:buSzPct val="100000"/>
              <a:buFont typeface="Wingdings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sz="2000" b="1" noProof="1">
                <a:solidFill>
                  <a:schemeClr val="tx1"/>
                </a:solidFill>
                <a:latin typeface="Times New Roman" pitchFamily="18" charset="0"/>
              </a:rPr>
              <a:t>Weather forecast feature </a:t>
            </a:r>
            <a:r>
              <a:rPr lang="en-US" altLang="zh-CN" sz="2000" noProof="1">
                <a:solidFill>
                  <a:schemeClr val="tx1"/>
                </a:solidFill>
                <a:latin typeface="Times New Roman" pitchFamily="18" charset="0"/>
              </a:rPr>
              <a:t>(for long-term  prediction &amp; sudden changes)</a:t>
            </a:r>
          </a:p>
          <a:p>
            <a:pPr defTabSz="0" eaLnBrk="1" hangingPunct="1">
              <a:buSzPct val="100000"/>
              <a:buFont typeface="Wingdings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sz="2000" b="1" noProof="1">
                <a:solidFill>
                  <a:schemeClr val="tx1"/>
                </a:solidFill>
                <a:latin typeface="Times New Roman" pitchFamily="18" charset="0"/>
              </a:rPr>
              <a:t>Forecast hour feature</a:t>
            </a:r>
            <a:r>
              <a:rPr lang="en-US" altLang="zh-CN" sz="2000" noProof="1">
                <a:solidFill>
                  <a:schemeClr val="tx1"/>
                </a:solidFill>
                <a:latin typeface="Times New Roman" pitchFamily="18" charset="0"/>
              </a:rPr>
              <a:t> (0-47): distinguish first 24 and last 24 hours. </a:t>
            </a:r>
          </a:p>
          <a:p>
            <a:pPr defTabSz="0" eaLnBrk="1" hangingPunct="1"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zh-CN" noProof="1">
              <a:solidFill>
                <a:schemeClr val="tx1"/>
              </a:solidFill>
              <a:latin typeface="Times New Roman" pitchFamily="18" charset="0"/>
            </a:endParaRPr>
          </a:p>
          <a:p>
            <a:pPr defTabSz="0" eaLnBrk="1" hangingPunct="1"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zh-CN" noProof="1">
              <a:solidFill>
                <a:schemeClr val="tx1"/>
              </a:solidFill>
              <a:latin typeface="Times New Roman" pitchFamily="18" charset="0"/>
            </a:endParaRPr>
          </a:p>
          <a:p>
            <a:pPr defTabSz="0" eaLnBrk="1" hangingPunct="1"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zh-CN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流程图: 联系 18">
            <a:extLst>
              <a:ext uri="{FF2B5EF4-FFF2-40B4-BE49-F238E27FC236}">
                <a16:creationId xmlns:a16="http://schemas.microsoft.com/office/drawing/2014/main" id="{DDA0148D-F58F-644E-A431-7152DDD3DC25}"/>
              </a:ext>
            </a:extLst>
          </p:cNvPr>
          <p:cNvSpPr/>
          <p:nvPr/>
        </p:nvSpPr>
        <p:spPr bwMode="auto">
          <a:xfrm>
            <a:off x="3394075" y="5259388"/>
            <a:ext cx="214313" cy="21431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 dirty="0"/>
          </a:p>
        </p:txBody>
      </p:sp>
      <p:sp>
        <p:nvSpPr>
          <p:cNvPr id="20" name="流程图: 联系 19">
            <a:extLst>
              <a:ext uri="{FF2B5EF4-FFF2-40B4-BE49-F238E27FC236}">
                <a16:creationId xmlns:a16="http://schemas.microsoft.com/office/drawing/2014/main" id="{75C606AF-72D4-984E-A4DB-2B9E2CB012A0}"/>
              </a:ext>
            </a:extLst>
          </p:cNvPr>
          <p:cNvSpPr/>
          <p:nvPr/>
        </p:nvSpPr>
        <p:spPr bwMode="auto">
          <a:xfrm>
            <a:off x="3751263" y="5259388"/>
            <a:ext cx="214312" cy="21431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/>
          </a:p>
        </p:txBody>
      </p:sp>
      <p:sp>
        <p:nvSpPr>
          <p:cNvPr id="21" name="流程图: 联系 20">
            <a:extLst>
              <a:ext uri="{FF2B5EF4-FFF2-40B4-BE49-F238E27FC236}">
                <a16:creationId xmlns:a16="http://schemas.microsoft.com/office/drawing/2014/main" id="{15CA9735-E500-3443-926E-D24AEE54BCA2}"/>
              </a:ext>
            </a:extLst>
          </p:cNvPr>
          <p:cNvSpPr/>
          <p:nvPr/>
        </p:nvSpPr>
        <p:spPr bwMode="auto">
          <a:xfrm>
            <a:off x="4108450" y="5259388"/>
            <a:ext cx="214313" cy="21431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/>
          </a:p>
        </p:txBody>
      </p:sp>
      <p:sp>
        <p:nvSpPr>
          <p:cNvPr id="22" name="流程图: 联系 21">
            <a:extLst>
              <a:ext uri="{FF2B5EF4-FFF2-40B4-BE49-F238E27FC236}">
                <a16:creationId xmlns:a16="http://schemas.microsoft.com/office/drawing/2014/main" id="{ECAD352F-AF6B-DB47-AE21-E4D2D121E8C3}"/>
              </a:ext>
            </a:extLst>
          </p:cNvPr>
          <p:cNvSpPr/>
          <p:nvPr/>
        </p:nvSpPr>
        <p:spPr bwMode="auto">
          <a:xfrm>
            <a:off x="4465638" y="5259388"/>
            <a:ext cx="214312" cy="21431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/>
          </a:p>
        </p:txBody>
      </p:sp>
      <p:sp>
        <p:nvSpPr>
          <p:cNvPr id="6153" name="流程图: 联系 1">
            <a:extLst>
              <a:ext uri="{FF2B5EF4-FFF2-40B4-BE49-F238E27FC236}">
                <a16:creationId xmlns:a16="http://schemas.microsoft.com/office/drawing/2014/main" id="{73F2B95B-4155-A64F-B61C-089657BD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5259388"/>
            <a:ext cx="214313" cy="214312"/>
          </a:xfrm>
          <a:prstGeom prst="flowChartConnector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3" name="流程图: 联系 2">
            <a:extLst>
              <a:ext uri="{FF2B5EF4-FFF2-40B4-BE49-F238E27FC236}">
                <a16:creationId xmlns:a16="http://schemas.microsoft.com/office/drawing/2014/main" id="{616CCE18-BAE5-E64B-93F1-E7D34806DD78}"/>
              </a:ext>
            </a:extLst>
          </p:cNvPr>
          <p:cNvSpPr/>
          <p:nvPr/>
        </p:nvSpPr>
        <p:spPr bwMode="auto">
          <a:xfrm>
            <a:off x="5199063" y="5259388"/>
            <a:ext cx="214312" cy="21431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/>
          </a:p>
        </p:txBody>
      </p:sp>
      <p:sp>
        <p:nvSpPr>
          <p:cNvPr id="4" name="流程图: 联系 3">
            <a:extLst>
              <a:ext uri="{FF2B5EF4-FFF2-40B4-BE49-F238E27FC236}">
                <a16:creationId xmlns:a16="http://schemas.microsoft.com/office/drawing/2014/main" id="{8054E8D1-53BC-8E4C-A54F-26E15E7B9839}"/>
              </a:ext>
            </a:extLst>
          </p:cNvPr>
          <p:cNvSpPr/>
          <p:nvPr/>
        </p:nvSpPr>
        <p:spPr bwMode="auto">
          <a:xfrm>
            <a:off x="5556250" y="5259388"/>
            <a:ext cx="214313" cy="21431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/>
          </a:p>
        </p:txBody>
      </p:sp>
      <p:sp>
        <p:nvSpPr>
          <p:cNvPr id="5" name="流程图: 联系 4">
            <a:extLst>
              <a:ext uri="{FF2B5EF4-FFF2-40B4-BE49-F238E27FC236}">
                <a16:creationId xmlns:a16="http://schemas.microsoft.com/office/drawing/2014/main" id="{D2221C8A-6DDC-444D-BAA3-2A976C180036}"/>
              </a:ext>
            </a:extLst>
          </p:cNvPr>
          <p:cNvSpPr/>
          <p:nvPr/>
        </p:nvSpPr>
        <p:spPr bwMode="auto">
          <a:xfrm>
            <a:off x="5913438" y="5259388"/>
            <a:ext cx="214312" cy="21431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/>
          </a:p>
        </p:txBody>
      </p:sp>
      <p:cxnSp>
        <p:nvCxnSpPr>
          <p:cNvPr id="6157" name="直接连接符 26">
            <a:extLst>
              <a:ext uri="{FF2B5EF4-FFF2-40B4-BE49-F238E27FC236}">
                <a16:creationId xmlns:a16="http://schemas.microsoft.com/office/drawing/2014/main" id="{05D14E88-552B-D744-9C3F-6D6437BC3E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09975" y="5367338"/>
            <a:ext cx="14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直接连接符 27">
            <a:extLst>
              <a:ext uri="{FF2B5EF4-FFF2-40B4-BE49-F238E27FC236}">
                <a16:creationId xmlns:a16="http://schemas.microsoft.com/office/drawing/2014/main" id="{29C1C814-E9F7-0B4F-BC73-7A37ADF54B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65575" y="5367338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直接连接符 28">
            <a:extLst>
              <a:ext uri="{FF2B5EF4-FFF2-40B4-BE49-F238E27FC236}">
                <a16:creationId xmlns:a16="http://schemas.microsoft.com/office/drawing/2014/main" id="{C847760F-C20E-7047-8A2B-56813ECA18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24350" y="5367338"/>
            <a:ext cx="14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直接连接符 29">
            <a:extLst>
              <a:ext uri="{FF2B5EF4-FFF2-40B4-BE49-F238E27FC236}">
                <a16:creationId xmlns:a16="http://schemas.microsoft.com/office/drawing/2014/main" id="{417E008F-E58E-C04C-96D0-46067389CB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7750" y="5367338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直接连接符 30">
            <a:extLst>
              <a:ext uri="{FF2B5EF4-FFF2-40B4-BE49-F238E27FC236}">
                <a16:creationId xmlns:a16="http://schemas.microsoft.com/office/drawing/2014/main" id="{C8A50581-2C32-174B-9792-8DBCEE8010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7775" y="5367338"/>
            <a:ext cx="14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直接连接符 31">
            <a:extLst>
              <a:ext uri="{FF2B5EF4-FFF2-40B4-BE49-F238E27FC236}">
                <a16:creationId xmlns:a16="http://schemas.microsoft.com/office/drawing/2014/main" id="{8E021505-72BD-BC4D-8B3B-5613EA75F3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3375" y="5367338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直接连接符 32">
            <a:extLst>
              <a:ext uri="{FF2B5EF4-FFF2-40B4-BE49-F238E27FC236}">
                <a16:creationId xmlns:a16="http://schemas.microsoft.com/office/drawing/2014/main" id="{2261DDBA-4432-1743-BE5C-ECA2F05156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72150" y="5367338"/>
            <a:ext cx="14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4" name="Text Box 2">
            <a:extLst>
              <a:ext uri="{FF2B5EF4-FFF2-40B4-BE49-F238E27FC236}">
                <a16:creationId xmlns:a16="http://schemas.microsoft.com/office/drawing/2014/main" id="{85CCA77B-B33A-6E40-B586-387F3E849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50" y="5535613"/>
            <a:ext cx="1860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The next 48 hours</a:t>
            </a:r>
            <a:endParaRPr lang="zh-CN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65" name="直接连接符 28">
            <a:extLst>
              <a:ext uri="{FF2B5EF4-FFF2-40B4-BE49-F238E27FC236}">
                <a16:creationId xmlns:a16="http://schemas.microsoft.com/office/drawing/2014/main" id="{25399DE1-624F-D946-930B-A0A86F69AA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81538" y="5367338"/>
            <a:ext cx="141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直接连接符 29">
            <a:extLst>
              <a:ext uri="{FF2B5EF4-FFF2-40B4-BE49-F238E27FC236}">
                <a16:creationId xmlns:a16="http://schemas.microsoft.com/office/drawing/2014/main" id="{36D1C427-D156-9946-856B-59E1D1D421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17850" y="5367338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7" name="矩形 17">
            <a:extLst>
              <a:ext uri="{FF2B5EF4-FFF2-40B4-BE49-F238E27FC236}">
                <a16:creationId xmlns:a16="http://schemas.microsoft.com/office/drawing/2014/main" id="{F2DCCE3B-57A4-2049-B3A7-852BA0743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3" y="5214938"/>
            <a:ext cx="1819275" cy="28733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 sz="2000"/>
          </a:p>
        </p:txBody>
      </p:sp>
      <p:sp>
        <p:nvSpPr>
          <p:cNvPr id="6168" name="流程图: 联系 7">
            <a:extLst>
              <a:ext uri="{FF2B5EF4-FFF2-40B4-BE49-F238E27FC236}">
                <a16:creationId xmlns:a16="http://schemas.microsoft.com/office/drawing/2014/main" id="{6C9E1B53-B826-5D49-AF58-B8119853A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6015038"/>
            <a:ext cx="214313" cy="214312"/>
          </a:xfrm>
          <a:prstGeom prst="flowChartConnector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6169" name="Text Box 2">
            <a:extLst>
              <a:ext uri="{FF2B5EF4-FFF2-40B4-BE49-F238E27FC236}">
                <a16:creationId xmlns:a16="http://schemas.microsoft.com/office/drawing/2014/main" id="{52A3CA56-8FD7-964B-8729-F46ED2F0E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5964238"/>
            <a:ext cx="2419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Time node predicted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流程图: 联系 58">
            <a:extLst>
              <a:ext uri="{FF2B5EF4-FFF2-40B4-BE49-F238E27FC236}">
                <a16:creationId xmlns:a16="http://schemas.microsoft.com/office/drawing/2014/main" id="{D53E2258-9B12-2544-AF7E-DB7F1FBDC2D9}"/>
              </a:ext>
            </a:extLst>
          </p:cNvPr>
          <p:cNvSpPr/>
          <p:nvPr/>
        </p:nvSpPr>
        <p:spPr bwMode="auto">
          <a:xfrm>
            <a:off x="4124325" y="4392613"/>
            <a:ext cx="214313" cy="21431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 dirty="0"/>
          </a:p>
        </p:txBody>
      </p:sp>
      <p:sp>
        <p:nvSpPr>
          <p:cNvPr id="60" name="流程图: 联系 59">
            <a:extLst>
              <a:ext uri="{FF2B5EF4-FFF2-40B4-BE49-F238E27FC236}">
                <a16:creationId xmlns:a16="http://schemas.microsoft.com/office/drawing/2014/main" id="{243E0AE0-1A66-2544-82E8-50F4C048737E}"/>
              </a:ext>
            </a:extLst>
          </p:cNvPr>
          <p:cNvSpPr/>
          <p:nvPr/>
        </p:nvSpPr>
        <p:spPr bwMode="auto">
          <a:xfrm>
            <a:off x="4481513" y="4392613"/>
            <a:ext cx="214312" cy="21431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/>
          </a:p>
        </p:txBody>
      </p:sp>
      <p:sp>
        <p:nvSpPr>
          <p:cNvPr id="61" name="流程图: 联系 60">
            <a:extLst>
              <a:ext uri="{FF2B5EF4-FFF2-40B4-BE49-F238E27FC236}">
                <a16:creationId xmlns:a16="http://schemas.microsoft.com/office/drawing/2014/main" id="{D303CEF1-000F-D24E-B7A9-BC9BB1D3DCDB}"/>
              </a:ext>
            </a:extLst>
          </p:cNvPr>
          <p:cNvSpPr/>
          <p:nvPr/>
        </p:nvSpPr>
        <p:spPr bwMode="auto">
          <a:xfrm>
            <a:off x="4838700" y="4392613"/>
            <a:ext cx="214313" cy="21431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/>
          </a:p>
        </p:txBody>
      </p:sp>
      <p:sp>
        <p:nvSpPr>
          <p:cNvPr id="62" name="流程图: 联系 61">
            <a:extLst>
              <a:ext uri="{FF2B5EF4-FFF2-40B4-BE49-F238E27FC236}">
                <a16:creationId xmlns:a16="http://schemas.microsoft.com/office/drawing/2014/main" id="{F5886D92-5861-A94C-A29B-E06E29766F27}"/>
              </a:ext>
            </a:extLst>
          </p:cNvPr>
          <p:cNvSpPr/>
          <p:nvPr/>
        </p:nvSpPr>
        <p:spPr bwMode="auto">
          <a:xfrm>
            <a:off x="5195888" y="4392613"/>
            <a:ext cx="214312" cy="21431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/>
          </a:p>
        </p:txBody>
      </p:sp>
      <p:sp>
        <p:nvSpPr>
          <p:cNvPr id="6174" name="流程图: 联系 62">
            <a:extLst>
              <a:ext uri="{FF2B5EF4-FFF2-40B4-BE49-F238E27FC236}">
                <a16:creationId xmlns:a16="http://schemas.microsoft.com/office/drawing/2014/main" id="{BFB0F1FD-0A2E-FD43-9321-737E00A97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4392613"/>
            <a:ext cx="214313" cy="214312"/>
          </a:xfrm>
          <a:prstGeom prst="flowChartConnector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64" name="流程图: 联系 63">
            <a:extLst>
              <a:ext uri="{FF2B5EF4-FFF2-40B4-BE49-F238E27FC236}">
                <a16:creationId xmlns:a16="http://schemas.microsoft.com/office/drawing/2014/main" id="{CBC9A943-66DA-784A-B26E-60F3FAB601ED}"/>
              </a:ext>
            </a:extLst>
          </p:cNvPr>
          <p:cNvSpPr/>
          <p:nvPr/>
        </p:nvSpPr>
        <p:spPr bwMode="auto">
          <a:xfrm>
            <a:off x="5929313" y="4392613"/>
            <a:ext cx="214312" cy="21431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/>
          </a:p>
        </p:txBody>
      </p:sp>
      <p:sp>
        <p:nvSpPr>
          <p:cNvPr id="65" name="流程图: 联系 64">
            <a:extLst>
              <a:ext uri="{FF2B5EF4-FFF2-40B4-BE49-F238E27FC236}">
                <a16:creationId xmlns:a16="http://schemas.microsoft.com/office/drawing/2014/main" id="{D93EA03A-EE04-3F4A-B4D5-DDA7E4FC5F0D}"/>
              </a:ext>
            </a:extLst>
          </p:cNvPr>
          <p:cNvSpPr/>
          <p:nvPr/>
        </p:nvSpPr>
        <p:spPr bwMode="auto">
          <a:xfrm>
            <a:off x="6286500" y="4392613"/>
            <a:ext cx="214313" cy="21431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/>
          </a:p>
        </p:txBody>
      </p:sp>
      <p:cxnSp>
        <p:nvCxnSpPr>
          <p:cNvPr id="6177" name="直接连接符 26">
            <a:extLst>
              <a:ext uri="{FF2B5EF4-FFF2-40B4-BE49-F238E27FC236}">
                <a16:creationId xmlns:a16="http://schemas.microsoft.com/office/drawing/2014/main" id="{341A1D74-98D1-6541-B7A4-FB08ABA3B5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0225" y="4500563"/>
            <a:ext cx="14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8" name="直接连接符 27">
            <a:extLst>
              <a:ext uri="{FF2B5EF4-FFF2-40B4-BE49-F238E27FC236}">
                <a16:creationId xmlns:a16="http://schemas.microsoft.com/office/drawing/2014/main" id="{EEA07989-D0D1-7747-BB87-888F615EB5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95825" y="4500563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9" name="直接连接符 28">
            <a:extLst>
              <a:ext uri="{FF2B5EF4-FFF2-40B4-BE49-F238E27FC236}">
                <a16:creationId xmlns:a16="http://schemas.microsoft.com/office/drawing/2014/main" id="{BFE58880-27C3-5446-85B2-4AABC1C3A1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4600" y="4500563"/>
            <a:ext cx="14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0" name="直接连接符 29">
            <a:extLst>
              <a:ext uri="{FF2B5EF4-FFF2-40B4-BE49-F238E27FC236}">
                <a16:creationId xmlns:a16="http://schemas.microsoft.com/office/drawing/2014/main" id="{28E0C7AD-811A-3641-B8D5-059566B2C6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00813" y="4500563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1" name="直接连接符 30">
            <a:extLst>
              <a:ext uri="{FF2B5EF4-FFF2-40B4-BE49-F238E27FC236}">
                <a16:creationId xmlns:a16="http://schemas.microsoft.com/office/drawing/2014/main" id="{650A77E2-914E-8D44-A24D-D3D38665C5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88025" y="4500563"/>
            <a:ext cx="14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2" name="直接连接符 31">
            <a:extLst>
              <a:ext uri="{FF2B5EF4-FFF2-40B4-BE49-F238E27FC236}">
                <a16:creationId xmlns:a16="http://schemas.microsoft.com/office/drawing/2014/main" id="{396AFBFF-821C-4245-B6A6-B34FD3B960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43625" y="4500563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3" name="直接连接符 28">
            <a:extLst>
              <a:ext uri="{FF2B5EF4-FFF2-40B4-BE49-F238E27FC236}">
                <a16:creationId xmlns:a16="http://schemas.microsoft.com/office/drawing/2014/main" id="{498A2845-0689-F34C-9124-2AC1E9F582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1788" y="4500563"/>
            <a:ext cx="141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4" name="矩形 17">
            <a:extLst>
              <a:ext uri="{FF2B5EF4-FFF2-40B4-BE49-F238E27FC236}">
                <a16:creationId xmlns:a16="http://schemas.microsoft.com/office/drawing/2014/main" id="{6B0FCD06-4433-A947-9290-4C52633A1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4357688"/>
            <a:ext cx="1819275" cy="28733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 sz="2000"/>
          </a:p>
        </p:txBody>
      </p:sp>
      <p:cxnSp>
        <p:nvCxnSpPr>
          <p:cNvPr id="6185" name="直接连接符 29">
            <a:extLst>
              <a:ext uri="{FF2B5EF4-FFF2-40B4-BE49-F238E27FC236}">
                <a16:creationId xmlns:a16="http://schemas.microsoft.com/office/drawing/2014/main" id="{8B095F3C-3A5B-7D42-AE0E-A390B2978F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71813" y="4500563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流程图: 联系 88">
            <a:extLst>
              <a:ext uri="{FF2B5EF4-FFF2-40B4-BE49-F238E27FC236}">
                <a16:creationId xmlns:a16="http://schemas.microsoft.com/office/drawing/2014/main" id="{81D8841F-990D-464B-A6C3-FC975502E91A}"/>
              </a:ext>
            </a:extLst>
          </p:cNvPr>
          <p:cNvSpPr/>
          <p:nvPr/>
        </p:nvSpPr>
        <p:spPr bwMode="auto">
          <a:xfrm>
            <a:off x="3768725" y="4392613"/>
            <a:ext cx="214313" cy="21431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 dirty="0"/>
          </a:p>
        </p:txBody>
      </p:sp>
      <p:cxnSp>
        <p:nvCxnSpPr>
          <p:cNvPr id="6187" name="直接连接符 26">
            <a:extLst>
              <a:ext uri="{FF2B5EF4-FFF2-40B4-BE49-F238E27FC236}">
                <a16:creationId xmlns:a16="http://schemas.microsoft.com/office/drawing/2014/main" id="{BD0086C8-A69F-E149-85F3-15EC36D7E0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84625" y="4500563"/>
            <a:ext cx="14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流程图: 联系 90">
            <a:extLst>
              <a:ext uri="{FF2B5EF4-FFF2-40B4-BE49-F238E27FC236}">
                <a16:creationId xmlns:a16="http://schemas.microsoft.com/office/drawing/2014/main" id="{0735A950-9858-064B-AB56-C32A275B93AD}"/>
              </a:ext>
            </a:extLst>
          </p:cNvPr>
          <p:cNvSpPr/>
          <p:nvPr/>
        </p:nvSpPr>
        <p:spPr bwMode="auto">
          <a:xfrm>
            <a:off x="3402013" y="4392613"/>
            <a:ext cx="214312" cy="21431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 dirty="0"/>
          </a:p>
        </p:txBody>
      </p:sp>
      <p:cxnSp>
        <p:nvCxnSpPr>
          <p:cNvPr id="6189" name="直接连接符 26">
            <a:extLst>
              <a:ext uri="{FF2B5EF4-FFF2-40B4-BE49-F238E27FC236}">
                <a16:creationId xmlns:a16="http://schemas.microsoft.com/office/drawing/2014/main" id="{B68F6CA2-EE7C-8F41-8610-141B2A90F9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7913" y="4500563"/>
            <a:ext cx="141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6" name="灯片编号占位符 93">
            <a:extLst>
              <a:ext uri="{FF2B5EF4-FFF2-40B4-BE49-F238E27FC236}">
                <a16:creationId xmlns:a16="http://schemas.microsoft.com/office/drawing/2014/main" id="{8E1A9B47-CD62-CB40-8741-665CFA3D79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86500"/>
            <a:ext cx="2132013" cy="474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25C647F6-9DC7-A740-9271-086108844BE4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191" name="流程图: 联系 2">
            <a:extLst>
              <a:ext uri="{FF2B5EF4-FFF2-40B4-BE49-F238E27FC236}">
                <a16:creationId xmlns:a16="http://schemas.microsoft.com/office/drawing/2014/main" id="{6DB153A4-6ECB-A34A-82F8-279617B52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3352800"/>
            <a:ext cx="214312" cy="214313"/>
          </a:xfrm>
          <a:prstGeom prst="flowChartConnector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6192" name="流程图: 联系 3">
            <a:extLst>
              <a:ext uri="{FF2B5EF4-FFF2-40B4-BE49-F238E27FC236}">
                <a16:creationId xmlns:a16="http://schemas.microsoft.com/office/drawing/2014/main" id="{FC50032B-96FE-914B-9CBF-6AF9D7D6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3352800"/>
            <a:ext cx="214312" cy="214313"/>
          </a:xfrm>
          <a:prstGeom prst="flowChartConnector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6193" name="流程图: 联系 4">
            <a:extLst>
              <a:ext uri="{FF2B5EF4-FFF2-40B4-BE49-F238E27FC236}">
                <a16:creationId xmlns:a16="http://schemas.microsoft.com/office/drawing/2014/main" id="{6B53AC3B-4850-634D-9BDE-9AFD78AAE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352800"/>
            <a:ext cx="214312" cy="214313"/>
          </a:xfrm>
          <a:prstGeom prst="flowChartConnector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6194" name="流程图: 联系 5">
            <a:extLst>
              <a:ext uri="{FF2B5EF4-FFF2-40B4-BE49-F238E27FC236}">
                <a16:creationId xmlns:a16="http://schemas.microsoft.com/office/drawing/2014/main" id="{44FB8673-DF75-6F40-B5A1-1F47DB980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3352800"/>
            <a:ext cx="214312" cy="214313"/>
          </a:xfrm>
          <a:prstGeom prst="flowChartConnector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6195" name="流程图: 联系 6">
            <a:extLst>
              <a:ext uri="{FF2B5EF4-FFF2-40B4-BE49-F238E27FC236}">
                <a16:creationId xmlns:a16="http://schemas.microsoft.com/office/drawing/2014/main" id="{6E7681B4-990B-3743-B319-E0EEE5DB9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3352800"/>
            <a:ext cx="214313" cy="214313"/>
          </a:xfrm>
          <a:prstGeom prst="flowChartConnector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6196" name="流程图: 联系 7">
            <a:extLst>
              <a:ext uri="{FF2B5EF4-FFF2-40B4-BE49-F238E27FC236}">
                <a16:creationId xmlns:a16="http://schemas.microsoft.com/office/drawing/2014/main" id="{92C863EF-D3F2-C045-8562-EEC46AC39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3352800"/>
            <a:ext cx="214313" cy="214313"/>
          </a:xfrm>
          <a:prstGeom prst="flowChartConnector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6197" name="流程图: 联系 8">
            <a:extLst>
              <a:ext uri="{FF2B5EF4-FFF2-40B4-BE49-F238E27FC236}">
                <a16:creationId xmlns:a16="http://schemas.microsoft.com/office/drawing/2014/main" id="{8E684AB6-6EA8-5F42-BEB1-D7F0CA894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352800"/>
            <a:ext cx="214313" cy="214313"/>
          </a:xfrm>
          <a:prstGeom prst="flowChartConnector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6198" name="流程图: 联系 9">
            <a:extLst>
              <a:ext uri="{FF2B5EF4-FFF2-40B4-BE49-F238E27FC236}">
                <a16:creationId xmlns:a16="http://schemas.microsoft.com/office/drawing/2014/main" id="{2D956D81-77BA-1844-B068-CDAA4688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3352800"/>
            <a:ext cx="214313" cy="214313"/>
          </a:xfrm>
          <a:prstGeom prst="flowChartConnector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cxnSp>
        <p:nvCxnSpPr>
          <p:cNvPr id="6199" name="直接连接符 10">
            <a:extLst>
              <a:ext uri="{FF2B5EF4-FFF2-40B4-BE49-F238E27FC236}">
                <a16:creationId xmlns:a16="http://schemas.microsoft.com/office/drawing/2014/main" id="{241AD9F7-2C2E-EA4E-A4DA-EDE085EB6950}"/>
              </a:ext>
            </a:extLst>
          </p:cNvPr>
          <p:cNvCxnSpPr>
            <a:cxnSpLocks noChangeShapeType="1"/>
            <a:stCxn id="6191" idx="6"/>
            <a:endCxn id="6192" idx="2"/>
          </p:cNvCxnSpPr>
          <p:nvPr/>
        </p:nvCxnSpPr>
        <p:spPr bwMode="auto">
          <a:xfrm>
            <a:off x="2000250" y="3460750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00" name="直接连接符 11">
            <a:extLst>
              <a:ext uri="{FF2B5EF4-FFF2-40B4-BE49-F238E27FC236}">
                <a16:creationId xmlns:a16="http://schemas.microsoft.com/office/drawing/2014/main" id="{0B94A8D0-DB6C-1147-914D-A6F3733FF345}"/>
              </a:ext>
            </a:extLst>
          </p:cNvPr>
          <p:cNvCxnSpPr>
            <a:cxnSpLocks noChangeShapeType="1"/>
            <a:stCxn id="6192" idx="6"/>
            <a:endCxn id="6193" idx="2"/>
          </p:cNvCxnSpPr>
          <p:nvPr/>
        </p:nvCxnSpPr>
        <p:spPr bwMode="auto">
          <a:xfrm flipV="1">
            <a:off x="2286000" y="3460750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01" name="直接连接符 12">
            <a:extLst>
              <a:ext uri="{FF2B5EF4-FFF2-40B4-BE49-F238E27FC236}">
                <a16:creationId xmlns:a16="http://schemas.microsoft.com/office/drawing/2014/main" id="{F62583DE-8936-7644-B4AB-8A4FC2D9F361}"/>
              </a:ext>
            </a:extLst>
          </p:cNvPr>
          <p:cNvCxnSpPr>
            <a:cxnSpLocks noChangeShapeType="1"/>
            <a:stCxn id="6193" idx="6"/>
            <a:endCxn id="6194" idx="2"/>
          </p:cNvCxnSpPr>
          <p:nvPr/>
        </p:nvCxnSpPr>
        <p:spPr bwMode="auto">
          <a:xfrm>
            <a:off x="2571750" y="3460750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02" name="直接连接符 13">
            <a:extLst>
              <a:ext uri="{FF2B5EF4-FFF2-40B4-BE49-F238E27FC236}">
                <a16:creationId xmlns:a16="http://schemas.microsoft.com/office/drawing/2014/main" id="{485B90D0-82BF-0F41-BA5D-B327A82281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7500" y="3460750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03" name="直接连接符 14">
            <a:extLst>
              <a:ext uri="{FF2B5EF4-FFF2-40B4-BE49-F238E27FC236}">
                <a16:creationId xmlns:a16="http://schemas.microsoft.com/office/drawing/2014/main" id="{8F0CACBF-E485-C44E-9DCF-43AFA2A44DED}"/>
              </a:ext>
            </a:extLst>
          </p:cNvPr>
          <p:cNvCxnSpPr>
            <a:cxnSpLocks noChangeShapeType="1"/>
            <a:stCxn id="6195" idx="6"/>
            <a:endCxn id="6196" idx="2"/>
          </p:cNvCxnSpPr>
          <p:nvPr/>
        </p:nvCxnSpPr>
        <p:spPr bwMode="auto">
          <a:xfrm>
            <a:off x="3786188" y="3460750"/>
            <a:ext cx="7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04" name="直接连接符 15">
            <a:extLst>
              <a:ext uri="{FF2B5EF4-FFF2-40B4-BE49-F238E27FC236}">
                <a16:creationId xmlns:a16="http://schemas.microsoft.com/office/drawing/2014/main" id="{9CE79679-6B66-E94B-BA46-5CE3291B6E3A}"/>
              </a:ext>
            </a:extLst>
          </p:cNvPr>
          <p:cNvCxnSpPr>
            <a:cxnSpLocks noChangeShapeType="1"/>
            <a:stCxn id="6196" idx="6"/>
            <a:endCxn id="6197" idx="2"/>
          </p:cNvCxnSpPr>
          <p:nvPr/>
        </p:nvCxnSpPr>
        <p:spPr bwMode="auto">
          <a:xfrm flipV="1">
            <a:off x="4071938" y="3460750"/>
            <a:ext cx="7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05" name="直接连接符 16">
            <a:extLst>
              <a:ext uri="{FF2B5EF4-FFF2-40B4-BE49-F238E27FC236}">
                <a16:creationId xmlns:a16="http://schemas.microsoft.com/office/drawing/2014/main" id="{C7088048-94DC-DD45-B5BA-C6B2F6CAD569}"/>
              </a:ext>
            </a:extLst>
          </p:cNvPr>
          <p:cNvCxnSpPr>
            <a:cxnSpLocks noChangeShapeType="1"/>
            <a:stCxn id="6197" idx="6"/>
            <a:endCxn id="6198" idx="2"/>
          </p:cNvCxnSpPr>
          <p:nvPr/>
        </p:nvCxnSpPr>
        <p:spPr bwMode="auto">
          <a:xfrm>
            <a:off x="4357688" y="3460750"/>
            <a:ext cx="7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流程图: 联系 72">
            <a:extLst>
              <a:ext uri="{FF2B5EF4-FFF2-40B4-BE49-F238E27FC236}">
                <a16:creationId xmlns:a16="http://schemas.microsoft.com/office/drawing/2014/main" id="{5D993F17-4EE3-CC40-999A-78455C208D27}"/>
              </a:ext>
            </a:extLst>
          </p:cNvPr>
          <p:cNvSpPr/>
          <p:nvPr/>
        </p:nvSpPr>
        <p:spPr bwMode="auto">
          <a:xfrm>
            <a:off x="4929188" y="3352800"/>
            <a:ext cx="214312" cy="21431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 dirty="0"/>
          </a:p>
        </p:txBody>
      </p:sp>
      <p:sp>
        <p:nvSpPr>
          <p:cNvPr id="74" name="流程图: 联系 73">
            <a:extLst>
              <a:ext uri="{FF2B5EF4-FFF2-40B4-BE49-F238E27FC236}">
                <a16:creationId xmlns:a16="http://schemas.microsoft.com/office/drawing/2014/main" id="{AF602592-303D-0843-98B8-7A8A28CC48D5}"/>
              </a:ext>
            </a:extLst>
          </p:cNvPr>
          <p:cNvSpPr/>
          <p:nvPr/>
        </p:nvSpPr>
        <p:spPr bwMode="auto">
          <a:xfrm>
            <a:off x="5286375" y="3352800"/>
            <a:ext cx="214313" cy="21431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/>
          </a:p>
        </p:txBody>
      </p:sp>
      <p:sp>
        <p:nvSpPr>
          <p:cNvPr id="75" name="流程图: 联系 74">
            <a:extLst>
              <a:ext uri="{FF2B5EF4-FFF2-40B4-BE49-F238E27FC236}">
                <a16:creationId xmlns:a16="http://schemas.microsoft.com/office/drawing/2014/main" id="{B80CB0CA-1B11-0A45-BB56-C9FA545EEEA7}"/>
              </a:ext>
            </a:extLst>
          </p:cNvPr>
          <p:cNvSpPr/>
          <p:nvPr/>
        </p:nvSpPr>
        <p:spPr bwMode="auto">
          <a:xfrm>
            <a:off x="5643563" y="3352800"/>
            <a:ext cx="214312" cy="21431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/>
          </a:p>
        </p:txBody>
      </p:sp>
      <p:sp>
        <p:nvSpPr>
          <p:cNvPr id="76" name="流程图: 联系 75">
            <a:extLst>
              <a:ext uri="{FF2B5EF4-FFF2-40B4-BE49-F238E27FC236}">
                <a16:creationId xmlns:a16="http://schemas.microsoft.com/office/drawing/2014/main" id="{31844349-D62A-7A4E-9378-E796A3AA90E7}"/>
              </a:ext>
            </a:extLst>
          </p:cNvPr>
          <p:cNvSpPr/>
          <p:nvPr/>
        </p:nvSpPr>
        <p:spPr bwMode="auto">
          <a:xfrm>
            <a:off x="6000750" y="3352800"/>
            <a:ext cx="214313" cy="21431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/>
          </a:p>
        </p:txBody>
      </p:sp>
      <p:sp>
        <p:nvSpPr>
          <p:cNvPr id="77" name="流程图: 联系 76">
            <a:extLst>
              <a:ext uri="{FF2B5EF4-FFF2-40B4-BE49-F238E27FC236}">
                <a16:creationId xmlns:a16="http://schemas.microsoft.com/office/drawing/2014/main" id="{905EEB31-A2C1-7A4E-AE17-64E060D85D00}"/>
              </a:ext>
            </a:extLst>
          </p:cNvPr>
          <p:cNvSpPr/>
          <p:nvPr/>
        </p:nvSpPr>
        <p:spPr bwMode="auto">
          <a:xfrm>
            <a:off x="6500813" y="3352800"/>
            <a:ext cx="214312" cy="21431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/>
          </a:p>
        </p:txBody>
      </p:sp>
      <p:sp>
        <p:nvSpPr>
          <p:cNvPr id="78" name="流程图: 联系 77">
            <a:extLst>
              <a:ext uri="{FF2B5EF4-FFF2-40B4-BE49-F238E27FC236}">
                <a16:creationId xmlns:a16="http://schemas.microsoft.com/office/drawing/2014/main" id="{C736E1FB-4AF6-2F4C-96A3-1F55F4B9CCB2}"/>
              </a:ext>
            </a:extLst>
          </p:cNvPr>
          <p:cNvSpPr/>
          <p:nvPr/>
        </p:nvSpPr>
        <p:spPr bwMode="auto">
          <a:xfrm>
            <a:off x="6858000" y="3352800"/>
            <a:ext cx="214313" cy="21431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/>
          </a:p>
        </p:txBody>
      </p:sp>
      <p:sp>
        <p:nvSpPr>
          <p:cNvPr id="79" name="流程图: 联系 78">
            <a:extLst>
              <a:ext uri="{FF2B5EF4-FFF2-40B4-BE49-F238E27FC236}">
                <a16:creationId xmlns:a16="http://schemas.microsoft.com/office/drawing/2014/main" id="{C1A536FC-FA38-5E4A-9DE6-70AE60DA309A}"/>
              </a:ext>
            </a:extLst>
          </p:cNvPr>
          <p:cNvSpPr/>
          <p:nvPr/>
        </p:nvSpPr>
        <p:spPr bwMode="auto">
          <a:xfrm>
            <a:off x="7215188" y="3352800"/>
            <a:ext cx="214312" cy="21431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/>
          </a:p>
        </p:txBody>
      </p:sp>
      <p:sp>
        <p:nvSpPr>
          <p:cNvPr id="80" name="流程图: 联系 79">
            <a:extLst>
              <a:ext uri="{FF2B5EF4-FFF2-40B4-BE49-F238E27FC236}">
                <a16:creationId xmlns:a16="http://schemas.microsoft.com/office/drawing/2014/main" id="{C24994E4-E5CA-3742-9B1A-2E4628104803}"/>
              </a:ext>
            </a:extLst>
          </p:cNvPr>
          <p:cNvSpPr/>
          <p:nvPr/>
        </p:nvSpPr>
        <p:spPr bwMode="auto">
          <a:xfrm>
            <a:off x="7572375" y="3352800"/>
            <a:ext cx="214313" cy="21431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/>
          </a:p>
        </p:txBody>
      </p:sp>
      <p:cxnSp>
        <p:nvCxnSpPr>
          <p:cNvPr id="6214" name="直接连接符 26">
            <a:extLst>
              <a:ext uri="{FF2B5EF4-FFF2-40B4-BE49-F238E27FC236}">
                <a16:creationId xmlns:a16="http://schemas.microsoft.com/office/drawing/2014/main" id="{C391F046-1FED-4C40-8AC1-267DD9B96406}"/>
              </a:ext>
            </a:extLst>
          </p:cNvPr>
          <p:cNvCxnSpPr>
            <a:cxnSpLocks noChangeShapeType="1"/>
            <a:stCxn id="73" idx="6"/>
            <a:endCxn id="74" idx="2"/>
          </p:cNvCxnSpPr>
          <p:nvPr/>
        </p:nvCxnSpPr>
        <p:spPr bwMode="auto">
          <a:xfrm>
            <a:off x="5143500" y="34607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15" name="直接连接符 27">
            <a:extLst>
              <a:ext uri="{FF2B5EF4-FFF2-40B4-BE49-F238E27FC236}">
                <a16:creationId xmlns:a16="http://schemas.microsoft.com/office/drawing/2014/main" id="{528A4FC8-7109-774D-B7CE-609958DA2903}"/>
              </a:ext>
            </a:extLst>
          </p:cNvPr>
          <p:cNvCxnSpPr>
            <a:cxnSpLocks noChangeShapeType="1"/>
            <a:stCxn id="74" idx="6"/>
            <a:endCxn id="75" idx="2"/>
          </p:cNvCxnSpPr>
          <p:nvPr/>
        </p:nvCxnSpPr>
        <p:spPr bwMode="auto">
          <a:xfrm flipV="1">
            <a:off x="5500688" y="34607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16" name="直接连接符 28">
            <a:extLst>
              <a:ext uri="{FF2B5EF4-FFF2-40B4-BE49-F238E27FC236}">
                <a16:creationId xmlns:a16="http://schemas.microsoft.com/office/drawing/2014/main" id="{213FFC80-9492-8C42-99A3-9ED7D08D5138}"/>
              </a:ext>
            </a:extLst>
          </p:cNvPr>
          <p:cNvCxnSpPr>
            <a:cxnSpLocks noChangeShapeType="1"/>
            <a:stCxn id="75" idx="6"/>
            <a:endCxn id="76" idx="2"/>
          </p:cNvCxnSpPr>
          <p:nvPr/>
        </p:nvCxnSpPr>
        <p:spPr bwMode="auto">
          <a:xfrm>
            <a:off x="5857875" y="34607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17" name="直接连接符 29">
            <a:extLst>
              <a:ext uri="{FF2B5EF4-FFF2-40B4-BE49-F238E27FC236}">
                <a16:creationId xmlns:a16="http://schemas.microsoft.com/office/drawing/2014/main" id="{8C47EBCB-6F47-E846-8F74-DA8226C92A73}"/>
              </a:ext>
            </a:extLst>
          </p:cNvPr>
          <p:cNvCxnSpPr>
            <a:cxnSpLocks noChangeShapeType="1"/>
            <a:stCxn id="76" idx="6"/>
            <a:endCxn id="77" idx="2"/>
          </p:cNvCxnSpPr>
          <p:nvPr/>
        </p:nvCxnSpPr>
        <p:spPr bwMode="auto">
          <a:xfrm flipV="1">
            <a:off x="6215063" y="3460750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18" name="直接连接符 30">
            <a:extLst>
              <a:ext uri="{FF2B5EF4-FFF2-40B4-BE49-F238E27FC236}">
                <a16:creationId xmlns:a16="http://schemas.microsoft.com/office/drawing/2014/main" id="{9CD29C9D-C7FB-EE40-BDF5-3562DE3B6BA7}"/>
              </a:ext>
            </a:extLst>
          </p:cNvPr>
          <p:cNvCxnSpPr>
            <a:cxnSpLocks noChangeShapeType="1"/>
            <a:stCxn id="77" idx="6"/>
            <a:endCxn id="78" idx="2"/>
          </p:cNvCxnSpPr>
          <p:nvPr/>
        </p:nvCxnSpPr>
        <p:spPr bwMode="auto">
          <a:xfrm>
            <a:off x="6715125" y="34607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19" name="直接连接符 31">
            <a:extLst>
              <a:ext uri="{FF2B5EF4-FFF2-40B4-BE49-F238E27FC236}">
                <a16:creationId xmlns:a16="http://schemas.microsoft.com/office/drawing/2014/main" id="{4991408F-C618-8040-8717-AB4BE90448EE}"/>
              </a:ext>
            </a:extLst>
          </p:cNvPr>
          <p:cNvCxnSpPr>
            <a:cxnSpLocks noChangeShapeType="1"/>
            <a:stCxn id="78" idx="6"/>
            <a:endCxn id="79" idx="2"/>
          </p:cNvCxnSpPr>
          <p:nvPr/>
        </p:nvCxnSpPr>
        <p:spPr bwMode="auto">
          <a:xfrm flipV="1">
            <a:off x="7072313" y="34607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20" name="直接连接符 32">
            <a:extLst>
              <a:ext uri="{FF2B5EF4-FFF2-40B4-BE49-F238E27FC236}">
                <a16:creationId xmlns:a16="http://schemas.microsoft.com/office/drawing/2014/main" id="{E1B49D7B-4492-AB40-AFF3-6FE5920BB63A}"/>
              </a:ext>
            </a:extLst>
          </p:cNvPr>
          <p:cNvCxnSpPr>
            <a:cxnSpLocks noChangeShapeType="1"/>
            <a:stCxn id="79" idx="6"/>
            <a:endCxn id="80" idx="2"/>
          </p:cNvCxnSpPr>
          <p:nvPr/>
        </p:nvCxnSpPr>
        <p:spPr bwMode="auto">
          <a:xfrm>
            <a:off x="7429500" y="34607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21" name="Text Box 2">
            <a:extLst>
              <a:ext uri="{FF2B5EF4-FFF2-40B4-BE49-F238E27FC236}">
                <a16:creationId xmlns:a16="http://schemas.microsoft.com/office/drawing/2014/main" id="{26B05384-B515-6C47-B3D5-7FD134AB9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857625"/>
            <a:ext cx="20018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The past 72 hours</a:t>
            </a:r>
            <a:endParaRPr lang="zh-CN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22" name="直接箭头连接符 34">
            <a:extLst>
              <a:ext uri="{FF2B5EF4-FFF2-40B4-BE49-F238E27FC236}">
                <a16:creationId xmlns:a16="http://schemas.microsoft.com/office/drawing/2014/main" id="{575D4638-682E-4447-8048-20A878A48629}"/>
              </a:ext>
            </a:extLst>
          </p:cNvPr>
          <p:cNvCxnSpPr>
            <a:cxnSpLocks noChangeShapeType="1"/>
            <a:stCxn id="6198" idx="6"/>
            <a:endCxn id="73" idx="2"/>
          </p:cNvCxnSpPr>
          <p:nvPr/>
        </p:nvCxnSpPr>
        <p:spPr bwMode="auto">
          <a:xfrm flipV="1">
            <a:off x="4643438" y="3460750"/>
            <a:ext cx="285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23" name="Text Box 2">
            <a:extLst>
              <a:ext uri="{FF2B5EF4-FFF2-40B4-BE49-F238E27FC236}">
                <a16:creationId xmlns:a16="http://schemas.microsoft.com/office/drawing/2014/main" id="{0EC3ECDC-2D68-6A4E-AF5A-4042C3B44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3857625"/>
            <a:ext cx="1860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The next 48 hours</a:t>
            </a:r>
            <a:endParaRPr lang="zh-CN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24" name="流程图: 联系 6">
            <a:extLst>
              <a:ext uri="{FF2B5EF4-FFF2-40B4-BE49-F238E27FC236}">
                <a16:creationId xmlns:a16="http://schemas.microsoft.com/office/drawing/2014/main" id="{7329AEF9-18E7-7147-82EC-2FF9646D8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3352800"/>
            <a:ext cx="214313" cy="214313"/>
          </a:xfrm>
          <a:prstGeom prst="flowChartConnector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cxnSp>
        <p:nvCxnSpPr>
          <p:cNvPr id="6225" name="直接连接符 14">
            <a:extLst>
              <a:ext uri="{FF2B5EF4-FFF2-40B4-BE49-F238E27FC236}">
                <a16:creationId xmlns:a16="http://schemas.microsoft.com/office/drawing/2014/main" id="{5840664C-63CA-D143-B2C8-81F6674F311A}"/>
              </a:ext>
            </a:extLst>
          </p:cNvPr>
          <p:cNvCxnSpPr>
            <a:cxnSpLocks noChangeShapeType="1"/>
            <a:stCxn id="6224" idx="6"/>
          </p:cNvCxnSpPr>
          <p:nvPr/>
        </p:nvCxnSpPr>
        <p:spPr bwMode="auto">
          <a:xfrm>
            <a:off x="3500438" y="3460750"/>
            <a:ext cx="7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26" name="矩形 17">
            <a:extLst>
              <a:ext uri="{FF2B5EF4-FFF2-40B4-BE49-F238E27FC236}">
                <a16:creationId xmlns:a16="http://schemas.microsoft.com/office/drawing/2014/main" id="{285588B8-6DBA-2F4E-9FD0-A0BCC281C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3317875"/>
            <a:ext cx="1604963" cy="287338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 sz="2000"/>
          </a:p>
        </p:txBody>
      </p:sp>
      <p:sp>
        <p:nvSpPr>
          <p:cNvPr id="6227" name="矩形 17">
            <a:extLst>
              <a:ext uri="{FF2B5EF4-FFF2-40B4-BE49-F238E27FC236}">
                <a16:creationId xmlns:a16="http://schemas.microsoft.com/office/drawing/2014/main" id="{FE4384CA-3F90-1C48-B164-7472B4135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5967413"/>
            <a:ext cx="1819275" cy="28733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 sz="2000"/>
          </a:p>
        </p:txBody>
      </p:sp>
      <p:sp>
        <p:nvSpPr>
          <p:cNvPr id="6228" name="Text Box 2">
            <a:extLst>
              <a:ext uri="{FF2B5EF4-FFF2-40B4-BE49-F238E27FC236}">
                <a16:creationId xmlns:a16="http://schemas.microsoft.com/office/drawing/2014/main" id="{6CFE87C4-39FD-504C-876D-A93329705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5969000"/>
            <a:ext cx="2419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Sliding window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29" name="左大括号 95">
            <a:extLst>
              <a:ext uri="{FF2B5EF4-FFF2-40B4-BE49-F238E27FC236}">
                <a16:creationId xmlns:a16="http://schemas.microsoft.com/office/drawing/2014/main" id="{F7BF2F2B-B720-5C42-8AE6-9926DCCA6F33}"/>
              </a:ext>
            </a:extLst>
          </p:cNvPr>
          <p:cNvSpPr>
            <a:spLocks/>
          </p:cNvSpPr>
          <p:nvPr/>
        </p:nvSpPr>
        <p:spPr bwMode="auto">
          <a:xfrm rot="-5400000">
            <a:off x="3215481" y="2286794"/>
            <a:ext cx="212725" cy="2928938"/>
          </a:xfrm>
          <a:prstGeom prst="leftBrace">
            <a:avLst>
              <a:gd name="adj1" fmla="val 79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6230" name="左大括号 95">
            <a:extLst>
              <a:ext uri="{FF2B5EF4-FFF2-40B4-BE49-F238E27FC236}">
                <a16:creationId xmlns:a16="http://schemas.microsoft.com/office/drawing/2014/main" id="{CCE56474-C5CA-2F42-A48A-BCA7F0874B56}"/>
              </a:ext>
            </a:extLst>
          </p:cNvPr>
          <p:cNvSpPr>
            <a:spLocks/>
          </p:cNvSpPr>
          <p:nvPr/>
        </p:nvSpPr>
        <p:spPr bwMode="auto">
          <a:xfrm rot="-5400000">
            <a:off x="6286501" y="2357437"/>
            <a:ext cx="214312" cy="2786063"/>
          </a:xfrm>
          <a:prstGeom prst="leftBrace">
            <a:avLst>
              <a:gd name="adj1" fmla="val 7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6231" name="Text Box 2">
            <a:extLst>
              <a:ext uri="{FF2B5EF4-FFF2-40B4-BE49-F238E27FC236}">
                <a16:creationId xmlns:a16="http://schemas.microsoft.com/office/drawing/2014/main" id="{97BA1A7B-DBDC-B541-A1CD-FC450FCAB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50" y="4714875"/>
            <a:ext cx="1860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The next 48 hours</a:t>
            </a:r>
            <a:endParaRPr lang="zh-CN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6153" grpId="0" animBg="1"/>
      <p:bldP spid="3" grpId="0" animBg="1"/>
      <p:bldP spid="4" grpId="0" animBg="1"/>
      <p:bldP spid="5" grpId="0" animBg="1"/>
      <p:bldP spid="6164" grpId="0"/>
      <p:bldP spid="6167" grpId="0" animBg="1"/>
      <p:bldP spid="6168" grpId="0" animBg="1"/>
      <p:bldP spid="6169" grpId="0"/>
      <p:bldP spid="59" grpId="0" animBg="1"/>
      <p:bldP spid="60" grpId="0" animBg="1"/>
      <p:bldP spid="61" grpId="0" animBg="1"/>
      <p:bldP spid="62" grpId="0" animBg="1"/>
      <p:bldP spid="6174" grpId="0" animBg="1"/>
      <p:bldP spid="64" grpId="0" animBg="1"/>
      <p:bldP spid="65" grpId="0" animBg="1"/>
      <p:bldP spid="6184" grpId="0" animBg="1"/>
      <p:bldP spid="89" grpId="0" animBg="1"/>
      <p:bldP spid="91" grpId="0" animBg="1"/>
      <p:bldP spid="6191" grpId="0" animBg="1"/>
      <p:bldP spid="6192" grpId="0" animBg="1"/>
      <p:bldP spid="6193" grpId="0" animBg="1"/>
      <p:bldP spid="6194" grpId="0" animBg="1"/>
      <p:bldP spid="6195" grpId="0" animBg="1"/>
      <p:bldP spid="6196" grpId="0" animBg="1"/>
      <p:bldP spid="6197" grpId="0" animBg="1"/>
      <p:bldP spid="6198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6221" grpId="0"/>
      <p:bldP spid="6223" grpId="0"/>
      <p:bldP spid="6224" grpId="0" animBg="1"/>
      <p:bldP spid="6226" grpId="0" animBg="1"/>
      <p:bldP spid="6227" grpId="0" animBg="1"/>
      <p:bldP spid="6228" grpId="0"/>
      <p:bldP spid="6229" grpId="0" animBg="1"/>
      <p:bldP spid="6230" grpId="0" animBg="1"/>
      <p:bldP spid="62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流程图: 联系 75">
            <a:extLst>
              <a:ext uri="{FF2B5EF4-FFF2-40B4-BE49-F238E27FC236}">
                <a16:creationId xmlns:a16="http://schemas.microsoft.com/office/drawing/2014/main" id="{313F56C5-6032-9041-BAF9-50C08410414A}"/>
              </a:ext>
            </a:extLst>
          </p:cNvPr>
          <p:cNvSpPr/>
          <p:nvPr/>
        </p:nvSpPr>
        <p:spPr bwMode="auto">
          <a:xfrm>
            <a:off x="3097213" y="6296025"/>
            <a:ext cx="214312" cy="214313"/>
          </a:xfrm>
          <a:prstGeom prst="flowChartConnector">
            <a:avLst/>
          </a:prstGeom>
          <a:solidFill>
            <a:srgbClr val="00B050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 dirty="0"/>
          </a:p>
        </p:txBody>
      </p:sp>
      <p:sp>
        <p:nvSpPr>
          <p:cNvPr id="7171" name="Text Box 1">
            <a:extLst>
              <a:ext uri="{FF2B5EF4-FFF2-40B4-BE49-F238E27FC236}">
                <a16:creationId xmlns:a16="http://schemas.microsoft.com/office/drawing/2014/main" id="{1DD24FE8-F3F4-144E-A5D6-7CCC57D49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038" y="6237288"/>
            <a:ext cx="147955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Points of grid weather data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流程图: 联系 77">
            <a:extLst>
              <a:ext uri="{FF2B5EF4-FFF2-40B4-BE49-F238E27FC236}">
                <a16:creationId xmlns:a16="http://schemas.microsoft.com/office/drawing/2014/main" id="{81E9E872-6BFE-F54B-BF49-AC1D6DEB03B0}"/>
              </a:ext>
            </a:extLst>
          </p:cNvPr>
          <p:cNvSpPr/>
          <p:nvPr/>
        </p:nvSpPr>
        <p:spPr bwMode="auto">
          <a:xfrm>
            <a:off x="5260975" y="6319838"/>
            <a:ext cx="214313" cy="214312"/>
          </a:xfrm>
          <a:prstGeom prst="flowChartConnector">
            <a:avLst/>
          </a:prstGeom>
          <a:solidFill>
            <a:srgbClr val="FF0000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 dirty="0"/>
          </a:p>
        </p:txBody>
      </p:sp>
      <p:sp>
        <p:nvSpPr>
          <p:cNvPr id="7173" name="Text Box 1">
            <a:extLst>
              <a:ext uri="{FF2B5EF4-FFF2-40B4-BE49-F238E27FC236}">
                <a16:creationId xmlns:a16="http://schemas.microsoft.com/office/drawing/2014/main" id="{38F2B16A-763E-184F-9640-0306D1ED9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6237288"/>
            <a:ext cx="14208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Air quality station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0" name="Text Box 2">
            <a:extLst>
              <a:ext uri="{FF2B5EF4-FFF2-40B4-BE49-F238E27FC236}">
                <a16:creationId xmlns:a16="http://schemas.microsoft.com/office/drawing/2014/main" id="{0CDAE762-6DA9-3044-84DF-0C48D0197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588963"/>
            <a:ext cx="30003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1" name="Text Box 1">
            <a:extLst>
              <a:ext uri="{FF2B5EF4-FFF2-40B4-BE49-F238E27FC236}">
                <a16:creationId xmlns:a16="http://schemas.microsoft.com/office/drawing/2014/main" id="{F6FF5ED5-9D47-8942-B702-A5D4ABE26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109538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Spatial features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7" name="流程图: 联系 7">
            <a:extLst>
              <a:ext uri="{FF2B5EF4-FFF2-40B4-BE49-F238E27FC236}">
                <a16:creationId xmlns:a16="http://schemas.microsoft.com/office/drawing/2014/main" id="{F53AC186-D498-014A-877D-12518192B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2997200"/>
            <a:ext cx="138112" cy="1381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78" name="流程图: 联系 8">
            <a:extLst>
              <a:ext uri="{FF2B5EF4-FFF2-40B4-BE49-F238E27FC236}">
                <a16:creationId xmlns:a16="http://schemas.microsoft.com/office/drawing/2014/main" id="{E6EC510A-2AD9-8845-8DA2-7056D2645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2997200"/>
            <a:ext cx="153987" cy="1381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79" name="流程图: 联系 9">
            <a:extLst>
              <a:ext uri="{FF2B5EF4-FFF2-40B4-BE49-F238E27FC236}">
                <a16:creationId xmlns:a16="http://schemas.microsoft.com/office/drawing/2014/main" id="{75779560-7924-E344-8304-750430BE0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2997200"/>
            <a:ext cx="149225" cy="1381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80" name="流程图: 联系 10">
            <a:extLst>
              <a:ext uri="{FF2B5EF4-FFF2-40B4-BE49-F238E27FC236}">
                <a16:creationId xmlns:a16="http://schemas.microsoft.com/office/drawing/2014/main" id="{2BB15A51-4F22-4B41-B80E-7A74E64C5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2997200"/>
            <a:ext cx="149225" cy="1381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81" name="流程图: 联系 11">
            <a:extLst>
              <a:ext uri="{FF2B5EF4-FFF2-40B4-BE49-F238E27FC236}">
                <a16:creationId xmlns:a16="http://schemas.microsoft.com/office/drawing/2014/main" id="{C07DB6FE-57F6-0342-A32B-DC9FD1B5E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3" y="2997200"/>
            <a:ext cx="149225" cy="1381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82" name="流程图: 联系 12">
            <a:extLst>
              <a:ext uri="{FF2B5EF4-FFF2-40B4-BE49-F238E27FC236}">
                <a16:creationId xmlns:a16="http://schemas.microsoft.com/office/drawing/2014/main" id="{A19AFB62-CD04-8849-9ED3-F43407837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2997200"/>
            <a:ext cx="133350" cy="1381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83" name="流程图: 联系 13">
            <a:extLst>
              <a:ext uri="{FF2B5EF4-FFF2-40B4-BE49-F238E27FC236}">
                <a16:creationId xmlns:a16="http://schemas.microsoft.com/office/drawing/2014/main" id="{957C4A45-4009-E543-97CC-1D8EBA87E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3656013"/>
            <a:ext cx="138112" cy="131762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84" name="流程图: 联系 14">
            <a:extLst>
              <a:ext uri="{FF2B5EF4-FFF2-40B4-BE49-F238E27FC236}">
                <a16:creationId xmlns:a16="http://schemas.microsoft.com/office/drawing/2014/main" id="{AA713458-6FD2-0340-8178-8FCAFD086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3656013"/>
            <a:ext cx="139700" cy="133350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85" name="流程图: 联系 15">
            <a:extLst>
              <a:ext uri="{FF2B5EF4-FFF2-40B4-BE49-F238E27FC236}">
                <a16:creationId xmlns:a16="http://schemas.microsoft.com/office/drawing/2014/main" id="{F3664264-087F-524D-99B8-A25EC1BCC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3656013"/>
            <a:ext cx="149225" cy="13017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86" name="流程图: 联系 22">
            <a:extLst>
              <a:ext uri="{FF2B5EF4-FFF2-40B4-BE49-F238E27FC236}">
                <a16:creationId xmlns:a16="http://schemas.microsoft.com/office/drawing/2014/main" id="{BCCC1BB9-D496-9D4B-A098-91E22F5F8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3656013"/>
            <a:ext cx="149225" cy="133350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87" name="流程图: 联系 23">
            <a:extLst>
              <a:ext uri="{FF2B5EF4-FFF2-40B4-BE49-F238E27FC236}">
                <a16:creationId xmlns:a16="http://schemas.microsoft.com/office/drawing/2014/main" id="{979DCD95-2D50-EB4A-849B-4EBF62C2C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3" y="3656013"/>
            <a:ext cx="149225" cy="133350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88" name="流程图: 联系 24">
            <a:extLst>
              <a:ext uri="{FF2B5EF4-FFF2-40B4-BE49-F238E27FC236}">
                <a16:creationId xmlns:a16="http://schemas.microsoft.com/office/drawing/2014/main" id="{9FE6AD13-97B4-994A-9181-E63A50F5F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3656013"/>
            <a:ext cx="133350" cy="133350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89" name="流程图: 联系 25">
            <a:extLst>
              <a:ext uri="{FF2B5EF4-FFF2-40B4-BE49-F238E27FC236}">
                <a16:creationId xmlns:a16="http://schemas.microsoft.com/office/drawing/2014/main" id="{A2F88447-9C79-AD4D-99E6-5FFB8E207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4319588"/>
            <a:ext cx="138112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90" name="流程图: 联系 26">
            <a:extLst>
              <a:ext uri="{FF2B5EF4-FFF2-40B4-BE49-F238E27FC236}">
                <a16:creationId xmlns:a16="http://schemas.microsoft.com/office/drawing/2014/main" id="{263E2048-0EC8-1741-A983-9DC8C03E6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4319588"/>
            <a:ext cx="153987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91" name="流程图: 联系 27">
            <a:extLst>
              <a:ext uri="{FF2B5EF4-FFF2-40B4-BE49-F238E27FC236}">
                <a16:creationId xmlns:a16="http://schemas.microsoft.com/office/drawing/2014/main" id="{56034E63-E172-B145-93F7-32C57A9A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4319588"/>
            <a:ext cx="149225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92" name="流程图: 联系 28">
            <a:extLst>
              <a:ext uri="{FF2B5EF4-FFF2-40B4-BE49-F238E27FC236}">
                <a16:creationId xmlns:a16="http://schemas.microsoft.com/office/drawing/2014/main" id="{B101E435-2E6A-0E4B-895A-F379953E3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3" y="4319588"/>
            <a:ext cx="149225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93" name="流程图: 联系 29">
            <a:extLst>
              <a:ext uri="{FF2B5EF4-FFF2-40B4-BE49-F238E27FC236}">
                <a16:creationId xmlns:a16="http://schemas.microsoft.com/office/drawing/2014/main" id="{BAF58138-65A9-D446-A603-CB46BBA82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4319588"/>
            <a:ext cx="146050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94" name="流程图: 联系 30">
            <a:extLst>
              <a:ext uri="{FF2B5EF4-FFF2-40B4-BE49-F238E27FC236}">
                <a16:creationId xmlns:a16="http://schemas.microsoft.com/office/drawing/2014/main" id="{13EC76F4-A216-144A-B8D9-14D66B13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4946650"/>
            <a:ext cx="138112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95" name="流程图: 联系 31">
            <a:extLst>
              <a:ext uri="{FF2B5EF4-FFF2-40B4-BE49-F238E27FC236}">
                <a16:creationId xmlns:a16="http://schemas.microsoft.com/office/drawing/2014/main" id="{33F7A7F8-3D6A-5140-A40B-AC6749B0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4946650"/>
            <a:ext cx="153987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96" name="流程图: 联系 35">
            <a:extLst>
              <a:ext uri="{FF2B5EF4-FFF2-40B4-BE49-F238E27FC236}">
                <a16:creationId xmlns:a16="http://schemas.microsoft.com/office/drawing/2014/main" id="{433F7200-AC0D-714B-961A-A09D74C8E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4946650"/>
            <a:ext cx="149225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97" name="流程图: 联系 38">
            <a:extLst>
              <a:ext uri="{FF2B5EF4-FFF2-40B4-BE49-F238E27FC236}">
                <a16:creationId xmlns:a16="http://schemas.microsoft.com/office/drawing/2014/main" id="{31C1BE9E-AD3D-0648-AB05-FF0B44149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4946650"/>
            <a:ext cx="149225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98" name="流程图: 联系 39">
            <a:extLst>
              <a:ext uri="{FF2B5EF4-FFF2-40B4-BE49-F238E27FC236}">
                <a16:creationId xmlns:a16="http://schemas.microsoft.com/office/drawing/2014/main" id="{155090BC-7790-414C-8F96-625566283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3" y="4946650"/>
            <a:ext cx="149225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99" name="流程图: 联系 46">
            <a:extLst>
              <a:ext uri="{FF2B5EF4-FFF2-40B4-BE49-F238E27FC236}">
                <a16:creationId xmlns:a16="http://schemas.microsoft.com/office/drawing/2014/main" id="{8FAF8E9E-2E97-844F-BC7C-8CE201E86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4946650"/>
            <a:ext cx="157163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00" name="流程图: 联系 47">
            <a:extLst>
              <a:ext uri="{FF2B5EF4-FFF2-40B4-BE49-F238E27FC236}">
                <a16:creationId xmlns:a16="http://schemas.microsoft.com/office/drawing/2014/main" id="{10238CB6-3CC0-814B-8F51-6EA1F4AE1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064000"/>
            <a:ext cx="157163" cy="157163"/>
          </a:xfrm>
          <a:prstGeom prst="flowChartConnector">
            <a:avLst/>
          </a:prstGeom>
          <a:solidFill>
            <a:srgbClr val="FF00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01" name="流程图: 联系 57">
            <a:extLst>
              <a:ext uri="{FF2B5EF4-FFF2-40B4-BE49-F238E27FC236}">
                <a16:creationId xmlns:a16="http://schemas.microsoft.com/office/drawing/2014/main" id="{C46FB913-B9D6-6849-A9EC-5D0AF77BD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4319588"/>
            <a:ext cx="149225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02" name="流程图: 联系 58">
            <a:extLst>
              <a:ext uri="{FF2B5EF4-FFF2-40B4-BE49-F238E27FC236}">
                <a16:creationId xmlns:a16="http://schemas.microsoft.com/office/drawing/2014/main" id="{E956F231-B78E-7148-ACB5-14ABA93C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4141788"/>
            <a:ext cx="157163" cy="158750"/>
          </a:xfrm>
          <a:prstGeom prst="flowChartConnector">
            <a:avLst/>
          </a:prstGeom>
          <a:solidFill>
            <a:srgbClr val="FF00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03" name="流程图: 联系 59">
            <a:extLst>
              <a:ext uri="{FF2B5EF4-FFF2-40B4-BE49-F238E27FC236}">
                <a16:creationId xmlns:a16="http://schemas.microsoft.com/office/drawing/2014/main" id="{161073AD-14F0-844B-9366-9300C1036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3516313"/>
            <a:ext cx="155575" cy="157162"/>
          </a:xfrm>
          <a:prstGeom prst="flowChartConnector">
            <a:avLst/>
          </a:prstGeom>
          <a:solidFill>
            <a:srgbClr val="FF00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04" name="流程图: 联系 60">
            <a:extLst>
              <a:ext uri="{FF2B5EF4-FFF2-40B4-BE49-F238E27FC236}">
                <a16:creationId xmlns:a16="http://schemas.microsoft.com/office/drawing/2014/main" id="{4162678D-4AC6-1F43-A2DF-FBA635431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3135313"/>
            <a:ext cx="155575" cy="157162"/>
          </a:xfrm>
          <a:prstGeom prst="flowChartConnector">
            <a:avLst/>
          </a:prstGeom>
          <a:solidFill>
            <a:srgbClr val="FF00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05" name="流程图: 联系 61">
            <a:extLst>
              <a:ext uri="{FF2B5EF4-FFF2-40B4-BE49-F238E27FC236}">
                <a16:creationId xmlns:a16="http://schemas.microsoft.com/office/drawing/2014/main" id="{14FA94D0-96BE-AD4C-9044-EA6CA4AF9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684713"/>
            <a:ext cx="155575" cy="157162"/>
          </a:xfrm>
          <a:prstGeom prst="flowChartConnector">
            <a:avLst/>
          </a:prstGeom>
          <a:solidFill>
            <a:srgbClr val="FF00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06" name="椭圆 63">
            <a:extLst>
              <a:ext uri="{FF2B5EF4-FFF2-40B4-BE49-F238E27FC236}">
                <a16:creationId xmlns:a16="http://schemas.microsoft.com/office/drawing/2014/main" id="{27016918-B3AC-E842-8633-30112E358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560763"/>
            <a:ext cx="1165225" cy="1098550"/>
          </a:xfrm>
          <a:prstGeom prst="ellipse">
            <a:avLst/>
          </a:prstGeom>
          <a:solidFill>
            <a:srgbClr val="00B8FF">
              <a:alpha val="0"/>
            </a:srgbClr>
          </a:solidFill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en-GB" altLang="en-US"/>
          </a:p>
        </p:txBody>
      </p:sp>
      <p:sp>
        <p:nvSpPr>
          <p:cNvPr id="7207" name="椭圆 64">
            <a:extLst>
              <a:ext uri="{FF2B5EF4-FFF2-40B4-BE49-F238E27FC236}">
                <a16:creationId xmlns:a16="http://schemas.microsoft.com/office/drawing/2014/main" id="{A3869011-B581-9140-A8AB-6408615B9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897188"/>
            <a:ext cx="2451100" cy="2424112"/>
          </a:xfrm>
          <a:prstGeom prst="ellipse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en-GB" altLang="en-US"/>
          </a:p>
        </p:txBody>
      </p:sp>
      <p:sp>
        <p:nvSpPr>
          <p:cNvPr id="7208" name="Text Box 2">
            <a:extLst>
              <a:ext uri="{FF2B5EF4-FFF2-40B4-BE49-F238E27FC236}">
                <a16:creationId xmlns:a16="http://schemas.microsoft.com/office/drawing/2014/main" id="{DB935B7A-65BE-C143-AF3F-655179B32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687388"/>
            <a:ext cx="5005387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Times New Roman" panose="02020603050405020304" pitchFamily="18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1. Direction-independent feature</a:t>
            </a:r>
          </a:p>
          <a:p>
            <a:pPr lvl="1" eaLnBrk="1" hangingPunct="1">
              <a:spcBef>
                <a:spcPct val="0"/>
              </a:spcBef>
              <a:buSzPct val="70000"/>
              <a:buFont typeface="Wingdings" pitchFamily="2" charset="2"/>
              <a:buChar char="n"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Air quality</a:t>
            </a:r>
          </a:p>
          <a:p>
            <a:pPr lvl="1" eaLnBrk="1" hangingPunct="1">
              <a:spcBef>
                <a:spcPct val="0"/>
              </a:spcBef>
              <a:buSzPct val="70000"/>
              <a:buFont typeface="Wingdings" pitchFamily="2" charset="2"/>
              <a:buChar char="n"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Temperature,humidity,pressure</a:t>
            </a:r>
          </a:p>
        </p:txBody>
      </p:sp>
      <p:sp>
        <p:nvSpPr>
          <p:cNvPr id="7209" name="Text Box 2">
            <a:extLst>
              <a:ext uri="{FF2B5EF4-FFF2-40B4-BE49-F238E27FC236}">
                <a16:creationId xmlns:a16="http://schemas.microsoft.com/office/drawing/2014/main" id="{2B51450B-40A1-614E-8DB7-6ED490F79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358775"/>
            <a:ext cx="7804150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48" name="流程图: 联系 95">
            <a:extLst>
              <a:ext uri="{FF2B5EF4-FFF2-40B4-BE49-F238E27FC236}">
                <a16:creationId xmlns:a16="http://schemas.microsoft.com/office/drawing/2014/main" id="{E503C396-85D3-2345-9972-DBD6FFE9E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00" y="3241675"/>
            <a:ext cx="155575" cy="157163"/>
          </a:xfrm>
          <a:prstGeom prst="flowChartConnector">
            <a:avLst/>
          </a:prstGeom>
          <a:solidFill>
            <a:srgbClr val="FF00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49" name="流程图: 联系 96">
            <a:extLst>
              <a:ext uri="{FF2B5EF4-FFF2-40B4-BE49-F238E27FC236}">
                <a16:creationId xmlns:a16="http://schemas.microsoft.com/office/drawing/2014/main" id="{436CB494-6C9A-DE40-8485-8A12A272C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475" y="3870325"/>
            <a:ext cx="155575" cy="157163"/>
          </a:xfrm>
          <a:prstGeom prst="flowChartConnector">
            <a:avLst/>
          </a:prstGeom>
          <a:solidFill>
            <a:srgbClr val="FF00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171" grpId="0"/>
      <p:bldP spid="78" grpId="0" animBg="1"/>
      <p:bldP spid="7173" grpId="0"/>
      <p:bldP spid="7177" grpId="0" animBg="1"/>
      <p:bldP spid="7178" grpId="0" animBg="1"/>
      <p:bldP spid="7179" grpId="0" animBg="1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 animBg="1"/>
      <p:bldP spid="7186" grpId="0" animBg="1"/>
      <p:bldP spid="7187" grpId="0" animBg="1"/>
      <p:bldP spid="7188" grpId="0" animBg="1"/>
      <p:bldP spid="7189" grpId="0" animBg="1"/>
      <p:bldP spid="7190" grpId="0" animBg="1"/>
      <p:bldP spid="7191" grpId="0" animBg="1"/>
      <p:bldP spid="7192" grpId="0" animBg="1"/>
      <p:bldP spid="7193" grpId="0" animBg="1"/>
      <p:bldP spid="7194" grpId="0" animBg="1"/>
      <p:bldP spid="7195" grpId="0" animBg="1"/>
      <p:bldP spid="7196" grpId="0" animBg="1"/>
      <p:bldP spid="7197" grpId="0" animBg="1"/>
      <p:bldP spid="7198" grpId="0" animBg="1"/>
      <p:bldP spid="7199" grpId="0" animBg="1"/>
      <p:bldP spid="7200" grpId="0" animBg="1"/>
      <p:bldP spid="7201" grpId="0" animBg="1"/>
      <p:bldP spid="7202" grpId="0" animBg="1"/>
      <p:bldP spid="7203" grpId="0" animBg="1"/>
      <p:bldP spid="7204" grpId="0" animBg="1"/>
      <p:bldP spid="7205" grpId="0" animBg="1"/>
      <p:bldP spid="7206" grpId="0" animBg="1"/>
      <p:bldP spid="7207" grpId="0" animBg="1"/>
      <p:bldP spid="7208" grpId="0"/>
      <p:bldP spid="7248" grpId="0" animBg="1"/>
      <p:bldP spid="72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流程图: 联系 75">
            <a:extLst>
              <a:ext uri="{FF2B5EF4-FFF2-40B4-BE49-F238E27FC236}">
                <a16:creationId xmlns:a16="http://schemas.microsoft.com/office/drawing/2014/main" id="{78561E99-DD43-D743-B218-F2398401A4F0}"/>
              </a:ext>
            </a:extLst>
          </p:cNvPr>
          <p:cNvSpPr/>
          <p:nvPr/>
        </p:nvSpPr>
        <p:spPr bwMode="auto">
          <a:xfrm>
            <a:off x="3071813" y="6346825"/>
            <a:ext cx="214312" cy="214313"/>
          </a:xfrm>
          <a:prstGeom prst="flowChartConnector">
            <a:avLst/>
          </a:prstGeom>
          <a:solidFill>
            <a:srgbClr val="00B050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 dirty="0"/>
          </a:p>
        </p:txBody>
      </p:sp>
      <p:sp>
        <p:nvSpPr>
          <p:cNvPr id="7171" name="Text Box 1">
            <a:extLst>
              <a:ext uri="{FF2B5EF4-FFF2-40B4-BE49-F238E27FC236}">
                <a16:creationId xmlns:a16="http://schemas.microsoft.com/office/drawing/2014/main" id="{3D262EB3-BFFF-7840-A1F1-B988544A1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8" y="6288088"/>
            <a:ext cx="147955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Points of grid weather data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流程图: 联系 77">
            <a:extLst>
              <a:ext uri="{FF2B5EF4-FFF2-40B4-BE49-F238E27FC236}">
                <a16:creationId xmlns:a16="http://schemas.microsoft.com/office/drawing/2014/main" id="{5B009287-1E04-4D40-BC19-ABD9D8F209B8}"/>
              </a:ext>
            </a:extLst>
          </p:cNvPr>
          <p:cNvSpPr/>
          <p:nvPr/>
        </p:nvSpPr>
        <p:spPr bwMode="auto">
          <a:xfrm>
            <a:off x="5235575" y="6370638"/>
            <a:ext cx="214313" cy="214312"/>
          </a:xfrm>
          <a:prstGeom prst="flowChartConnector">
            <a:avLst/>
          </a:prstGeom>
          <a:solidFill>
            <a:srgbClr val="FF0000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 dirty="0"/>
          </a:p>
        </p:txBody>
      </p:sp>
      <p:sp>
        <p:nvSpPr>
          <p:cNvPr id="7173" name="Text Box 1">
            <a:extLst>
              <a:ext uri="{FF2B5EF4-FFF2-40B4-BE49-F238E27FC236}">
                <a16:creationId xmlns:a16="http://schemas.microsoft.com/office/drawing/2014/main" id="{A6298E3C-2EC4-7B4B-B864-7E02A0003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6288088"/>
            <a:ext cx="17303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Air quality station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4" name="Text Box 2">
            <a:extLst>
              <a:ext uri="{FF2B5EF4-FFF2-40B4-BE49-F238E27FC236}">
                <a16:creationId xmlns:a16="http://schemas.microsoft.com/office/drawing/2014/main" id="{8DD2FC5E-4680-DC40-A9AA-523E970EB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933450"/>
            <a:ext cx="43005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SzPct val="70000"/>
              <a:buFont typeface="Times New Roman" panose="02020603050405020304" pitchFamily="18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2. Direction-based feature</a:t>
            </a:r>
          </a:p>
          <a:p>
            <a:pPr lvl="1" eaLnBrk="1" hangingPunct="1">
              <a:spcBef>
                <a:spcPct val="0"/>
              </a:spcBef>
              <a:buSzPct val="70000"/>
              <a:buFont typeface="Wingdings" pitchFamily="2" charset="2"/>
              <a:buChar char="n"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Air quality</a:t>
            </a:r>
          </a:p>
          <a:p>
            <a:pPr lvl="1" eaLnBrk="1" hangingPunct="1">
              <a:spcBef>
                <a:spcPct val="0"/>
              </a:spcBef>
              <a:buSzPct val="70000"/>
              <a:buFont typeface="Wingdings" pitchFamily="2" charset="2"/>
              <a:buChar char="n"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The past frequency of wind direction</a:t>
            </a:r>
          </a:p>
          <a:p>
            <a:pPr lvl="1" eaLnBrk="1" hangingPunct="1">
              <a:spcBef>
                <a:spcPct val="0"/>
              </a:spcBef>
              <a:buSzPct val="70000"/>
              <a:buFont typeface="Wingdings" pitchFamily="2" charset="2"/>
              <a:buChar char="n"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Wind direction</a:t>
            </a:r>
          </a:p>
          <a:p>
            <a:pPr lvl="1" eaLnBrk="1" hangingPunct="1">
              <a:spcBef>
                <a:spcPct val="0"/>
              </a:spcBef>
              <a:buSzPct val="70000"/>
              <a:buFont typeface="Wingdings" pitchFamily="2" charset="2"/>
              <a:buChar char="n"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Wind speed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5" name="Text Box 2">
            <a:extLst>
              <a:ext uri="{FF2B5EF4-FFF2-40B4-BE49-F238E27FC236}">
                <a16:creationId xmlns:a16="http://schemas.microsoft.com/office/drawing/2014/main" id="{D9F7F65B-1A1A-C941-BF17-DA3C7C4FD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588963"/>
            <a:ext cx="30003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6" name="Text Box 1">
            <a:extLst>
              <a:ext uri="{FF2B5EF4-FFF2-40B4-BE49-F238E27FC236}">
                <a16:creationId xmlns:a16="http://schemas.microsoft.com/office/drawing/2014/main" id="{0532F6BF-8071-0943-B03B-3C1E8E11F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109538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Spatial features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0" name="流程图: 联系 49">
            <a:extLst>
              <a:ext uri="{FF2B5EF4-FFF2-40B4-BE49-F238E27FC236}">
                <a16:creationId xmlns:a16="http://schemas.microsoft.com/office/drawing/2014/main" id="{70C89A4E-E0C2-EA4C-B3D6-0D4F91B9F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3600450"/>
            <a:ext cx="138113" cy="1381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11" name="流程图: 联系 50">
            <a:extLst>
              <a:ext uri="{FF2B5EF4-FFF2-40B4-BE49-F238E27FC236}">
                <a16:creationId xmlns:a16="http://schemas.microsoft.com/office/drawing/2014/main" id="{867A09D0-12EE-1B41-A45C-60C99FBC8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25" y="3600450"/>
            <a:ext cx="153988" cy="1381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12" name="流程图: 联系 51">
            <a:extLst>
              <a:ext uri="{FF2B5EF4-FFF2-40B4-BE49-F238E27FC236}">
                <a16:creationId xmlns:a16="http://schemas.microsoft.com/office/drawing/2014/main" id="{5F75E451-ECA6-554E-A56E-E42AB47B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3600450"/>
            <a:ext cx="149225" cy="1381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13" name="流程图: 联系 52">
            <a:extLst>
              <a:ext uri="{FF2B5EF4-FFF2-40B4-BE49-F238E27FC236}">
                <a16:creationId xmlns:a16="http://schemas.microsoft.com/office/drawing/2014/main" id="{59A80A80-0FF4-564E-940C-55C6E25DC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600450"/>
            <a:ext cx="149225" cy="1381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14" name="流程图: 联系 53">
            <a:extLst>
              <a:ext uri="{FF2B5EF4-FFF2-40B4-BE49-F238E27FC236}">
                <a16:creationId xmlns:a16="http://schemas.microsoft.com/office/drawing/2014/main" id="{49493449-8BC2-1840-82F3-5F692CD74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3600450"/>
            <a:ext cx="149225" cy="1381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15" name="流程图: 联系 54">
            <a:extLst>
              <a:ext uri="{FF2B5EF4-FFF2-40B4-BE49-F238E27FC236}">
                <a16:creationId xmlns:a16="http://schemas.microsoft.com/office/drawing/2014/main" id="{4C575226-6AD9-AF42-A23A-2C8EDCCA5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13" y="3600450"/>
            <a:ext cx="134937" cy="1381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16" name="流程图: 联系 55">
            <a:extLst>
              <a:ext uri="{FF2B5EF4-FFF2-40B4-BE49-F238E27FC236}">
                <a16:creationId xmlns:a16="http://schemas.microsoft.com/office/drawing/2014/main" id="{D5F130A1-2803-E945-93D7-47F1BA61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4259263"/>
            <a:ext cx="138113" cy="131762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17" name="流程图: 联系 56">
            <a:extLst>
              <a:ext uri="{FF2B5EF4-FFF2-40B4-BE49-F238E27FC236}">
                <a16:creationId xmlns:a16="http://schemas.microsoft.com/office/drawing/2014/main" id="{571798D8-9C1A-F843-AABF-B14BBD63C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4259263"/>
            <a:ext cx="139700" cy="133350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18" name="流程图: 联系 62">
            <a:extLst>
              <a:ext uri="{FF2B5EF4-FFF2-40B4-BE49-F238E27FC236}">
                <a16:creationId xmlns:a16="http://schemas.microsoft.com/office/drawing/2014/main" id="{5C762C59-38AB-1C4A-81B2-7D79B5927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4259263"/>
            <a:ext cx="149225" cy="13017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19" name="流程图: 联系 63">
            <a:extLst>
              <a:ext uri="{FF2B5EF4-FFF2-40B4-BE49-F238E27FC236}">
                <a16:creationId xmlns:a16="http://schemas.microsoft.com/office/drawing/2014/main" id="{C8855694-AE6C-CD44-AD2E-BF5ED2DEF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59263"/>
            <a:ext cx="149225" cy="133350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20" name="流程图: 联系 64">
            <a:extLst>
              <a:ext uri="{FF2B5EF4-FFF2-40B4-BE49-F238E27FC236}">
                <a16:creationId xmlns:a16="http://schemas.microsoft.com/office/drawing/2014/main" id="{B4A85578-CCA0-9E41-8382-03869CC7F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4259263"/>
            <a:ext cx="149225" cy="133350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21" name="流程图: 联系 65">
            <a:extLst>
              <a:ext uri="{FF2B5EF4-FFF2-40B4-BE49-F238E27FC236}">
                <a16:creationId xmlns:a16="http://schemas.microsoft.com/office/drawing/2014/main" id="{3330564C-3222-5246-900C-13901619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13" y="4259263"/>
            <a:ext cx="133350" cy="133350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22" name="流程图: 联系 66">
            <a:extLst>
              <a:ext uri="{FF2B5EF4-FFF2-40B4-BE49-F238E27FC236}">
                <a16:creationId xmlns:a16="http://schemas.microsoft.com/office/drawing/2014/main" id="{8A3B610A-E443-B94C-A4AA-6D0ABAC57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4922838"/>
            <a:ext cx="138113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23" name="流程图: 联系 67">
            <a:extLst>
              <a:ext uri="{FF2B5EF4-FFF2-40B4-BE49-F238E27FC236}">
                <a16:creationId xmlns:a16="http://schemas.microsoft.com/office/drawing/2014/main" id="{17DD8E3E-B381-4A40-AECC-57E41FCFF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25" y="4922838"/>
            <a:ext cx="153988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24" name="流程图: 联系 68">
            <a:extLst>
              <a:ext uri="{FF2B5EF4-FFF2-40B4-BE49-F238E27FC236}">
                <a16:creationId xmlns:a16="http://schemas.microsoft.com/office/drawing/2014/main" id="{90DB227A-6A50-D045-BA62-10B60C498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4922838"/>
            <a:ext cx="149225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25" name="流程图: 联系 69">
            <a:extLst>
              <a:ext uri="{FF2B5EF4-FFF2-40B4-BE49-F238E27FC236}">
                <a16:creationId xmlns:a16="http://schemas.microsoft.com/office/drawing/2014/main" id="{F7E098EE-0284-2E4D-B0B2-9FD97D489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4922838"/>
            <a:ext cx="149225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26" name="流程图: 联系 70">
            <a:extLst>
              <a:ext uri="{FF2B5EF4-FFF2-40B4-BE49-F238E27FC236}">
                <a16:creationId xmlns:a16="http://schemas.microsoft.com/office/drawing/2014/main" id="{F0EFE8B5-0D14-2444-8B8A-29984464D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13" y="4922838"/>
            <a:ext cx="147637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27" name="流程图: 联系 71">
            <a:extLst>
              <a:ext uri="{FF2B5EF4-FFF2-40B4-BE49-F238E27FC236}">
                <a16:creationId xmlns:a16="http://schemas.microsoft.com/office/drawing/2014/main" id="{6A45E3AF-228C-AF49-83B0-B48A8FE65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5549900"/>
            <a:ext cx="138113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28" name="流程图: 联系 72">
            <a:extLst>
              <a:ext uri="{FF2B5EF4-FFF2-40B4-BE49-F238E27FC236}">
                <a16:creationId xmlns:a16="http://schemas.microsoft.com/office/drawing/2014/main" id="{B663AD36-4BDC-244C-A25E-CB6EC2987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25" y="5549900"/>
            <a:ext cx="153988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29" name="流程图: 联系 73">
            <a:extLst>
              <a:ext uri="{FF2B5EF4-FFF2-40B4-BE49-F238E27FC236}">
                <a16:creationId xmlns:a16="http://schemas.microsoft.com/office/drawing/2014/main" id="{BF4D81DA-D0F5-1B44-AF24-CFBC116E6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5549900"/>
            <a:ext cx="149225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30" name="流程图: 联系 74">
            <a:extLst>
              <a:ext uri="{FF2B5EF4-FFF2-40B4-BE49-F238E27FC236}">
                <a16:creationId xmlns:a16="http://schemas.microsoft.com/office/drawing/2014/main" id="{0D19A7EF-204B-7945-9773-A8FF74B8F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549900"/>
            <a:ext cx="149225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31" name="流程图: 联系 76">
            <a:extLst>
              <a:ext uri="{FF2B5EF4-FFF2-40B4-BE49-F238E27FC236}">
                <a16:creationId xmlns:a16="http://schemas.microsoft.com/office/drawing/2014/main" id="{74A475B3-FB8C-EA41-82A1-52F6FA25D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5549900"/>
            <a:ext cx="149225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32" name="流程图: 联系 78">
            <a:extLst>
              <a:ext uri="{FF2B5EF4-FFF2-40B4-BE49-F238E27FC236}">
                <a16:creationId xmlns:a16="http://schemas.microsoft.com/office/drawing/2014/main" id="{CB0B8462-FF14-B249-AA71-CC2F31DC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13" y="5549900"/>
            <a:ext cx="157162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33" name="流程图: 联系 88">
            <a:extLst>
              <a:ext uri="{FF2B5EF4-FFF2-40B4-BE49-F238E27FC236}">
                <a16:creationId xmlns:a16="http://schemas.microsoft.com/office/drawing/2014/main" id="{F96C5B9D-9500-3144-A6E3-7A4DD2DED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922838"/>
            <a:ext cx="149225" cy="149225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34" name="流程图: 联系 89">
            <a:extLst>
              <a:ext uri="{FF2B5EF4-FFF2-40B4-BE49-F238E27FC236}">
                <a16:creationId xmlns:a16="http://schemas.microsoft.com/office/drawing/2014/main" id="{8C878DA9-5D33-E140-A5DA-F238DA4F6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8" y="4745038"/>
            <a:ext cx="157162" cy="158750"/>
          </a:xfrm>
          <a:prstGeom prst="flowChartConnector">
            <a:avLst/>
          </a:prstGeom>
          <a:solidFill>
            <a:srgbClr val="FF00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35" name="流程图: 联系 90">
            <a:extLst>
              <a:ext uri="{FF2B5EF4-FFF2-40B4-BE49-F238E27FC236}">
                <a16:creationId xmlns:a16="http://schemas.microsoft.com/office/drawing/2014/main" id="{6D7C27D7-990F-554C-881B-C2B378665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4119563"/>
            <a:ext cx="155575" cy="157162"/>
          </a:xfrm>
          <a:prstGeom prst="flowChartConnector">
            <a:avLst/>
          </a:prstGeom>
          <a:solidFill>
            <a:srgbClr val="FF00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36" name="流程图: 联系 91">
            <a:extLst>
              <a:ext uri="{FF2B5EF4-FFF2-40B4-BE49-F238E27FC236}">
                <a16:creationId xmlns:a16="http://schemas.microsoft.com/office/drawing/2014/main" id="{D93E42E4-0683-FC46-993B-5E6DE1216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3938588"/>
            <a:ext cx="155575" cy="157162"/>
          </a:xfrm>
          <a:prstGeom prst="flowChartConnector">
            <a:avLst/>
          </a:prstGeom>
          <a:solidFill>
            <a:srgbClr val="FF00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37" name="流程图: 联系 92">
            <a:extLst>
              <a:ext uri="{FF2B5EF4-FFF2-40B4-BE49-F238E27FC236}">
                <a16:creationId xmlns:a16="http://schemas.microsoft.com/office/drawing/2014/main" id="{77982481-22B5-8E4C-80BC-1D458CBDE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325" y="5287963"/>
            <a:ext cx="155575" cy="157162"/>
          </a:xfrm>
          <a:prstGeom prst="flowChartConnector">
            <a:avLst/>
          </a:prstGeom>
          <a:solidFill>
            <a:srgbClr val="FF00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238" name="流程图: 联系 80">
            <a:extLst>
              <a:ext uri="{FF2B5EF4-FFF2-40B4-BE49-F238E27FC236}">
                <a16:creationId xmlns:a16="http://schemas.microsoft.com/office/drawing/2014/main" id="{E8AE2B5B-B879-0A44-80B1-6EF78CA51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4703763"/>
            <a:ext cx="157162" cy="157162"/>
          </a:xfrm>
          <a:prstGeom prst="flowChartConnector">
            <a:avLst/>
          </a:prstGeom>
          <a:solidFill>
            <a:srgbClr val="FF00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cxnSp>
        <p:nvCxnSpPr>
          <p:cNvPr id="7239" name="直接连接符 84">
            <a:extLst>
              <a:ext uri="{FF2B5EF4-FFF2-40B4-BE49-F238E27FC236}">
                <a16:creationId xmlns:a16="http://schemas.microsoft.com/office/drawing/2014/main" id="{F713851F-963C-C549-861A-A99315D8173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646613" y="3963987"/>
            <a:ext cx="1022350" cy="4286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0" name="直接连接符 86">
            <a:extLst>
              <a:ext uri="{FF2B5EF4-FFF2-40B4-BE49-F238E27FC236}">
                <a16:creationId xmlns:a16="http://schemas.microsoft.com/office/drawing/2014/main" id="{7CA7B11B-64CD-2E4A-A930-5E35B72650F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081463" y="3970337"/>
            <a:ext cx="1022350" cy="4159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1" name="直接连接符 87">
            <a:extLst>
              <a:ext uri="{FF2B5EF4-FFF2-40B4-BE49-F238E27FC236}">
                <a16:creationId xmlns:a16="http://schemas.microsoft.com/office/drawing/2014/main" id="{95BAB472-D377-CA4C-A479-8EEAF04E32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14913" y="4381500"/>
            <a:ext cx="1000125" cy="3571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2" name="直接连接符 88">
            <a:extLst>
              <a:ext uri="{FF2B5EF4-FFF2-40B4-BE49-F238E27FC236}">
                <a16:creationId xmlns:a16="http://schemas.microsoft.com/office/drawing/2014/main" id="{4AB08726-FF9C-8947-9EB7-16901F141D4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729038" y="4452938"/>
            <a:ext cx="1055687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3" name="直接连接符 89">
            <a:extLst>
              <a:ext uri="{FF2B5EF4-FFF2-40B4-BE49-F238E27FC236}">
                <a16:creationId xmlns:a16="http://schemas.microsoft.com/office/drawing/2014/main" id="{5939B572-B3A3-F642-BE6C-D0E674837A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43475" y="4810125"/>
            <a:ext cx="1071563" cy="4286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4" name="直接连接符 90">
            <a:extLst>
              <a:ext uri="{FF2B5EF4-FFF2-40B4-BE49-F238E27FC236}">
                <a16:creationId xmlns:a16="http://schemas.microsoft.com/office/drawing/2014/main" id="{C7A3625A-4EA8-0B41-88E4-28E32B0797A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729038" y="4810125"/>
            <a:ext cx="1065212" cy="5000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5" name="直接连接符 93">
            <a:extLst>
              <a:ext uri="{FF2B5EF4-FFF2-40B4-BE49-F238E27FC236}">
                <a16:creationId xmlns:a16="http://schemas.microsoft.com/office/drawing/2014/main" id="{3CC28C64-0D18-E640-A04C-32A77A8DA5C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157663" y="5167313"/>
            <a:ext cx="928687" cy="3571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6" name="直接连接符 94">
            <a:extLst>
              <a:ext uri="{FF2B5EF4-FFF2-40B4-BE49-F238E27FC236}">
                <a16:creationId xmlns:a16="http://schemas.microsoft.com/office/drawing/2014/main" id="{088B58F8-F934-6D4E-A9A4-D13ED834B60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29163" y="5095875"/>
            <a:ext cx="928687" cy="5000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47" name="椭圆 64">
            <a:extLst>
              <a:ext uri="{FF2B5EF4-FFF2-40B4-BE49-F238E27FC236}">
                <a16:creationId xmlns:a16="http://schemas.microsoft.com/office/drawing/2014/main" id="{FBDE7B95-51FE-A344-9DD9-87869F513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563938"/>
            <a:ext cx="2522538" cy="2357437"/>
          </a:xfrm>
          <a:prstGeom prst="ellipse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en-GB" altLang="en-US"/>
          </a:p>
        </p:txBody>
      </p:sp>
      <p:sp>
        <p:nvSpPr>
          <p:cNvPr id="12335" name="灯片编号占位符 97">
            <a:extLst>
              <a:ext uri="{FF2B5EF4-FFF2-40B4-BE49-F238E27FC236}">
                <a16:creationId xmlns:a16="http://schemas.microsoft.com/office/drawing/2014/main" id="{5705C955-09D7-1E41-AF1A-F61FED1B8E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75688" y="6205538"/>
            <a:ext cx="2132012" cy="4746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326F14D3-91F8-444B-88E2-5D6386E8117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171" grpId="0"/>
      <p:bldP spid="78" grpId="0" animBg="1"/>
      <p:bldP spid="7173" grpId="0"/>
      <p:bldP spid="7174" grpId="0"/>
      <p:bldP spid="7210" grpId="0" animBg="1"/>
      <p:bldP spid="7211" grpId="0" animBg="1"/>
      <p:bldP spid="7212" grpId="0" animBg="1"/>
      <p:bldP spid="7213" grpId="0" animBg="1"/>
      <p:bldP spid="7214" grpId="0" animBg="1"/>
      <p:bldP spid="7215" grpId="0" animBg="1"/>
      <p:bldP spid="7216" grpId="0" animBg="1"/>
      <p:bldP spid="7217" grpId="0" animBg="1"/>
      <p:bldP spid="7218" grpId="0" animBg="1"/>
      <p:bldP spid="7219" grpId="0" animBg="1"/>
      <p:bldP spid="7220" grpId="0" animBg="1"/>
      <p:bldP spid="7221" grpId="0" animBg="1"/>
      <p:bldP spid="7222" grpId="0" animBg="1"/>
      <p:bldP spid="7223" grpId="0" animBg="1"/>
      <p:bldP spid="7224" grpId="0" animBg="1"/>
      <p:bldP spid="7225" grpId="0" animBg="1"/>
      <p:bldP spid="7226" grpId="0" animBg="1"/>
      <p:bldP spid="7227" grpId="0" animBg="1"/>
      <p:bldP spid="7228" grpId="0" animBg="1"/>
      <p:bldP spid="7229" grpId="0" animBg="1"/>
      <p:bldP spid="7230" grpId="0" animBg="1"/>
      <p:bldP spid="7231" grpId="0" animBg="1"/>
      <p:bldP spid="7232" grpId="0" animBg="1"/>
      <p:bldP spid="7233" grpId="0" animBg="1"/>
      <p:bldP spid="7234" grpId="0" animBg="1"/>
      <p:bldP spid="7235" grpId="0" animBg="1"/>
      <p:bldP spid="7236" grpId="0" animBg="1"/>
      <p:bldP spid="7237" grpId="0" animBg="1"/>
      <p:bldP spid="7238" grpId="0" animBg="1"/>
      <p:bldP spid="72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0FBF12C7-9279-254F-8659-5BDF11068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53988"/>
            <a:ext cx="36433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Spatial features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F6A369C7-BFA6-354D-9548-6A2E42887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692150"/>
            <a:ext cx="30003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灯片编号占位符 5">
            <a:extLst>
              <a:ext uri="{FF2B5EF4-FFF2-40B4-BE49-F238E27FC236}">
                <a16:creationId xmlns:a16="http://schemas.microsoft.com/office/drawing/2014/main" id="{7FFC331F-F522-F344-8F01-6DA3D8617D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57875" y="6429375"/>
            <a:ext cx="2132013" cy="474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B9FA79E6-CC8A-C44C-91D8-D3B3DB66C129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8198" name="流程图: 联系 6">
            <a:extLst>
              <a:ext uri="{FF2B5EF4-FFF2-40B4-BE49-F238E27FC236}">
                <a16:creationId xmlns:a16="http://schemas.microsoft.com/office/drawing/2014/main" id="{6B3B50F6-D014-EE44-845A-1BC364927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38" y="2695575"/>
            <a:ext cx="214312" cy="2143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199" name="流程图: 联系 7">
            <a:extLst>
              <a:ext uri="{FF2B5EF4-FFF2-40B4-BE49-F238E27FC236}">
                <a16:creationId xmlns:a16="http://schemas.microsoft.com/office/drawing/2014/main" id="{E75B1581-B047-D04D-8FD7-39EB2B766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2695575"/>
            <a:ext cx="214313" cy="2143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00" name="流程图: 联系 8">
            <a:extLst>
              <a:ext uri="{FF2B5EF4-FFF2-40B4-BE49-F238E27FC236}">
                <a16:creationId xmlns:a16="http://schemas.microsoft.com/office/drawing/2014/main" id="{3662985C-9481-7344-ADE4-FA859A537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695575"/>
            <a:ext cx="214313" cy="2143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01" name="流程图: 联系 9">
            <a:extLst>
              <a:ext uri="{FF2B5EF4-FFF2-40B4-BE49-F238E27FC236}">
                <a16:creationId xmlns:a16="http://schemas.microsoft.com/office/drawing/2014/main" id="{FEEB6DBC-96A0-C746-B415-6C40558D5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2695575"/>
            <a:ext cx="214312" cy="2143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02" name="流程图: 联系 10">
            <a:extLst>
              <a:ext uri="{FF2B5EF4-FFF2-40B4-BE49-F238E27FC236}">
                <a16:creationId xmlns:a16="http://schemas.microsoft.com/office/drawing/2014/main" id="{37BC38E8-B07E-414B-996A-B8697439C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2695575"/>
            <a:ext cx="214312" cy="2143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03" name="流程图: 联系 11">
            <a:extLst>
              <a:ext uri="{FF2B5EF4-FFF2-40B4-BE49-F238E27FC236}">
                <a16:creationId xmlns:a16="http://schemas.microsoft.com/office/drawing/2014/main" id="{3F837D4D-D77B-C142-B7E1-4FA427561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2695575"/>
            <a:ext cx="214313" cy="2143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04" name="流程图: 联系 12">
            <a:extLst>
              <a:ext uri="{FF2B5EF4-FFF2-40B4-BE49-F238E27FC236}">
                <a16:creationId xmlns:a16="http://schemas.microsoft.com/office/drawing/2014/main" id="{E767BA21-A601-0F48-BCFF-0CA2A6A38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38" y="3282950"/>
            <a:ext cx="214312" cy="2143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05" name="流程图: 联系 13">
            <a:extLst>
              <a:ext uri="{FF2B5EF4-FFF2-40B4-BE49-F238E27FC236}">
                <a16:creationId xmlns:a16="http://schemas.microsoft.com/office/drawing/2014/main" id="{5A569EBA-4F78-A747-B4BE-F8F6E055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3282950"/>
            <a:ext cx="214313" cy="2143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06" name="流程图: 联系 14">
            <a:extLst>
              <a:ext uri="{FF2B5EF4-FFF2-40B4-BE49-F238E27FC236}">
                <a16:creationId xmlns:a16="http://schemas.microsoft.com/office/drawing/2014/main" id="{0D0CB90A-D07A-7746-A45A-449186EC9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282950"/>
            <a:ext cx="214313" cy="214313"/>
          </a:xfrm>
          <a:prstGeom prst="flowChartConnector">
            <a:avLst/>
          </a:prstGeom>
          <a:solidFill>
            <a:srgbClr val="FFFF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07" name="流程图: 联系 15">
            <a:extLst>
              <a:ext uri="{FF2B5EF4-FFF2-40B4-BE49-F238E27FC236}">
                <a16:creationId xmlns:a16="http://schemas.microsoft.com/office/drawing/2014/main" id="{D228C5FE-A6EC-D14E-B76A-343444B7B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3282950"/>
            <a:ext cx="214312" cy="214313"/>
          </a:xfrm>
          <a:prstGeom prst="flowChartConnector">
            <a:avLst/>
          </a:prstGeom>
          <a:solidFill>
            <a:srgbClr val="FFFF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08" name="流程图: 联系 16">
            <a:extLst>
              <a:ext uri="{FF2B5EF4-FFF2-40B4-BE49-F238E27FC236}">
                <a16:creationId xmlns:a16="http://schemas.microsoft.com/office/drawing/2014/main" id="{FAC70BA0-D36F-8945-B99E-98C105376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3282950"/>
            <a:ext cx="214312" cy="2143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09" name="流程图: 联系 17">
            <a:extLst>
              <a:ext uri="{FF2B5EF4-FFF2-40B4-BE49-F238E27FC236}">
                <a16:creationId xmlns:a16="http://schemas.microsoft.com/office/drawing/2014/main" id="{7F757E0B-A20E-284B-9B1B-7B27AA458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3282950"/>
            <a:ext cx="214313" cy="214313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10" name="流程图: 联系 18">
            <a:extLst>
              <a:ext uri="{FF2B5EF4-FFF2-40B4-BE49-F238E27FC236}">
                <a16:creationId xmlns:a16="http://schemas.microsoft.com/office/drawing/2014/main" id="{832C31C5-F1DD-5E4D-BDC6-537DCB06D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38" y="3875088"/>
            <a:ext cx="214312" cy="214312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11" name="流程图: 联系 19">
            <a:extLst>
              <a:ext uri="{FF2B5EF4-FFF2-40B4-BE49-F238E27FC236}">
                <a16:creationId xmlns:a16="http://schemas.microsoft.com/office/drawing/2014/main" id="{8A09CA94-DCA1-094C-A8D1-669646CE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3875088"/>
            <a:ext cx="214313" cy="214312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12" name="流程图: 联系 20">
            <a:extLst>
              <a:ext uri="{FF2B5EF4-FFF2-40B4-BE49-F238E27FC236}">
                <a16:creationId xmlns:a16="http://schemas.microsoft.com/office/drawing/2014/main" id="{69994645-4C8A-A642-AC60-2263452A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875088"/>
            <a:ext cx="214313" cy="214312"/>
          </a:xfrm>
          <a:prstGeom prst="flowChartConnector">
            <a:avLst/>
          </a:prstGeom>
          <a:solidFill>
            <a:srgbClr val="FFFF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13" name="流程图: 联系 21">
            <a:extLst>
              <a:ext uri="{FF2B5EF4-FFF2-40B4-BE49-F238E27FC236}">
                <a16:creationId xmlns:a16="http://schemas.microsoft.com/office/drawing/2014/main" id="{526D7F7E-C026-CA46-A33A-DE0239333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3875088"/>
            <a:ext cx="214312" cy="214312"/>
          </a:xfrm>
          <a:prstGeom prst="flowChartConnector">
            <a:avLst/>
          </a:prstGeom>
          <a:solidFill>
            <a:srgbClr val="FFFF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14" name="流程图: 联系 22">
            <a:extLst>
              <a:ext uri="{FF2B5EF4-FFF2-40B4-BE49-F238E27FC236}">
                <a16:creationId xmlns:a16="http://schemas.microsoft.com/office/drawing/2014/main" id="{DE1455FF-EF17-5D4A-A2E2-776335D1F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3875088"/>
            <a:ext cx="214312" cy="214312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15" name="流程图: 联系 23">
            <a:extLst>
              <a:ext uri="{FF2B5EF4-FFF2-40B4-BE49-F238E27FC236}">
                <a16:creationId xmlns:a16="http://schemas.microsoft.com/office/drawing/2014/main" id="{2440B495-30CD-084D-B9C4-66FC76DB0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3875088"/>
            <a:ext cx="214313" cy="214312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16" name="流程图: 联系 24">
            <a:extLst>
              <a:ext uri="{FF2B5EF4-FFF2-40B4-BE49-F238E27FC236}">
                <a16:creationId xmlns:a16="http://schemas.microsoft.com/office/drawing/2014/main" id="{7E59EFED-CA95-5B46-96C1-3CC8D534D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38" y="4357688"/>
            <a:ext cx="214312" cy="214312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17" name="流程图: 联系 25">
            <a:extLst>
              <a:ext uri="{FF2B5EF4-FFF2-40B4-BE49-F238E27FC236}">
                <a16:creationId xmlns:a16="http://schemas.microsoft.com/office/drawing/2014/main" id="{1EA55E45-2E36-A547-AAC2-8658AB197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4357688"/>
            <a:ext cx="214313" cy="214312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18" name="流程图: 联系 26">
            <a:extLst>
              <a:ext uri="{FF2B5EF4-FFF2-40B4-BE49-F238E27FC236}">
                <a16:creationId xmlns:a16="http://schemas.microsoft.com/office/drawing/2014/main" id="{FEA7A3B4-26CA-8045-A006-C648946CC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357688"/>
            <a:ext cx="214313" cy="214312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19" name="流程图: 联系 27">
            <a:extLst>
              <a:ext uri="{FF2B5EF4-FFF2-40B4-BE49-F238E27FC236}">
                <a16:creationId xmlns:a16="http://schemas.microsoft.com/office/drawing/2014/main" id="{D522F58F-4AED-F04C-9A2D-0CE7CFF0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4357688"/>
            <a:ext cx="214312" cy="214312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20" name="流程图: 联系 28">
            <a:extLst>
              <a:ext uri="{FF2B5EF4-FFF2-40B4-BE49-F238E27FC236}">
                <a16:creationId xmlns:a16="http://schemas.microsoft.com/office/drawing/2014/main" id="{1F683B70-A4C5-F546-B14C-549B51230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4357688"/>
            <a:ext cx="214312" cy="214312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21" name="流程图: 联系 29">
            <a:extLst>
              <a:ext uri="{FF2B5EF4-FFF2-40B4-BE49-F238E27FC236}">
                <a16:creationId xmlns:a16="http://schemas.microsoft.com/office/drawing/2014/main" id="{9A496C07-9E08-B14A-A6E4-C9D1CA1E7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4357688"/>
            <a:ext cx="214313" cy="214312"/>
          </a:xfrm>
          <a:prstGeom prst="flowChartConnector">
            <a:avLst/>
          </a:prstGeom>
          <a:solidFill>
            <a:srgbClr val="00B05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22" name="流程图: 联系 30">
            <a:extLst>
              <a:ext uri="{FF2B5EF4-FFF2-40B4-BE49-F238E27FC236}">
                <a16:creationId xmlns:a16="http://schemas.microsoft.com/office/drawing/2014/main" id="{B74C238D-4EF8-604E-BBDB-7D4DC2006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3544888"/>
            <a:ext cx="214312" cy="214312"/>
          </a:xfrm>
          <a:prstGeom prst="flowChartConnector">
            <a:avLst/>
          </a:prstGeom>
          <a:solidFill>
            <a:srgbClr val="FF00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32" name="流程图: 联系 31">
            <a:extLst>
              <a:ext uri="{FF2B5EF4-FFF2-40B4-BE49-F238E27FC236}">
                <a16:creationId xmlns:a16="http://schemas.microsoft.com/office/drawing/2014/main" id="{97C26972-2B36-574E-8272-A2FB4D7C9192}"/>
              </a:ext>
            </a:extLst>
          </p:cNvPr>
          <p:cNvSpPr/>
          <p:nvPr/>
        </p:nvSpPr>
        <p:spPr bwMode="auto">
          <a:xfrm>
            <a:off x="1811338" y="5378450"/>
            <a:ext cx="227012" cy="214313"/>
          </a:xfrm>
          <a:prstGeom prst="flowChartConnector">
            <a:avLst/>
          </a:prstGeom>
          <a:solidFill>
            <a:srgbClr val="00B050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 dirty="0"/>
          </a:p>
        </p:txBody>
      </p:sp>
      <p:sp>
        <p:nvSpPr>
          <p:cNvPr id="8224" name="Text Box 1">
            <a:extLst>
              <a:ext uri="{FF2B5EF4-FFF2-40B4-BE49-F238E27FC236}">
                <a16:creationId xmlns:a16="http://schemas.microsoft.com/office/drawing/2014/main" id="{6789C10A-6C4A-594C-84F2-892217BA6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5283200"/>
            <a:ext cx="16367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Points of grid weather data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流程图: 联系 33">
            <a:extLst>
              <a:ext uri="{FF2B5EF4-FFF2-40B4-BE49-F238E27FC236}">
                <a16:creationId xmlns:a16="http://schemas.microsoft.com/office/drawing/2014/main" id="{4DCE0DB2-FE1A-574B-AA3B-9AED754B7252}"/>
              </a:ext>
            </a:extLst>
          </p:cNvPr>
          <p:cNvSpPr/>
          <p:nvPr/>
        </p:nvSpPr>
        <p:spPr bwMode="auto">
          <a:xfrm>
            <a:off x="3979863" y="5378450"/>
            <a:ext cx="220662" cy="215900"/>
          </a:xfrm>
          <a:prstGeom prst="flowChartConnector">
            <a:avLst/>
          </a:prstGeom>
          <a:solidFill>
            <a:srgbClr val="FF0000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8945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zh-CN" altLang="en-US" dirty="0"/>
          </a:p>
        </p:txBody>
      </p:sp>
      <p:sp>
        <p:nvSpPr>
          <p:cNvPr id="8226" name="Text Box 1">
            <a:extLst>
              <a:ext uri="{FF2B5EF4-FFF2-40B4-BE49-F238E27FC236}">
                <a16:creationId xmlns:a16="http://schemas.microsoft.com/office/drawing/2014/main" id="{C4C8A6BA-FE5D-7A4D-8329-BCDF80C18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5330825"/>
            <a:ext cx="12922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Air quality station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27" name="流程图: 联系 35">
            <a:extLst>
              <a:ext uri="{FF2B5EF4-FFF2-40B4-BE49-F238E27FC236}">
                <a16:creationId xmlns:a16="http://schemas.microsoft.com/office/drawing/2014/main" id="{24F8EB10-7174-584B-B056-16312A8D3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963" y="5419725"/>
            <a:ext cx="212725" cy="215900"/>
          </a:xfrm>
          <a:prstGeom prst="flowChartConnector">
            <a:avLst/>
          </a:prstGeom>
          <a:solidFill>
            <a:srgbClr val="FFFF00"/>
          </a:solidFill>
          <a:ln w="285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 defTabSz="447675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447675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447675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447675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76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228" name="Text Box 1">
            <a:extLst>
              <a:ext uri="{FF2B5EF4-FFF2-40B4-BE49-F238E27FC236}">
                <a16:creationId xmlns:a16="http://schemas.microsoft.com/office/drawing/2014/main" id="{5902256C-7BF9-8D4D-BE07-AC2D2A9E5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5140325"/>
            <a:ext cx="30654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k-nearest neighbor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points of grid weather data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29" name="Text Box 2">
            <a:extLst>
              <a:ext uri="{FF2B5EF4-FFF2-40B4-BE49-F238E27FC236}">
                <a16:creationId xmlns:a16="http://schemas.microsoft.com/office/drawing/2014/main" id="{67BE8A4F-325A-D546-B3DC-0AF1C9A2F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88" y="754063"/>
            <a:ext cx="57372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defTabSz="0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0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0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0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0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endParaRPr lang="zh-CN" altLang="zh-CN" sz="24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endParaRPr lang="zh-CN" altLang="zh-CN" sz="24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2400" noProof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3. Weather forecast spatial feature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noProof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Use </a:t>
            </a:r>
            <a:r>
              <a:rPr lang="en-US" altLang="zh-CN" sz="2400" b="1" noProof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k-nearest method</a:t>
            </a:r>
            <a:endParaRPr lang="en-US" altLang="zh-CN" sz="2400" b="1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2400" noProof="1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24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24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2400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  <p:bldP spid="8199" grpId="0" animBg="1"/>
      <p:bldP spid="8200" grpId="0" animBg="1"/>
      <p:bldP spid="8201" grpId="0" animBg="1"/>
      <p:bldP spid="8202" grpId="0" animBg="1"/>
      <p:bldP spid="8203" grpId="0" animBg="1"/>
      <p:bldP spid="8204" grpId="0" animBg="1"/>
      <p:bldP spid="8205" grpId="0" animBg="1"/>
      <p:bldP spid="8206" grpId="0" animBg="1"/>
      <p:bldP spid="8207" grpId="0" animBg="1"/>
      <p:bldP spid="8208" grpId="0" animBg="1"/>
      <p:bldP spid="8209" grpId="0" animBg="1"/>
      <p:bldP spid="8210" grpId="0" animBg="1"/>
      <p:bldP spid="8211" grpId="0" animBg="1"/>
      <p:bldP spid="8212" grpId="0" animBg="1"/>
      <p:bldP spid="8213" grpId="0" animBg="1"/>
      <p:bldP spid="8214" grpId="0" animBg="1"/>
      <p:bldP spid="8215" grpId="0" animBg="1"/>
      <p:bldP spid="8216" grpId="0" animBg="1"/>
      <p:bldP spid="8217" grpId="0" animBg="1"/>
      <p:bldP spid="8218" grpId="0" animBg="1"/>
      <p:bldP spid="8219" grpId="0" animBg="1"/>
      <p:bldP spid="8220" grpId="0" animBg="1"/>
      <p:bldP spid="8221" grpId="0" animBg="1"/>
      <p:bldP spid="8222" grpId="0" animBg="1"/>
      <p:bldP spid="32" grpId="0" animBg="1"/>
      <p:bldP spid="8224" grpId="0"/>
      <p:bldP spid="34" grpId="0" animBg="1"/>
      <p:bldP spid="8226" grpId="0"/>
      <p:bldP spid="8227" grpId="0" animBg="1"/>
      <p:bldP spid="8228" grpId="0"/>
      <p:bldP spid="82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>
            <a:extLst>
              <a:ext uri="{FF2B5EF4-FFF2-40B4-BE49-F238E27FC236}">
                <a16:creationId xmlns:a16="http://schemas.microsoft.com/office/drawing/2014/main" id="{95D2D110-4B4B-2E4D-B812-4135F5E2F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C1924086-11B2-D842-B983-1A3E2BFCEFFE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C9005972-CD5E-EB4B-BC66-DB921E540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1430338"/>
            <a:ext cx="77374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defTabSz="0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defTabSz="0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0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0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0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endParaRPr lang="zh-CN" altLang="zh-CN" sz="24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zh-CN" altLang="zh-CN" sz="24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400" noProof="1">
                <a:solidFill>
                  <a:schemeClr val="tx1"/>
                </a:solidFill>
                <a:latin typeface="Times New Roman" panose="02020603050405020304" pitchFamily="18" charset="0"/>
              </a:rPr>
              <a:t>The uv component of wind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400" noProof="1">
                <a:solidFill>
                  <a:schemeClr val="tx1"/>
                </a:solidFill>
                <a:latin typeface="Times New Roman" panose="02020603050405020304" pitchFamily="18" charset="0"/>
              </a:rPr>
              <a:t>The difference of humidity between current and previous moment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400" noProof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Sunshine duration,discrete wind speed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400" noProof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Interactive features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400" noProof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Statistical features of other pollutants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2400" noProof="1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24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24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2400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4" name="直接箭头连接符 38">
            <a:extLst>
              <a:ext uri="{FF2B5EF4-FFF2-40B4-BE49-F238E27FC236}">
                <a16:creationId xmlns:a16="http://schemas.microsoft.com/office/drawing/2014/main" id="{422BDC73-6844-5544-B665-B85BD3B6C1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48038" y="5384800"/>
            <a:ext cx="3214687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5" name="直接箭头连接符 40">
            <a:extLst>
              <a:ext uri="{FF2B5EF4-FFF2-40B4-BE49-F238E27FC236}">
                <a16:creationId xmlns:a16="http://schemas.microsoft.com/office/drawing/2014/main" id="{EF382736-066F-6245-AA9B-044EDFEE789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347244" y="5098257"/>
            <a:ext cx="2714625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6" name="直接箭头连接符 43">
            <a:extLst>
              <a:ext uri="{FF2B5EF4-FFF2-40B4-BE49-F238E27FC236}">
                <a16:creationId xmlns:a16="http://schemas.microsoft.com/office/drawing/2014/main" id="{E72D6C93-B722-9D43-A971-5DE61F06959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705350" y="4670425"/>
            <a:ext cx="714375" cy="7143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Text Box 1">
            <a:extLst>
              <a:ext uri="{FF2B5EF4-FFF2-40B4-BE49-F238E27FC236}">
                <a16:creationId xmlns:a16="http://schemas.microsoft.com/office/drawing/2014/main" id="{AC162698-4F09-0745-B85D-0C405CBE3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5" y="5456238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8" name="Text Box 1">
            <a:extLst>
              <a:ext uri="{FF2B5EF4-FFF2-40B4-BE49-F238E27FC236}">
                <a16:creationId xmlns:a16="http://schemas.microsoft.com/office/drawing/2014/main" id="{B4549887-DCA2-B343-B869-E03C376F6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3644900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9" name="直接连接符 47">
            <a:extLst>
              <a:ext uri="{FF2B5EF4-FFF2-40B4-BE49-F238E27FC236}">
                <a16:creationId xmlns:a16="http://schemas.microsoft.com/office/drawing/2014/main" id="{D6804B97-C33E-614B-BB13-1E55892E285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063331" y="5026819"/>
            <a:ext cx="714375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直接连接符 51">
            <a:extLst>
              <a:ext uri="{FF2B5EF4-FFF2-40B4-BE49-F238E27FC236}">
                <a16:creationId xmlns:a16="http://schemas.microsoft.com/office/drawing/2014/main" id="{F3F9B2E0-A73C-C24F-8FD7-4C99EF554F1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705350" y="4670425"/>
            <a:ext cx="714375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Text Box 1">
            <a:extLst>
              <a:ext uri="{FF2B5EF4-FFF2-40B4-BE49-F238E27FC236}">
                <a16:creationId xmlns:a16="http://schemas.microsoft.com/office/drawing/2014/main" id="{967BEDD7-7291-C741-874A-E7E349BB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5384800"/>
            <a:ext cx="35083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2" name="Text Box 2">
            <a:extLst>
              <a:ext uri="{FF2B5EF4-FFF2-40B4-BE49-F238E27FC236}">
                <a16:creationId xmlns:a16="http://schemas.microsoft.com/office/drawing/2014/main" id="{340E1A71-BC3A-9140-8D83-10CFD86B0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692150"/>
            <a:ext cx="30003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3" name="Text Box 1">
            <a:extLst>
              <a:ext uri="{FF2B5EF4-FFF2-40B4-BE49-F238E27FC236}">
                <a16:creationId xmlns:a16="http://schemas.microsoft.com/office/drawing/2014/main" id="{C59A3C5C-CE1D-9F4E-9842-59DE42063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53988"/>
            <a:ext cx="36433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Domain features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DF7D1B58-1ACD-0C45-8630-CB48564F1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795338"/>
            <a:ext cx="64500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GBRT prediction for each pollutant</a:t>
            </a:r>
            <a:endParaRPr lang="zh-CN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EE3D89A3-9F76-7E49-A95C-F0A581143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Modeling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23F6A5CF-982B-474F-AEE2-C245DA750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4176713"/>
            <a:ext cx="1033463" cy="4619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70C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GBRT</a:t>
            </a: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5349FFCC-EC37-214D-9B74-B695C13E0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2789238"/>
            <a:ext cx="1033463" cy="4619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70C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GBRT</a:t>
            </a: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6390" name="Rectangle 4">
            <a:extLst>
              <a:ext uri="{FF2B5EF4-FFF2-40B4-BE49-F238E27FC236}">
                <a16:creationId xmlns:a16="http://schemas.microsoft.com/office/drawing/2014/main" id="{F4E03B50-37F4-8441-AB7C-57EF75A3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3713163"/>
            <a:ext cx="1033463" cy="463550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70C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GBRT</a:t>
            </a:r>
          </a:p>
        </p:txBody>
      </p:sp>
      <p:sp>
        <p:nvSpPr>
          <p:cNvPr id="16391" name="Rectangle 4">
            <a:extLst>
              <a:ext uri="{FF2B5EF4-FFF2-40B4-BE49-F238E27FC236}">
                <a16:creationId xmlns:a16="http://schemas.microsoft.com/office/drawing/2014/main" id="{10CBF0E8-5B4F-7C4E-A3C4-00FE8F852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3251200"/>
            <a:ext cx="1033463" cy="4619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70C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GBRT</a:t>
            </a:r>
          </a:p>
        </p:txBody>
      </p:sp>
      <p:sp>
        <p:nvSpPr>
          <p:cNvPr id="16392" name="Rectangle 4">
            <a:extLst>
              <a:ext uri="{FF2B5EF4-FFF2-40B4-BE49-F238E27FC236}">
                <a16:creationId xmlns:a16="http://schemas.microsoft.com/office/drawing/2014/main" id="{01FFD3C6-D71F-F947-BBD8-1E3612D28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2327275"/>
            <a:ext cx="1033463" cy="4619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70C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GBRT</a:t>
            </a:r>
          </a:p>
        </p:txBody>
      </p:sp>
      <p:sp>
        <p:nvSpPr>
          <p:cNvPr id="16393" name="矩形 16">
            <a:extLst>
              <a:ext uri="{FF2B5EF4-FFF2-40B4-BE49-F238E27FC236}">
                <a16:creationId xmlns:a16="http://schemas.microsoft.com/office/drawing/2014/main" id="{F9F74E59-7D3E-3246-A7D3-F55BFF328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147888"/>
            <a:ext cx="1423987" cy="2652712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cxnSp>
        <p:nvCxnSpPr>
          <p:cNvPr id="16394" name="直接箭头连接符 26">
            <a:extLst>
              <a:ext uri="{FF2B5EF4-FFF2-40B4-BE49-F238E27FC236}">
                <a16:creationId xmlns:a16="http://schemas.microsoft.com/office/drawing/2014/main" id="{6D3FDFC4-82BC-244B-82CB-122D692E53CD}"/>
              </a:ext>
            </a:extLst>
          </p:cNvPr>
          <p:cNvCxnSpPr>
            <a:cxnSpLocks noChangeShapeType="1"/>
            <a:endCxn id="16392" idx="1"/>
          </p:cNvCxnSpPr>
          <p:nvPr/>
        </p:nvCxnSpPr>
        <p:spPr bwMode="auto">
          <a:xfrm>
            <a:off x="2965450" y="2557463"/>
            <a:ext cx="777875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直接箭头连接符 26">
            <a:extLst>
              <a:ext uri="{FF2B5EF4-FFF2-40B4-BE49-F238E27FC236}">
                <a16:creationId xmlns:a16="http://schemas.microsoft.com/office/drawing/2014/main" id="{6E7AF74D-A813-5040-A98C-455BD3EC5157}"/>
              </a:ext>
            </a:extLst>
          </p:cNvPr>
          <p:cNvCxnSpPr>
            <a:cxnSpLocks noChangeShapeType="1"/>
            <a:endCxn id="16396" idx="1"/>
          </p:cNvCxnSpPr>
          <p:nvPr/>
        </p:nvCxnSpPr>
        <p:spPr bwMode="auto">
          <a:xfrm>
            <a:off x="4776788" y="2557463"/>
            <a:ext cx="5191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Rectangle 4">
            <a:extLst>
              <a:ext uri="{FF2B5EF4-FFF2-40B4-BE49-F238E27FC236}">
                <a16:creationId xmlns:a16="http://schemas.microsoft.com/office/drawing/2014/main" id="{4FBD66BF-2D0C-AB48-9A6D-098A37979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2327275"/>
            <a:ext cx="1033463" cy="4619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70C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log-exp</a:t>
            </a:r>
          </a:p>
        </p:txBody>
      </p:sp>
      <p:cxnSp>
        <p:nvCxnSpPr>
          <p:cNvPr id="16397" name="直接箭头连接符 26">
            <a:extLst>
              <a:ext uri="{FF2B5EF4-FFF2-40B4-BE49-F238E27FC236}">
                <a16:creationId xmlns:a16="http://schemas.microsoft.com/office/drawing/2014/main" id="{248DDE12-AEE0-0D4F-AB35-511131C41DCC}"/>
              </a:ext>
            </a:extLst>
          </p:cNvPr>
          <p:cNvCxnSpPr>
            <a:cxnSpLocks noChangeShapeType="1"/>
            <a:endCxn id="16398" idx="1"/>
          </p:cNvCxnSpPr>
          <p:nvPr/>
        </p:nvCxnSpPr>
        <p:spPr bwMode="auto">
          <a:xfrm>
            <a:off x="4776788" y="3019425"/>
            <a:ext cx="519112" cy="1588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8" name="Rectangle 4">
            <a:extLst>
              <a:ext uri="{FF2B5EF4-FFF2-40B4-BE49-F238E27FC236}">
                <a16:creationId xmlns:a16="http://schemas.microsoft.com/office/drawing/2014/main" id="{015B03B1-71FF-A245-B601-CC9DE87DE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2789238"/>
            <a:ext cx="1033463" cy="4619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70C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log-exp</a:t>
            </a:r>
          </a:p>
        </p:txBody>
      </p:sp>
      <p:cxnSp>
        <p:nvCxnSpPr>
          <p:cNvPr id="16399" name="直接箭头连接符 26">
            <a:extLst>
              <a:ext uri="{FF2B5EF4-FFF2-40B4-BE49-F238E27FC236}">
                <a16:creationId xmlns:a16="http://schemas.microsoft.com/office/drawing/2014/main" id="{3B4A29F6-84DC-5246-86E8-079109D40793}"/>
              </a:ext>
            </a:extLst>
          </p:cNvPr>
          <p:cNvCxnSpPr>
            <a:cxnSpLocks noChangeShapeType="1"/>
            <a:endCxn id="16400" idx="1"/>
          </p:cNvCxnSpPr>
          <p:nvPr/>
        </p:nvCxnSpPr>
        <p:spPr bwMode="auto">
          <a:xfrm>
            <a:off x="6338888" y="2541588"/>
            <a:ext cx="5191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0" name="Rectangle 4">
            <a:extLst>
              <a:ext uri="{FF2B5EF4-FFF2-40B4-BE49-F238E27FC236}">
                <a16:creationId xmlns:a16="http://schemas.microsoft.com/office/drawing/2014/main" id="{154FAD4B-C982-8A45-9763-FE90941FA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09813"/>
            <a:ext cx="1033463" cy="463550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70C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Beijing PM2.5</a:t>
            </a:r>
          </a:p>
        </p:txBody>
      </p:sp>
      <p:cxnSp>
        <p:nvCxnSpPr>
          <p:cNvPr id="16401" name="直接箭头连接符 26">
            <a:extLst>
              <a:ext uri="{FF2B5EF4-FFF2-40B4-BE49-F238E27FC236}">
                <a16:creationId xmlns:a16="http://schemas.microsoft.com/office/drawing/2014/main" id="{41AD5832-3FBC-F642-BB48-03224599AF51}"/>
              </a:ext>
            </a:extLst>
          </p:cNvPr>
          <p:cNvCxnSpPr>
            <a:cxnSpLocks noChangeShapeType="1"/>
            <a:endCxn id="16402" idx="1"/>
          </p:cNvCxnSpPr>
          <p:nvPr/>
        </p:nvCxnSpPr>
        <p:spPr bwMode="auto">
          <a:xfrm>
            <a:off x="6338888" y="3003550"/>
            <a:ext cx="5191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2" name="Rectangle 4">
            <a:extLst>
              <a:ext uri="{FF2B5EF4-FFF2-40B4-BE49-F238E27FC236}">
                <a16:creationId xmlns:a16="http://schemas.microsoft.com/office/drawing/2014/main" id="{7DF2FEC7-4706-B040-A537-87ED4B6AE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73363"/>
            <a:ext cx="1033463" cy="4619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70C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Beijing PM10</a:t>
            </a:r>
          </a:p>
        </p:txBody>
      </p:sp>
      <p:cxnSp>
        <p:nvCxnSpPr>
          <p:cNvPr id="16403" name="直接箭头连接符 26">
            <a:extLst>
              <a:ext uri="{FF2B5EF4-FFF2-40B4-BE49-F238E27FC236}">
                <a16:creationId xmlns:a16="http://schemas.microsoft.com/office/drawing/2014/main" id="{DEE9117C-1C5F-5F48-B8FE-186DEC52114A}"/>
              </a:ext>
            </a:extLst>
          </p:cNvPr>
          <p:cNvCxnSpPr>
            <a:cxnSpLocks noChangeShapeType="1"/>
            <a:stCxn id="16391" idx="3"/>
            <a:endCxn id="16404" idx="1"/>
          </p:cNvCxnSpPr>
          <p:nvPr/>
        </p:nvCxnSpPr>
        <p:spPr bwMode="auto">
          <a:xfrm flipV="1">
            <a:off x="4776788" y="3465513"/>
            <a:ext cx="2081212" cy="17462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4" name="Rectangle 4">
            <a:extLst>
              <a:ext uri="{FF2B5EF4-FFF2-40B4-BE49-F238E27FC236}">
                <a16:creationId xmlns:a16="http://schemas.microsoft.com/office/drawing/2014/main" id="{37B0AC04-AEB3-EC44-BFBD-D7914CC81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233738"/>
            <a:ext cx="1033463" cy="463550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70C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Beijing O3</a:t>
            </a:r>
          </a:p>
        </p:txBody>
      </p:sp>
      <p:cxnSp>
        <p:nvCxnSpPr>
          <p:cNvPr id="16405" name="直接箭头连接符 26">
            <a:extLst>
              <a:ext uri="{FF2B5EF4-FFF2-40B4-BE49-F238E27FC236}">
                <a16:creationId xmlns:a16="http://schemas.microsoft.com/office/drawing/2014/main" id="{C39FD4B7-027B-384F-9EEF-EA95C2A099DB}"/>
              </a:ext>
            </a:extLst>
          </p:cNvPr>
          <p:cNvCxnSpPr>
            <a:cxnSpLocks noChangeShapeType="1"/>
            <a:stCxn id="16390" idx="3"/>
            <a:endCxn id="16406" idx="1"/>
          </p:cNvCxnSpPr>
          <p:nvPr/>
        </p:nvCxnSpPr>
        <p:spPr bwMode="auto">
          <a:xfrm flipV="1">
            <a:off x="4776788" y="3927475"/>
            <a:ext cx="2081212" cy="17463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6" name="Rectangle 4">
            <a:extLst>
              <a:ext uri="{FF2B5EF4-FFF2-40B4-BE49-F238E27FC236}">
                <a16:creationId xmlns:a16="http://schemas.microsoft.com/office/drawing/2014/main" id="{4F6AA2AB-16C3-1547-9419-8CEA46D8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697288"/>
            <a:ext cx="1033463" cy="4619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70C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London PM2.5</a:t>
            </a:r>
          </a:p>
        </p:txBody>
      </p:sp>
      <p:cxnSp>
        <p:nvCxnSpPr>
          <p:cNvPr id="16407" name="直接箭头连接符 26">
            <a:extLst>
              <a:ext uri="{FF2B5EF4-FFF2-40B4-BE49-F238E27FC236}">
                <a16:creationId xmlns:a16="http://schemas.microsoft.com/office/drawing/2014/main" id="{F94413B5-3913-3941-B1A9-D3DE81808BF3}"/>
              </a:ext>
            </a:extLst>
          </p:cNvPr>
          <p:cNvCxnSpPr>
            <a:cxnSpLocks noChangeShapeType="1"/>
            <a:stCxn id="16390" idx="3"/>
            <a:endCxn id="16408" idx="1"/>
          </p:cNvCxnSpPr>
          <p:nvPr/>
        </p:nvCxnSpPr>
        <p:spPr bwMode="auto">
          <a:xfrm flipV="1">
            <a:off x="4776788" y="4389438"/>
            <a:ext cx="2081212" cy="17462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8" name="Rectangle 4">
            <a:extLst>
              <a:ext uri="{FF2B5EF4-FFF2-40B4-BE49-F238E27FC236}">
                <a16:creationId xmlns:a16="http://schemas.microsoft.com/office/drawing/2014/main" id="{74931073-DC61-6544-A4FD-03BE04948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59250"/>
            <a:ext cx="1033463" cy="4619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70C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London PM10</a:t>
            </a:r>
          </a:p>
        </p:txBody>
      </p:sp>
      <p:sp>
        <p:nvSpPr>
          <p:cNvPr id="16409" name="矩形 16">
            <a:extLst>
              <a:ext uri="{FF2B5EF4-FFF2-40B4-BE49-F238E27FC236}">
                <a16:creationId xmlns:a16="http://schemas.microsoft.com/office/drawing/2014/main" id="{7FAC61BA-609A-6541-8F96-5194CC795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8" y="2157413"/>
            <a:ext cx="1423987" cy="265112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6410" name="Rectangle 4">
            <a:extLst>
              <a:ext uri="{FF2B5EF4-FFF2-40B4-BE49-F238E27FC236}">
                <a16:creationId xmlns:a16="http://schemas.microsoft.com/office/drawing/2014/main" id="{748DE6C4-5BAE-BB4B-8344-1AC17B91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4159250"/>
            <a:ext cx="1033462" cy="4619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70C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London PM10</a:t>
            </a:r>
            <a:endParaRPr lang="zh-CN" altLang="zh-CN" sz="1600">
              <a:solidFill>
                <a:srgbClr val="FFFFFF"/>
              </a:solidFill>
            </a:endParaRPr>
          </a:p>
        </p:txBody>
      </p:sp>
      <p:sp>
        <p:nvSpPr>
          <p:cNvPr id="16411" name="Rectangle 4">
            <a:extLst>
              <a:ext uri="{FF2B5EF4-FFF2-40B4-BE49-F238E27FC236}">
                <a16:creationId xmlns:a16="http://schemas.microsoft.com/office/drawing/2014/main" id="{C10E0B49-DE32-AD4E-88F4-911649530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2773363"/>
            <a:ext cx="1033462" cy="4619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70C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Beijing PM10</a:t>
            </a:r>
            <a:endParaRPr lang="zh-CN" altLang="zh-CN" sz="1600">
              <a:solidFill>
                <a:srgbClr val="FFFFFF"/>
              </a:solidFill>
            </a:endParaRPr>
          </a:p>
        </p:txBody>
      </p:sp>
      <p:sp>
        <p:nvSpPr>
          <p:cNvPr id="16412" name="Rectangle 4">
            <a:extLst>
              <a:ext uri="{FF2B5EF4-FFF2-40B4-BE49-F238E27FC236}">
                <a16:creationId xmlns:a16="http://schemas.microsoft.com/office/drawing/2014/main" id="{58CBC247-47E6-3741-8620-308341BCD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3697288"/>
            <a:ext cx="1033462" cy="4619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70C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London PM2.5</a:t>
            </a:r>
            <a:endParaRPr lang="zh-CN" altLang="zh-CN" sz="1600">
              <a:solidFill>
                <a:srgbClr val="FFFFFF"/>
              </a:solidFill>
            </a:endParaRPr>
          </a:p>
        </p:txBody>
      </p:sp>
      <p:sp>
        <p:nvSpPr>
          <p:cNvPr id="16413" name="Rectangle 4">
            <a:extLst>
              <a:ext uri="{FF2B5EF4-FFF2-40B4-BE49-F238E27FC236}">
                <a16:creationId xmlns:a16="http://schemas.microsoft.com/office/drawing/2014/main" id="{AC72168C-6413-F84C-8D79-08F546997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3251200"/>
            <a:ext cx="1033462" cy="4619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70C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Beijing O3</a:t>
            </a:r>
            <a:endParaRPr lang="zh-CN" altLang="zh-CN" sz="1600">
              <a:solidFill>
                <a:srgbClr val="FFFFFF"/>
              </a:solidFill>
            </a:endParaRPr>
          </a:p>
        </p:txBody>
      </p:sp>
      <p:sp>
        <p:nvSpPr>
          <p:cNvPr id="16414" name="Rectangle 4">
            <a:extLst>
              <a:ext uri="{FF2B5EF4-FFF2-40B4-BE49-F238E27FC236}">
                <a16:creationId xmlns:a16="http://schemas.microsoft.com/office/drawing/2014/main" id="{F1D3D10D-86F0-4F45-B650-21247C0D4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2309813"/>
            <a:ext cx="1033462" cy="4619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70C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Beijing PM2.5</a:t>
            </a:r>
          </a:p>
        </p:txBody>
      </p:sp>
      <p:sp>
        <p:nvSpPr>
          <p:cNvPr id="16415" name="矩形 16">
            <a:extLst>
              <a:ext uri="{FF2B5EF4-FFF2-40B4-BE49-F238E27FC236}">
                <a16:creationId xmlns:a16="http://schemas.microsoft.com/office/drawing/2014/main" id="{70B34819-2722-E14B-A358-EA12C78AA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132013"/>
            <a:ext cx="1423988" cy="265112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416" name="直接箭头连接符 26">
            <a:extLst>
              <a:ext uri="{FF2B5EF4-FFF2-40B4-BE49-F238E27FC236}">
                <a16:creationId xmlns:a16="http://schemas.microsoft.com/office/drawing/2014/main" id="{35881B15-3DFD-FC4C-9E72-FB13F0C4C654}"/>
              </a:ext>
            </a:extLst>
          </p:cNvPr>
          <p:cNvCxnSpPr>
            <a:cxnSpLocks noChangeShapeType="1"/>
            <a:stCxn id="16390" idx="3"/>
            <a:endCxn id="16408" idx="1"/>
          </p:cNvCxnSpPr>
          <p:nvPr/>
        </p:nvCxnSpPr>
        <p:spPr bwMode="auto">
          <a:xfrm>
            <a:off x="2965450" y="3021013"/>
            <a:ext cx="777875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7" name="直接箭头连接符 26">
            <a:extLst>
              <a:ext uri="{FF2B5EF4-FFF2-40B4-BE49-F238E27FC236}">
                <a16:creationId xmlns:a16="http://schemas.microsoft.com/office/drawing/2014/main" id="{8B9418C9-8E2F-9743-9D8B-CCA789BD0F3A}"/>
              </a:ext>
            </a:extLst>
          </p:cNvPr>
          <p:cNvCxnSpPr>
            <a:cxnSpLocks noChangeShapeType="1"/>
            <a:stCxn id="16390" idx="3"/>
            <a:endCxn id="16408" idx="1"/>
          </p:cNvCxnSpPr>
          <p:nvPr/>
        </p:nvCxnSpPr>
        <p:spPr bwMode="auto">
          <a:xfrm>
            <a:off x="2965450" y="3482975"/>
            <a:ext cx="777875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8" name="直接箭头连接符 26">
            <a:extLst>
              <a:ext uri="{FF2B5EF4-FFF2-40B4-BE49-F238E27FC236}">
                <a16:creationId xmlns:a16="http://schemas.microsoft.com/office/drawing/2014/main" id="{995AF2CF-8329-BA47-9DDB-C717AE2A8098}"/>
              </a:ext>
            </a:extLst>
          </p:cNvPr>
          <p:cNvCxnSpPr>
            <a:cxnSpLocks noChangeShapeType="1"/>
            <a:stCxn id="16390" idx="3"/>
            <a:endCxn id="16408" idx="1"/>
          </p:cNvCxnSpPr>
          <p:nvPr/>
        </p:nvCxnSpPr>
        <p:spPr bwMode="auto">
          <a:xfrm>
            <a:off x="2965450" y="3944938"/>
            <a:ext cx="777875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9" name="直接箭头连接符 26">
            <a:extLst>
              <a:ext uri="{FF2B5EF4-FFF2-40B4-BE49-F238E27FC236}">
                <a16:creationId xmlns:a16="http://schemas.microsoft.com/office/drawing/2014/main" id="{5FB7D3F0-94D4-9E46-A4B9-5E0BC0B1FA47}"/>
              </a:ext>
            </a:extLst>
          </p:cNvPr>
          <p:cNvCxnSpPr>
            <a:cxnSpLocks noChangeShapeType="1"/>
            <a:stCxn id="16390" idx="3"/>
            <a:endCxn id="16408" idx="1"/>
          </p:cNvCxnSpPr>
          <p:nvPr/>
        </p:nvCxnSpPr>
        <p:spPr bwMode="auto">
          <a:xfrm>
            <a:off x="2965450" y="4389438"/>
            <a:ext cx="777875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20" name="Text Box 2">
            <a:extLst>
              <a:ext uri="{FF2B5EF4-FFF2-40B4-BE49-F238E27FC236}">
                <a16:creationId xmlns:a16="http://schemas.microsoft.com/office/drawing/2014/main" id="{054D8A30-0D6E-6442-8A18-BB1C2A984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1773238"/>
            <a:ext cx="9604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Features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21" name="Text Box 2">
            <a:extLst>
              <a:ext uri="{FF2B5EF4-FFF2-40B4-BE49-F238E27FC236}">
                <a16:creationId xmlns:a16="http://schemas.microsoft.com/office/drawing/2014/main" id="{B79CAD63-135F-6C4D-8CFD-3DEB8374A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25" y="1773238"/>
            <a:ext cx="9286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Results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22" name="灯片编号占位符 49">
            <a:extLst>
              <a:ext uri="{FF2B5EF4-FFF2-40B4-BE49-F238E27FC236}">
                <a16:creationId xmlns:a16="http://schemas.microsoft.com/office/drawing/2014/main" id="{70B7A52E-5444-3541-8A3D-07BB632F7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4B3D7F3C-23DA-974E-87F3-A3B983CF65A0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9255" name="Text Box 2">
            <a:extLst>
              <a:ext uri="{FF2B5EF4-FFF2-40B4-BE49-F238E27FC236}">
                <a16:creationId xmlns:a16="http://schemas.microsoft.com/office/drawing/2014/main" id="{89AD25CA-6561-AE49-823B-99DD24B2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516563"/>
            <a:ext cx="692943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defTabSz="0"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0"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0"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0"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0"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endParaRPr lang="zh-CN" altLang="zh-CN" sz="18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endParaRPr lang="zh-CN" altLang="zh-CN" sz="18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Beijing's some pollutants have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Long-tailed distribution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lots of abnormal values.</a:t>
            </a:r>
            <a:endParaRPr lang="en-US" altLang="zh-CN" sz="18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18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1800" noProof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zh-CN" sz="1800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340</Words>
  <Application>Microsoft Macintosh PowerPoint</Application>
  <PresentationFormat>全屏显示(4:3)</PresentationFormat>
  <Paragraphs>131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Times New Roman</vt:lpstr>
      <vt:lpstr>黑体</vt:lpstr>
      <vt:lpstr>Wingdings</vt:lpstr>
      <vt:lpstr>+mn-ea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2007年度硕士论文答辩模版</dc:title>
  <dc:subject/>
  <dc:creator>a-dang</dc:creator>
  <cp:keywords/>
  <dc:description/>
  <cp:lastModifiedBy>329526532@qq.com</cp:lastModifiedBy>
  <cp:revision>649</cp:revision>
  <dcterms:created xsi:type="dcterms:W3CDTF">2008-06-11T04:13:56Z</dcterms:created>
  <dcterms:modified xsi:type="dcterms:W3CDTF">2018-08-22T00:53:17Z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