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90125" r:id="rId1"/>
    <p:sldMasterId id="2147490131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6" r:id="rId4"/>
    <p:sldId id="298" r:id="rId5"/>
    <p:sldId id="267" r:id="rId6"/>
    <p:sldId id="268" r:id="rId7"/>
    <p:sldId id="303" r:id="rId8"/>
    <p:sldId id="274" r:id="rId9"/>
    <p:sldId id="275" r:id="rId10"/>
    <p:sldId id="276" r:id="rId11"/>
    <p:sldId id="280" r:id="rId12"/>
    <p:sldId id="281" r:id="rId13"/>
    <p:sldId id="277" r:id="rId14"/>
    <p:sldId id="300" r:id="rId15"/>
    <p:sldId id="269" r:id="rId16"/>
    <p:sldId id="270" r:id="rId17"/>
    <p:sldId id="272" r:id="rId18"/>
    <p:sldId id="264" r:id="rId19"/>
  </p:sldIdLst>
  <p:sldSz cx="9144000" cy="5143500" type="screen16x9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4604" userDrawn="1">
          <p15:clr>
            <a:srgbClr val="A4A3A4"/>
          </p15:clr>
        </p15:guide>
        <p15:guide id="3" orient="horz" pos="917" userDrawn="1">
          <p15:clr>
            <a:srgbClr val="A4A3A4"/>
          </p15:clr>
        </p15:guide>
        <p15:guide id="4" pos="1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2D050"/>
    <a:srgbClr val="C81623"/>
    <a:srgbClr val="4BACC6"/>
    <a:srgbClr val="000000"/>
    <a:srgbClr val="CD2431"/>
    <a:srgbClr val="216CD2"/>
    <a:srgbClr val="C00000"/>
    <a:srgbClr val="FF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5701" autoAdjust="0"/>
  </p:normalViewPr>
  <p:slideViewPr>
    <p:cSldViewPr snapToGrid="0">
      <p:cViewPr varScale="1">
        <p:scale>
          <a:sx n="76" d="100"/>
          <a:sy n="76" d="100"/>
        </p:scale>
        <p:origin x="552" y="58"/>
      </p:cViewPr>
      <p:guideLst>
        <p:guide orient="horz" pos="418"/>
        <p:guide pos="4604"/>
        <p:guide orient="horz" pos="917"/>
        <p:guide pos="10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notesViewPr>
    <p:cSldViewPr snapToGrid="0">
      <p:cViewPr varScale="1">
        <p:scale>
          <a:sx n="79" d="100"/>
          <a:sy n="79" d="100"/>
        </p:scale>
        <p:origin x="-4086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D4357A27-492F-49BD-8397-C12ED61E5C02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6171143" y="9437688"/>
            <a:ext cx="436032" cy="1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 dirty="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 dirty="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09932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616" tIns="45308" rIns="90616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3492" name="Rectangle 8"/>
          <p:cNvSpPr>
            <a:spLocks noChangeArrowheads="1"/>
          </p:cNvSpPr>
          <p:nvPr/>
        </p:nvSpPr>
        <p:spPr bwMode="auto">
          <a:xfrm>
            <a:off x="3162300" y="9377363"/>
            <a:ext cx="31750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526" tIns="44049" rIns="86526" bIns="44049">
            <a:spAutoFit/>
          </a:bodyPr>
          <a:lstStyle>
            <a:lvl1pPr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 eaLnBrk="0" hangingPunct="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5E0B05DF-0FDB-4BF3-878D-C287787AB277}" type="slidenum">
              <a:rPr lang="zh-CN" altLang="en-US" sz="1000" smtClean="0">
                <a:latin typeface="Times New Roman" panose="02020603050405020304" pitchFamily="18" charset="0"/>
                <a:ea typeface="华文楷体" panose="02010600040101010101" pitchFamily="2" charset="-122"/>
              </a:rPr>
              <a:pPr algn="ctr">
                <a:defRPr/>
              </a:pPr>
              <a:t>‹#›</a:t>
            </a:fld>
            <a:endParaRPr lang="en-US" altLang="zh-CN" sz="10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6171143" y="9437688"/>
            <a:ext cx="436032" cy="1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600" dirty="0">
                <a:latin typeface="Times New Roman" panose="02020603050405020304" pitchFamily="18" charset="0"/>
              </a:rPr>
              <a:t>[DocID]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61913" y="9398000"/>
            <a:ext cx="8921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26" tIns="44049" rIns="86526" bIns="44049">
            <a:spAutoFit/>
          </a:bodyPr>
          <a:lstStyle>
            <a:lvl1pPr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65188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800" dirty="0">
                <a:latin typeface="Times New Roman" panose="02020603050405020304" pitchFamily="18" charset="0"/>
              </a:rPr>
              <a:t>Hewitt Associates</a:t>
            </a:r>
          </a:p>
        </p:txBody>
      </p:sp>
    </p:spTree>
    <p:extLst>
      <p:ext uri="{BB962C8B-B14F-4D97-AF65-F5344CB8AC3E}">
        <p14:creationId xmlns:p14="http://schemas.microsoft.com/office/powerpoint/2010/main" val="2721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97406" indent="-96054" algn="l" rtl="0" eaLnBrk="0" fontAlgn="base" hangingPunct="0">
      <a:spcBef>
        <a:spcPct val="30000"/>
      </a:spcBef>
      <a:spcAft>
        <a:spcPct val="0"/>
      </a:spcAft>
      <a:buBlip>
        <a:blip r:embed="rId2"/>
      </a:buBlip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94813" indent="-96054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292219" indent="-96054" algn="l" rtl="0" eaLnBrk="0" fontAlgn="base" hangingPunct="0">
      <a:spcBef>
        <a:spcPct val="30000"/>
      </a:spcBef>
      <a:spcAft>
        <a:spcPct val="0"/>
      </a:spcAft>
      <a:buBlip>
        <a:blip r:embed="rId3"/>
      </a:buBlip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389626" indent="-96054" algn="l" rtl="0" eaLnBrk="0" fontAlgn="base" hangingPunct="0">
      <a:spcBef>
        <a:spcPct val="30000"/>
      </a:spcBef>
      <a:spcAft>
        <a:spcPct val="0"/>
      </a:spcAft>
      <a:buFont typeface="Times New Roman" panose="02020603050405020304" pitchFamily="18" charset="0"/>
      <a:buChar char="–"/>
      <a:defRPr sz="1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43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46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46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46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1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91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37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68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35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37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14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26" r:id="rId1"/>
    <p:sldLayoutId id="214749012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389626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779252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168878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558503" algn="ctr" rtl="0" fontAlgn="base">
        <a:spcBef>
          <a:spcPct val="0"/>
        </a:spcBef>
        <a:spcAft>
          <a:spcPct val="0"/>
        </a:spcAft>
        <a:defRPr sz="41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92219" indent="-29221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0" y="2568575"/>
            <a:ext cx="9154490" cy="258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3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3095" y="1841776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2017 </a:t>
            </a:r>
            <a:r>
              <a:rPr lang="zh-CN" altLang="en-US" sz="3200" b="1" dirty="0"/>
              <a:t>摩拜杯算法挑战赛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264" y="3167174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Memory Explored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158" y="3967539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演讲人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：花志祥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91753" y="3850417"/>
            <a:ext cx="288626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4" y="0"/>
            <a:ext cx="696036" cy="4307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9" y="1931"/>
            <a:ext cx="790575" cy="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特征小技巧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767660" y="1661478"/>
            <a:ext cx="6985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技巧一：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“特征比例化”将原有的特征除以这个样本分组的总体属性，例如 用户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去地点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的次数</a:t>
            </a:r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用户历史记录次数。优点：能有效的消除各种不一致的问题。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spcBef>
                <a:spcPts val="600"/>
              </a:spcBef>
            </a:pP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技巧二：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dirty="0" smtClean="0">
                <a:latin typeface="Microsoft YaHei" charset="0"/>
                <a:ea typeface="Microsoft YaHei" charset="0"/>
              </a:rPr>
              <a:t>“平滑特征”对信息量比较丰富的特征进一步挖掘，例如本题中原有的</a:t>
            </a:r>
            <a:r>
              <a:rPr lang="en-US" altLang="zh-CN" sz="1800" dirty="0" err="1" smtClean="0">
                <a:latin typeface="Microsoft YaHei" charset="0"/>
                <a:ea typeface="Microsoft YaHei" charset="0"/>
              </a:rPr>
              <a:t>geohash</a:t>
            </a:r>
            <a:r>
              <a:rPr lang="zh-CN" altLang="en-US" sz="1800" dirty="0" smtClean="0">
                <a:latin typeface="Microsoft YaHei" charset="0"/>
                <a:ea typeface="Microsoft YaHei" charset="0"/>
              </a:rPr>
              <a:t>点是一个</a:t>
            </a:r>
            <a:r>
              <a:rPr lang="en-US" altLang="zh-CN" sz="1800" dirty="0" smtClean="0">
                <a:latin typeface="Microsoft YaHei" charset="0"/>
                <a:ea typeface="Microsoft YaHei" charset="0"/>
              </a:rPr>
              <a:t>117×152</a:t>
            </a:r>
            <a:r>
              <a:rPr lang="zh-CN" altLang="en-US" sz="1800" dirty="0" smtClean="0">
                <a:latin typeface="Microsoft YaHei" charset="0"/>
                <a:ea typeface="Microsoft YaHei" charset="0"/>
              </a:rPr>
              <a:t>的格子，我们可以将这个地点扩大到</a:t>
            </a:r>
            <a:r>
              <a:rPr lang="en-US" altLang="zh-CN" sz="1800" dirty="0" smtClean="0">
                <a:latin typeface="Microsoft YaHei" charset="0"/>
                <a:ea typeface="Microsoft YaHei" charset="0"/>
              </a:rPr>
              <a:t>9</a:t>
            </a:r>
            <a:r>
              <a:rPr lang="zh-CN" altLang="en-US" sz="1800" dirty="0" smtClean="0">
                <a:latin typeface="Microsoft YaHei" charset="0"/>
                <a:ea typeface="Microsoft YaHei" charset="0"/>
              </a:rPr>
              <a:t>倍，进行第二次的统计分析。优点：可以进一步吸取数据中的信息量。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1944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Top10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特征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6960" y="1809484"/>
            <a:ext cx="1890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终点距离用户活动中心的距离</a:t>
            </a:r>
            <a:endParaRPr lang="zh-CN" altLang="en-US" sz="900" dirty="0"/>
          </a:p>
        </p:txBody>
      </p:sp>
      <p:sp>
        <p:nvSpPr>
          <p:cNvPr id="6" name="文本框 5"/>
          <p:cNvSpPr txBox="1"/>
          <p:nvPr/>
        </p:nvSpPr>
        <p:spPr>
          <a:xfrm>
            <a:off x="419915" y="2027073"/>
            <a:ext cx="2737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终点</a:t>
            </a:r>
            <a:r>
              <a:rPr lang="zh-CN" altLang="en-US" sz="900" dirty="0" smtClean="0"/>
              <a:t>距离当前时间（小时）用户</a:t>
            </a:r>
            <a:r>
              <a:rPr lang="zh-CN" altLang="en-US" sz="900" dirty="0"/>
              <a:t>活动中心的距离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17" y="1496313"/>
            <a:ext cx="5023411" cy="30165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71232" y="2278952"/>
            <a:ext cx="543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方向</a:t>
            </a:r>
            <a:endParaRPr lang="zh-CN" altLang="en-US" sz="900" dirty="0"/>
          </a:p>
        </p:txBody>
      </p:sp>
      <p:sp>
        <p:nvSpPr>
          <p:cNvPr id="9" name="文本框 8"/>
          <p:cNvSpPr txBox="1"/>
          <p:nvPr/>
        </p:nvSpPr>
        <p:spPr>
          <a:xfrm>
            <a:off x="679938" y="2542909"/>
            <a:ext cx="2377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用户去此终点的比例占用户历史次数的比重</a:t>
            </a:r>
            <a:endParaRPr lang="zh-CN" altLang="en-US" sz="9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9669" y="2773741"/>
            <a:ext cx="2377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此终点（扩大</a:t>
            </a:r>
            <a:r>
              <a:rPr lang="en-US" altLang="zh-CN" sz="900" dirty="0" smtClean="0"/>
              <a:t>9</a:t>
            </a:r>
            <a:r>
              <a:rPr lang="zh-CN" altLang="en-US" sz="900" dirty="0" smtClean="0"/>
              <a:t>倍）作为用户出发点的次数</a:t>
            </a:r>
            <a:endParaRPr lang="zh-CN" altLang="en-US" sz="9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82855" y="3060751"/>
            <a:ext cx="1468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起点到终点的曼哈顿距离</a:t>
            </a:r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59709" y="3299146"/>
            <a:ext cx="2897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用户在此终点的往返次数占用户历史次数的比重</a:t>
            </a:r>
            <a:endParaRPr lang="zh-CN" altLang="en-US" sz="9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17170" y="3546792"/>
            <a:ext cx="2834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用户把此终点作为起点次数的占用户历史次数的比重</a:t>
            </a:r>
            <a:endParaRPr lang="zh-CN" altLang="en-US" sz="9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5730" y="3785187"/>
            <a:ext cx="2486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用户去此终点的时间也历史时间的最小时间差</a:t>
            </a:r>
            <a:endParaRPr lang="zh-CN" altLang="en-US" sz="9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85184" y="4066717"/>
            <a:ext cx="142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起点到终点</a:t>
            </a:r>
            <a:r>
              <a:rPr lang="zh-CN" altLang="en-US" sz="900" dirty="0" smtClean="0"/>
              <a:t>的</a:t>
            </a:r>
            <a:r>
              <a:rPr lang="zh-CN" altLang="en-US" sz="900" dirty="0"/>
              <a:t>欧式</a:t>
            </a:r>
            <a:r>
              <a:rPr lang="zh-CN" altLang="en-US" sz="900" dirty="0" smtClean="0"/>
              <a:t>距离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83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模型：训练集</a:t>
            </a:r>
            <a:r>
              <a:rPr lang="en-US" altLang="zh-CN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测试集构造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22535"/>
              </p:ext>
            </p:extLst>
          </p:nvPr>
        </p:nvGraphicFramePr>
        <p:xfrm>
          <a:off x="1034870" y="2568575"/>
          <a:ext cx="7461618" cy="1908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7206"/>
                <a:gridCol w="2487206"/>
                <a:gridCol w="2487206"/>
              </a:tblGrid>
              <a:tr h="304653">
                <a:tc>
                  <a:txBody>
                    <a:bodyPr/>
                    <a:lstStyle/>
                    <a:p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样本区间（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天）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Label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区间（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天）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00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线下训练集一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2016.03.12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2016.04.10</a:t>
                      </a:r>
                      <a:endParaRPr lang="zh-CN" altLang="en-US" sz="14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2016.04.11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2016.04.15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00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线下训练集二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2016.03.07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2016.04.05</a:t>
                      </a:r>
                      <a:endParaRPr lang="zh-CN" altLang="en-US" sz="14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2016.04.06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2016.04.10</a:t>
                      </a:r>
                      <a:endParaRPr lang="zh-CN" altLang="en-US" sz="14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00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线下训练集三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2016.03.02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2016.03.31</a:t>
                      </a:r>
                      <a:endParaRPr lang="zh-CN" altLang="en-US" sz="14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2016.04.01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2016.04.05</a:t>
                      </a:r>
                      <a:endParaRPr lang="zh-CN" altLang="en-US" sz="14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400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线上测试集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2016.04.17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r>
                        <a:rPr lang="zh-CN" altLang="en-US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2016.04.15</a:t>
                      </a:r>
                      <a:endParaRPr lang="zh-CN" altLang="en-US" sz="14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-</a:t>
                      </a:r>
                      <a:endParaRPr lang="zh-CN" altLang="en-US" sz="1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6"/>
          <p:cNvSpPr txBox="1"/>
          <p:nvPr/>
        </p:nvSpPr>
        <p:spPr>
          <a:xfrm>
            <a:off x="592400" y="1752918"/>
            <a:ext cx="698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模型侧重于用户特征建模，试图找到潜在的购买用户。</a:t>
            </a:r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融合方法：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5744" y="2039814"/>
            <a:ext cx="672123" cy="70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27683" y="2096868"/>
            <a:ext cx="39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特征一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563559" y="3255106"/>
            <a:ext cx="672123" cy="70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735498" y="3312160"/>
            <a:ext cx="39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特征二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847134" y="1907568"/>
            <a:ext cx="867508" cy="378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72179" y="2009168"/>
            <a:ext cx="74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xgboost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2831504" y="2412107"/>
            <a:ext cx="867508" cy="378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2956549" y="2513707"/>
            <a:ext cx="74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lightgbm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3"/>
            <a:endCxn id="11" idx="1"/>
          </p:cNvCxnSpPr>
          <p:nvPr/>
        </p:nvCxnSpPr>
        <p:spPr>
          <a:xfrm flipV="1">
            <a:off x="2227867" y="2096868"/>
            <a:ext cx="619267" cy="294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" idx="3"/>
            <a:endCxn id="84" idx="1"/>
          </p:cNvCxnSpPr>
          <p:nvPr/>
        </p:nvCxnSpPr>
        <p:spPr>
          <a:xfrm>
            <a:off x="2227867" y="2391507"/>
            <a:ext cx="603637" cy="20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95" idx="1"/>
          </p:cNvCxnSpPr>
          <p:nvPr/>
        </p:nvCxnSpPr>
        <p:spPr>
          <a:xfrm flipV="1">
            <a:off x="2245350" y="2932499"/>
            <a:ext cx="2323023" cy="674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568373" y="2743199"/>
            <a:ext cx="867508" cy="378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693418" y="2844799"/>
            <a:ext cx="74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lightgbm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endCxn id="95" idx="1"/>
          </p:cNvCxnSpPr>
          <p:nvPr/>
        </p:nvCxnSpPr>
        <p:spPr>
          <a:xfrm>
            <a:off x="3714642" y="2092906"/>
            <a:ext cx="853731" cy="839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95" idx="1"/>
          </p:cNvCxnSpPr>
          <p:nvPr/>
        </p:nvCxnSpPr>
        <p:spPr>
          <a:xfrm>
            <a:off x="3697159" y="2614772"/>
            <a:ext cx="871214" cy="317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5451512" y="2932498"/>
            <a:ext cx="699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182450" y="2701665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4118708" y="1695938"/>
            <a:ext cx="7815" cy="25634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805258" y="1695938"/>
            <a:ext cx="7815" cy="25634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597780" y="1695938"/>
            <a:ext cx="984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boosting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41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2660" y="1753515"/>
            <a:ext cx="5661158" cy="923330"/>
            <a:chOff x="1247775" y="2595455"/>
            <a:chExt cx="5661158" cy="923330"/>
          </a:xfrm>
        </p:grpSpPr>
        <p:sp>
          <p:nvSpPr>
            <p:cNvPr id="5" name="文本框 9"/>
            <p:cNvSpPr txBox="1"/>
            <p:nvPr/>
          </p:nvSpPr>
          <p:spPr>
            <a:xfrm>
              <a:off x="1247775" y="2595455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86840" y="3406911"/>
              <a:ext cx="26289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4"/>
            <p:cNvSpPr txBox="1"/>
            <p:nvPr/>
          </p:nvSpPr>
          <p:spPr>
            <a:xfrm>
              <a:off x="2243560" y="2660189"/>
              <a:ext cx="46653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比赛经验总结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16" y="245233"/>
            <a:ext cx="1868635" cy="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打比赛方法论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592400" y="1752918"/>
            <a:ext cx="67164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拿到数据不要慌，先看场景，带着想法去探索数据。</a:t>
            </a:r>
            <a:endParaRPr kumimoji="1"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建立合理的线下测试集。</a:t>
            </a:r>
            <a:endParaRPr kumimoji="1"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特征的构建最好成系统，做记录。</a:t>
            </a:r>
            <a:endParaRPr kumimoji="1"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前期模型结构的尽量追求简洁，抓主要的信息量。</a:t>
            </a:r>
            <a:endParaRPr kumimoji="1"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与前面的同学有较大的分差时，要思考这些没有学习到的信息量可能是在哪里，设计算法提取出这些信息。</a:t>
            </a:r>
            <a:endParaRPr kumimoji="1"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endParaRPr kumimoji="1" lang="en-US" altLang="zh-CN" sz="18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总结：多思考，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多尝试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，要有生死看淡不服就干的勇气。</a:t>
            </a:r>
          </a:p>
        </p:txBody>
      </p:sp>
    </p:spTree>
    <p:extLst>
      <p:ext uri="{BB962C8B-B14F-4D97-AF65-F5344CB8AC3E}">
        <p14:creationId xmlns:p14="http://schemas.microsoft.com/office/powerpoint/2010/main" val="19406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致谢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592400" y="1752918"/>
            <a:ext cx="7954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感谢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摩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拜单车提供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比赛数据，并完美举办此次比赛；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感谢</a:t>
            </a:r>
            <a:r>
              <a:rPr kumimoji="1" lang="en-US" altLang="zh-CN" sz="1800" dirty="0" err="1" smtClean="0">
                <a:latin typeface="Microsoft YaHei" charset="0"/>
                <a:ea typeface="Microsoft YaHei" charset="0"/>
                <a:cs typeface="Microsoft YaHei" charset="0"/>
              </a:rPr>
              <a:t>biendata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提供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比赛平台，并组织比赛；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感谢在比赛中互相成长，一起完成比赛的小</a:t>
            </a:r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伙伴们</a:t>
            </a:r>
            <a:r>
              <a:rPr kumimoji="1"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722967" y="2066549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16" y="245233"/>
            <a:ext cx="1868635" cy="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2660" y="1757820"/>
            <a:ext cx="5661158" cy="923330"/>
            <a:chOff x="1247775" y="2595455"/>
            <a:chExt cx="5661158" cy="923330"/>
          </a:xfrm>
        </p:grpSpPr>
        <p:sp>
          <p:nvSpPr>
            <p:cNvPr id="5" name="文本框 9"/>
            <p:cNvSpPr txBox="1"/>
            <p:nvPr/>
          </p:nvSpPr>
          <p:spPr>
            <a:xfrm>
              <a:off x="1247775" y="2595455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86840" y="3406911"/>
              <a:ext cx="26289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4"/>
            <p:cNvSpPr txBox="1"/>
            <p:nvPr/>
          </p:nvSpPr>
          <p:spPr>
            <a:xfrm>
              <a:off x="2243560" y="2641139"/>
              <a:ext cx="46653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团队介绍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16" y="245233"/>
            <a:ext cx="1868635" cy="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4688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Memory Explored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7221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01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4" y="0"/>
            <a:ext cx="696036" cy="430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9" y="1931"/>
            <a:ext cx="790575" cy="4288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6493" y="1533187"/>
            <a:ext cx="7191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dirty="0" smtClean="0"/>
              <a:t>殷</a:t>
            </a:r>
            <a:r>
              <a:rPr lang="zh-CN" altLang="zh-CN" sz="1200" b="1" dirty="0"/>
              <a:t>剑宏（</a:t>
            </a:r>
            <a:r>
              <a:rPr lang="en-US" altLang="zh-CN" sz="1200" b="1" dirty="0"/>
              <a:t>Yin</a:t>
            </a:r>
            <a:r>
              <a:rPr lang="zh-CN" altLang="zh-CN" sz="1200" b="1" dirty="0"/>
              <a:t>）</a:t>
            </a:r>
            <a:r>
              <a:rPr lang="zh-CN" altLang="zh-CN" sz="1200" b="1" dirty="0" smtClean="0"/>
              <a:t>：</a:t>
            </a:r>
            <a:r>
              <a:rPr lang="en-US" altLang="zh-CN" sz="1200" b="1" dirty="0" smtClean="0"/>
              <a:t>		</a:t>
            </a:r>
            <a:r>
              <a:rPr lang="zh-CN" altLang="en-US" sz="1200" b="1" dirty="0" smtClean="0"/>
              <a:t>所在公司：郑州铁路局</a:t>
            </a:r>
            <a:endParaRPr lang="zh-CN" altLang="zh-CN" sz="1200" dirty="0"/>
          </a:p>
          <a:p>
            <a:r>
              <a:rPr lang="en-US" altLang="zh-CN" sz="1200" dirty="0"/>
              <a:t>2016</a:t>
            </a:r>
            <a:r>
              <a:rPr lang="zh-CN" altLang="zh-CN" sz="1200" dirty="0"/>
              <a:t>年 “微博热度预测</a:t>
            </a:r>
            <a:r>
              <a:rPr lang="zh-CN" altLang="zh-CN" sz="1200" dirty="0" smtClean="0"/>
              <a:t>”</a:t>
            </a:r>
            <a:r>
              <a:rPr lang="en-US" altLang="zh-CN" sz="1200" dirty="0" smtClean="0"/>
              <a:t>				2/1250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 “智慧中国杯交通算法赛” </a:t>
            </a:r>
            <a:r>
              <a:rPr lang="en-US" altLang="zh-CN" sz="1200" dirty="0" smtClean="0"/>
              <a:t>			2/4204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 “知乎看山杯机器学习挑战赛” </a:t>
            </a:r>
            <a:r>
              <a:rPr lang="en-US" altLang="zh-CN" sz="1200" dirty="0" smtClean="0"/>
              <a:t>			7/211</a:t>
            </a:r>
          </a:p>
          <a:p>
            <a:endParaRPr lang="zh-CN" altLang="zh-CN" sz="1200" dirty="0"/>
          </a:p>
          <a:p>
            <a:r>
              <a:rPr lang="zh-CN" altLang="zh-CN" sz="1200" b="1" dirty="0"/>
              <a:t>花志祥（</a:t>
            </a:r>
            <a:r>
              <a:rPr lang="en-US" altLang="zh-CN" sz="1200" b="1" dirty="0" err="1"/>
              <a:t>plantgo</a:t>
            </a:r>
            <a:r>
              <a:rPr lang="zh-CN" altLang="zh-CN" sz="1200" b="1" dirty="0"/>
              <a:t>）： </a:t>
            </a:r>
            <a:r>
              <a:rPr lang="en-US" altLang="zh-CN" sz="1200" b="1" dirty="0" smtClean="0"/>
              <a:t>		</a:t>
            </a:r>
            <a:r>
              <a:rPr lang="zh-CN" altLang="en-US" sz="1200" b="1" dirty="0" smtClean="0"/>
              <a:t>所在公司：京东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 “</a:t>
            </a:r>
            <a:r>
              <a:rPr lang="en-US" altLang="zh-CN" sz="1200" dirty="0" err="1"/>
              <a:t>JData</a:t>
            </a:r>
            <a:r>
              <a:rPr lang="zh-CN" altLang="zh-CN" sz="1200" dirty="0"/>
              <a:t>高潜用户购买意向预测” </a:t>
            </a:r>
            <a:r>
              <a:rPr lang="en-US" altLang="zh-CN" sz="1200" dirty="0" smtClean="0"/>
              <a:t>			4/7346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2017</a:t>
            </a:r>
            <a:r>
              <a:rPr lang="zh-CN" altLang="zh-CN" sz="1200" dirty="0"/>
              <a:t>年 “</a:t>
            </a:r>
            <a:r>
              <a:rPr lang="en-US" altLang="zh-CN" sz="1200" dirty="0"/>
              <a:t>Two Sigma Connect: Rental Listing Inquiries</a:t>
            </a:r>
            <a:r>
              <a:rPr lang="zh-CN" altLang="zh-CN" sz="1200" dirty="0"/>
              <a:t>” </a:t>
            </a:r>
            <a:r>
              <a:rPr lang="en-US" altLang="zh-CN" sz="1200" dirty="0" smtClean="0"/>
              <a:t>		1/2488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2017</a:t>
            </a:r>
            <a:r>
              <a:rPr lang="zh-CN" altLang="zh-CN" sz="1200" dirty="0"/>
              <a:t>年 “</a:t>
            </a:r>
            <a:r>
              <a:rPr lang="en-US" altLang="zh-CN" sz="1200" dirty="0" err="1"/>
              <a:t>Instacart</a:t>
            </a:r>
            <a:r>
              <a:rPr lang="en-US" altLang="zh-CN" sz="1200" dirty="0"/>
              <a:t>-Market-Basket-Analysis</a:t>
            </a:r>
            <a:r>
              <a:rPr lang="zh-CN" altLang="zh-CN" sz="1200" dirty="0"/>
              <a:t>”  </a:t>
            </a:r>
            <a:r>
              <a:rPr lang="en-US" altLang="zh-CN" sz="1200" dirty="0" smtClean="0"/>
              <a:t>		12/2623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 “户预订售卖房型概率预测”  </a:t>
            </a:r>
            <a:r>
              <a:rPr lang="en-US" altLang="zh-CN" sz="1200" dirty="0" smtClean="0"/>
              <a:t>			1/363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 “达观杯</a:t>
            </a:r>
            <a:r>
              <a:rPr lang="en-US" altLang="zh-CN" sz="1200" dirty="0"/>
              <a:t>”</a:t>
            </a:r>
            <a:r>
              <a:rPr lang="zh-CN" altLang="zh-CN" sz="1200" dirty="0"/>
              <a:t>个性化推荐算法挑战赛” </a:t>
            </a:r>
            <a:r>
              <a:rPr lang="en-US" altLang="zh-CN" sz="1200" dirty="0" smtClean="0"/>
              <a:t>	</a:t>
            </a:r>
            <a:r>
              <a:rPr lang="en-US" altLang="zh-CN" dirty="0"/>
              <a:t>	</a:t>
            </a:r>
            <a:r>
              <a:rPr lang="en-US" altLang="zh-CN" sz="1200" dirty="0" smtClean="0"/>
              <a:t>1/699 </a:t>
            </a:r>
          </a:p>
          <a:p>
            <a:endParaRPr lang="zh-CN" altLang="zh-CN" sz="1200" dirty="0"/>
          </a:p>
          <a:p>
            <a:r>
              <a:rPr lang="zh-CN" altLang="zh-CN" sz="1200" b="1" dirty="0"/>
              <a:t>崔世文（</a:t>
            </a:r>
            <a:r>
              <a:rPr lang="en-US" altLang="zh-CN" sz="1200" b="1" dirty="0" err="1"/>
              <a:t>piupiu</a:t>
            </a:r>
            <a:r>
              <a:rPr lang="zh-CN" altLang="zh-CN" sz="1200" b="1" dirty="0"/>
              <a:t>）</a:t>
            </a:r>
            <a:r>
              <a:rPr lang="zh-CN" altLang="zh-CN" sz="1200" b="1" dirty="0" smtClean="0"/>
              <a:t>：</a:t>
            </a:r>
            <a:r>
              <a:rPr lang="en-US" altLang="zh-CN" sz="1200" b="1" dirty="0" smtClean="0"/>
              <a:t>		</a:t>
            </a:r>
            <a:r>
              <a:rPr lang="zh-CN" altLang="en-US" sz="1200" b="1" dirty="0" smtClean="0"/>
              <a:t>所在公司：无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年“</a:t>
            </a:r>
            <a:r>
              <a:rPr lang="en-US" altLang="zh-CN" sz="1200" dirty="0" err="1"/>
              <a:t>JData</a:t>
            </a:r>
            <a:r>
              <a:rPr lang="zh-CN" altLang="zh-CN" sz="1200" dirty="0"/>
              <a:t>高潜用户购买意向预测” </a:t>
            </a:r>
            <a:r>
              <a:rPr lang="en-US" altLang="zh-CN" sz="1200" dirty="0" smtClean="0"/>
              <a:t>			3/7346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年“</a:t>
            </a:r>
            <a:r>
              <a:rPr lang="en-US" altLang="zh-CN" sz="1200" dirty="0" err="1"/>
              <a:t>Instacart</a:t>
            </a:r>
            <a:r>
              <a:rPr lang="en-US" altLang="zh-CN" sz="1200" dirty="0"/>
              <a:t>-Market-Basket-Analysis</a:t>
            </a:r>
            <a:r>
              <a:rPr lang="zh-CN" altLang="zh-CN" sz="1200" dirty="0"/>
              <a:t>” </a:t>
            </a:r>
            <a:r>
              <a:rPr lang="en-US" altLang="zh-CN" sz="1200" dirty="0" smtClean="0"/>
              <a:t>			7/2623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年“</a:t>
            </a:r>
            <a:r>
              <a:rPr lang="en-US" altLang="zh-CN" sz="1200" dirty="0"/>
              <a:t>DC</a:t>
            </a:r>
            <a:r>
              <a:rPr lang="zh-CN" altLang="zh-CN" sz="1200" dirty="0"/>
              <a:t>助学金” </a:t>
            </a:r>
            <a:r>
              <a:rPr lang="en-US" altLang="zh-CN" sz="1200" dirty="0" smtClean="0"/>
              <a:t>				3/4457</a:t>
            </a:r>
            <a:endParaRPr lang="zh-CN" altLang="zh-CN" sz="1200" dirty="0"/>
          </a:p>
          <a:p>
            <a:r>
              <a:rPr lang="en-US" altLang="zh-CN" sz="1200" dirty="0"/>
              <a:t>2017</a:t>
            </a:r>
            <a:r>
              <a:rPr lang="zh-CN" altLang="zh-CN" sz="1200" dirty="0"/>
              <a:t>年“携程出行量预测” </a:t>
            </a:r>
            <a:r>
              <a:rPr lang="en-US" altLang="zh-CN" sz="1200" dirty="0" smtClean="0"/>
              <a:t>			1/412</a:t>
            </a:r>
            <a:endParaRPr lang="zh-CN" altLang="zh-CN" sz="1200" dirty="0"/>
          </a:p>
          <a:p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2660" y="1757820"/>
            <a:ext cx="5661158" cy="923330"/>
            <a:chOff x="1247775" y="2595455"/>
            <a:chExt cx="5661158" cy="923330"/>
          </a:xfrm>
        </p:grpSpPr>
        <p:sp>
          <p:nvSpPr>
            <p:cNvPr id="5" name="文本框 9"/>
            <p:cNvSpPr txBox="1"/>
            <p:nvPr/>
          </p:nvSpPr>
          <p:spPr>
            <a:xfrm>
              <a:off x="1247775" y="2595455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86840" y="3406911"/>
              <a:ext cx="26289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4"/>
            <p:cNvSpPr txBox="1"/>
            <p:nvPr/>
          </p:nvSpPr>
          <p:spPr>
            <a:xfrm>
              <a:off x="2243560" y="2650664"/>
              <a:ext cx="46653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算法核心设计思想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16" y="245233"/>
            <a:ext cx="1868635" cy="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问题描述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直接连接符 42"/>
          <p:cNvSpPr>
            <a:spLocks noChangeShapeType="1"/>
          </p:cNvSpPr>
          <p:nvPr/>
        </p:nvSpPr>
        <p:spPr bwMode="auto">
          <a:xfrm flipV="1">
            <a:off x="1401744" y="4255555"/>
            <a:ext cx="1260000" cy="6462"/>
          </a:xfrm>
          <a:prstGeom prst="line">
            <a:avLst/>
          </a:prstGeom>
          <a:noFill/>
          <a:ln w="6350" cap="flat" cmpd="sng">
            <a:solidFill>
              <a:srgbClr val="B93C28"/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直接连接符 48"/>
          <p:cNvSpPr>
            <a:spLocks noChangeShapeType="1"/>
          </p:cNvSpPr>
          <p:nvPr/>
        </p:nvSpPr>
        <p:spPr bwMode="auto">
          <a:xfrm flipV="1">
            <a:off x="1412467" y="2945740"/>
            <a:ext cx="1304281" cy="1"/>
          </a:xfrm>
          <a:prstGeom prst="line">
            <a:avLst/>
          </a:prstGeom>
          <a:noFill/>
          <a:ln w="6350" cap="flat" cmpd="sng">
            <a:solidFill>
              <a:srgbClr val="169D83"/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直接连接符 56"/>
          <p:cNvSpPr>
            <a:spLocks noChangeShapeType="1"/>
          </p:cNvSpPr>
          <p:nvPr/>
        </p:nvSpPr>
        <p:spPr bwMode="auto">
          <a:xfrm flipH="1">
            <a:off x="6267856" y="2964740"/>
            <a:ext cx="1263600" cy="2938"/>
          </a:xfrm>
          <a:prstGeom prst="line">
            <a:avLst/>
          </a:prstGeom>
          <a:noFill/>
          <a:ln w="6350" cap="flat" cmpd="sng">
            <a:solidFill>
              <a:srgbClr val="257FBA"/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直接连接符 60"/>
          <p:cNvSpPr>
            <a:spLocks noChangeShapeType="1"/>
          </p:cNvSpPr>
          <p:nvPr/>
        </p:nvSpPr>
        <p:spPr bwMode="auto">
          <a:xfrm flipH="1">
            <a:off x="6374897" y="4275274"/>
            <a:ext cx="1260000" cy="2721"/>
          </a:xfrm>
          <a:prstGeom prst="line">
            <a:avLst/>
          </a:prstGeom>
          <a:noFill/>
          <a:ln w="6350" cap="flat" cmpd="sng">
            <a:solidFill>
              <a:srgbClr val="9ABC4D"/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直接连接符 63"/>
          <p:cNvSpPr>
            <a:spLocks noChangeShapeType="1"/>
          </p:cNvSpPr>
          <p:nvPr/>
        </p:nvSpPr>
        <p:spPr bwMode="auto">
          <a:xfrm rot="5400000">
            <a:off x="4250343" y="1508323"/>
            <a:ext cx="504000" cy="2614"/>
          </a:xfrm>
          <a:prstGeom prst="line">
            <a:avLst/>
          </a:prstGeom>
          <a:noFill/>
          <a:ln w="6350" cap="flat" cmpd="sng">
            <a:solidFill>
              <a:srgbClr val="F79814"/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文本框 59"/>
          <p:cNvSpPr txBox="1"/>
          <p:nvPr/>
        </p:nvSpPr>
        <p:spPr>
          <a:xfrm>
            <a:off x="4702276" y="1271424"/>
            <a:ext cx="3304639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在一定时间、起点、人物确定的情况下此次骑行的终点会是哪个？</a:t>
            </a:r>
          </a:p>
        </p:txBody>
      </p:sp>
      <p:sp>
        <p:nvSpPr>
          <p:cNvPr id="32" name="文本框 58"/>
          <p:cNvSpPr txBox="1"/>
          <p:nvPr/>
        </p:nvSpPr>
        <p:spPr>
          <a:xfrm>
            <a:off x="3351647" y="1279138"/>
            <a:ext cx="13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问题：</a:t>
            </a:r>
            <a:endParaRPr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58"/>
          <p:cNvSpPr txBox="1"/>
          <p:nvPr/>
        </p:nvSpPr>
        <p:spPr>
          <a:xfrm>
            <a:off x="594441" y="2522817"/>
            <a:ext cx="15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起始地点</a:t>
            </a:r>
            <a:endParaRPr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0558" y="3819891"/>
            <a:ext cx="147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用户信息</a:t>
            </a:r>
            <a:endParaRPr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58"/>
          <p:cNvSpPr txBox="1"/>
          <p:nvPr/>
        </p:nvSpPr>
        <p:spPr>
          <a:xfrm>
            <a:off x="6515001" y="2499816"/>
            <a:ext cx="199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潜在终点</a:t>
            </a:r>
            <a:endParaRPr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58"/>
          <p:cNvSpPr txBox="1"/>
          <p:nvPr/>
        </p:nvSpPr>
        <p:spPr>
          <a:xfrm>
            <a:off x="6465216" y="3789316"/>
            <a:ext cx="19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endParaRPr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Freeform 8"/>
          <p:cNvSpPr>
            <a:spLocks noChangeArrowheads="1"/>
          </p:cNvSpPr>
          <p:nvPr/>
        </p:nvSpPr>
        <p:spPr bwMode="auto">
          <a:xfrm>
            <a:off x="3550726" y="2688974"/>
            <a:ext cx="1954339" cy="1965341"/>
          </a:xfrm>
          <a:custGeom>
            <a:avLst/>
            <a:gdLst>
              <a:gd name="T0" fmla="*/ 1049 w 2098"/>
              <a:gd name="T1" fmla="*/ 0 h 2093"/>
              <a:gd name="T2" fmla="*/ 1165 w 2098"/>
              <a:gd name="T3" fmla="*/ 125 h 2093"/>
              <a:gd name="T4" fmla="*/ 1314 w 2098"/>
              <a:gd name="T5" fmla="*/ 31 h 2093"/>
              <a:gd name="T6" fmla="*/ 1391 w 2098"/>
              <a:gd name="T7" fmla="*/ 185 h 2093"/>
              <a:gd name="T8" fmla="*/ 1554 w 2098"/>
              <a:gd name="T9" fmla="*/ 130 h 2093"/>
              <a:gd name="T10" fmla="*/ 1597 w 2098"/>
              <a:gd name="T11" fmla="*/ 296 h 2093"/>
              <a:gd name="T12" fmla="*/ 1767 w 2098"/>
              <a:gd name="T13" fmla="*/ 284 h 2093"/>
              <a:gd name="T14" fmla="*/ 1767 w 2098"/>
              <a:gd name="T15" fmla="*/ 459 h 2093"/>
              <a:gd name="T16" fmla="*/ 1935 w 2098"/>
              <a:gd name="T17" fmla="*/ 489 h 2093"/>
              <a:gd name="T18" fmla="*/ 1892 w 2098"/>
              <a:gd name="T19" fmla="*/ 652 h 2093"/>
              <a:gd name="T20" fmla="*/ 2050 w 2098"/>
              <a:gd name="T21" fmla="*/ 728 h 2093"/>
              <a:gd name="T22" fmla="*/ 1965 w 2098"/>
              <a:gd name="T23" fmla="*/ 874 h 2093"/>
              <a:gd name="T24" fmla="*/ 2098 w 2098"/>
              <a:gd name="T25" fmla="*/ 985 h 2093"/>
              <a:gd name="T26" fmla="*/ 1977 w 2098"/>
              <a:gd name="T27" fmla="*/ 1106 h 2093"/>
              <a:gd name="T28" fmla="*/ 2081 w 2098"/>
              <a:gd name="T29" fmla="*/ 1250 h 2093"/>
              <a:gd name="T30" fmla="*/ 1935 w 2098"/>
              <a:gd name="T31" fmla="*/ 1340 h 2093"/>
              <a:gd name="T32" fmla="*/ 1999 w 2098"/>
              <a:gd name="T33" fmla="*/ 1496 h 2093"/>
              <a:gd name="T34" fmla="*/ 1836 w 2098"/>
              <a:gd name="T35" fmla="*/ 1550 h 2093"/>
              <a:gd name="T36" fmla="*/ 1862 w 2098"/>
              <a:gd name="T37" fmla="*/ 1718 h 2093"/>
              <a:gd name="T38" fmla="*/ 1687 w 2098"/>
              <a:gd name="T39" fmla="*/ 1729 h 2093"/>
              <a:gd name="T40" fmla="*/ 1665 w 2098"/>
              <a:gd name="T41" fmla="*/ 1897 h 2093"/>
              <a:gd name="T42" fmla="*/ 1498 w 2098"/>
              <a:gd name="T43" fmla="*/ 1866 h 2093"/>
              <a:gd name="T44" fmla="*/ 1434 w 2098"/>
              <a:gd name="T45" fmla="*/ 2029 h 2093"/>
              <a:gd name="T46" fmla="*/ 1280 w 2098"/>
              <a:gd name="T47" fmla="*/ 1949 h 2093"/>
              <a:gd name="T48" fmla="*/ 1181 w 2098"/>
              <a:gd name="T49" fmla="*/ 2093 h 2093"/>
              <a:gd name="T50" fmla="*/ 1049 w 2098"/>
              <a:gd name="T51" fmla="*/ 1982 h 2093"/>
              <a:gd name="T52" fmla="*/ 917 w 2098"/>
              <a:gd name="T53" fmla="*/ 2093 h 2093"/>
              <a:gd name="T54" fmla="*/ 817 w 2098"/>
              <a:gd name="T55" fmla="*/ 1949 h 2093"/>
              <a:gd name="T56" fmla="*/ 664 w 2098"/>
              <a:gd name="T57" fmla="*/ 2029 h 2093"/>
              <a:gd name="T58" fmla="*/ 600 w 2098"/>
              <a:gd name="T59" fmla="*/ 1866 h 2093"/>
              <a:gd name="T60" fmla="*/ 432 w 2098"/>
              <a:gd name="T61" fmla="*/ 1897 h 2093"/>
              <a:gd name="T62" fmla="*/ 411 w 2098"/>
              <a:gd name="T63" fmla="*/ 1729 h 2093"/>
              <a:gd name="T64" fmla="*/ 236 w 2098"/>
              <a:gd name="T65" fmla="*/ 1718 h 2093"/>
              <a:gd name="T66" fmla="*/ 262 w 2098"/>
              <a:gd name="T67" fmla="*/ 1550 h 2093"/>
              <a:gd name="T68" fmla="*/ 99 w 2098"/>
              <a:gd name="T69" fmla="*/ 1496 h 2093"/>
              <a:gd name="T70" fmla="*/ 163 w 2098"/>
              <a:gd name="T71" fmla="*/ 1340 h 2093"/>
              <a:gd name="T72" fmla="*/ 17 w 2098"/>
              <a:gd name="T73" fmla="*/ 1250 h 2093"/>
              <a:gd name="T74" fmla="*/ 121 w 2098"/>
              <a:gd name="T75" fmla="*/ 1106 h 2093"/>
              <a:gd name="T76" fmla="*/ 0 w 2098"/>
              <a:gd name="T77" fmla="*/ 985 h 2093"/>
              <a:gd name="T78" fmla="*/ 132 w 2098"/>
              <a:gd name="T79" fmla="*/ 874 h 2093"/>
              <a:gd name="T80" fmla="*/ 47 w 2098"/>
              <a:gd name="T81" fmla="*/ 728 h 2093"/>
              <a:gd name="T82" fmla="*/ 206 w 2098"/>
              <a:gd name="T83" fmla="*/ 652 h 2093"/>
              <a:gd name="T84" fmla="*/ 163 w 2098"/>
              <a:gd name="T85" fmla="*/ 489 h 2093"/>
              <a:gd name="T86" fmla="*/ 331 w 2098"/>
              <a:gd name="T87" fmla="*/ 459 h 2093"/>
              <a:gd name="T88" fmla="*/ 331 w 2098"/>
              <a:gd name="T89" fmla="*/ 284 h 2093"/>
              <a:gd name="T90" fmla="*/ 501 w 2098"/>
              <a:gd name="T91" fmla="*/ 296 h 2093"/>
              <a:gd name="T92" fmla="*/ 543 w 2098"/>
              <a:gd name="T93" fmla="*/ 130 h 2093"/>
              <a:gd name="T94" fmla="*/ 706 w 2098"/>
              <a:gd name="T95" fmla="*/ 185 h 2093"/>
              <a:gd name="T96" fmla="*/ 784 w 2098"/>
              <a:gd name="T97" fmla="*/ 31 h 2093"/>
              <a:gd name="T98" fmla="*/ 933 w 2098"/>
              <a:gd name="T99" fmla="*/ 125 h 2093"/>
              <a:gd name="T100" fmla="*/ 1049 w 2098"/>
              <a:gd name="T101" fmla="*/ 0 h 20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098"/>
              <a:gd name="T154" fmla="*/ 0 h 2093"/>
              <a:gd name="T155" fmla="*/ 2098 w 2098"/>
              <a:gd name="T156" fmla="*/ 2093 h 209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098" h="2093">
                <a:moveTo>
                  <a:pt x="1049" y="0"/>
                </a:moveTo>
                <a:lnTo>
                  <a:pt x="1165" y="125"/>
                </a:lnTo>
                <a:lnTo>
                  <a:pt x="1314" y="31"/>
                </a:lnTo>
                <a:lnTo>
                  <a:pt x="1391" y="185"/>
                </a:lnTo>
                <a:lnTo>
                  <a:pt x="1554" y="130"/>
                </a:lnTo>
                <a:lnTo>
                  <a:pt x="1597" y="296"/>
                </a:lnTo>
                <a:lnTo>
                  <a:pt x="1767" y="284"/>
                </a:lnTo>
                <a:lnTo>
                  <a:pt x="1767" y="459"/>
                </a:lnTo>
                <a:lnTo>
                  <a:pt x="1935" y="489"/>
                </a:lnTo>
                <a:lnTo>
                  <a:pt x="1892" y="652"/>
                </a:lnTo>
                <a:lnTo>
                  <a:pt x="2050" y="728"/>
                </a:lnTo>
                <a:lnTo>
                  <a:pt x="1965" y="874"/>
                </a:lnTo>
                <a:lnTo>
                  <a:pt x="2098" y="985"/>
                </a:lnTo>
                <a:lnTo>
                  <a:pt x="1977" y="1106"/>
                </a:lnTo>
                <a:lnTo>
                  <a:pt x="2081" y="1250"/>
                </a:lnTo>
                <a:lnTo>
                  <a:pt x="1935" y="1340"/>
                </a:lnTo>
                <a:lnTo>
                  <a:pt x="1999" y="1496"/>
                </a:lnTo>
                <a:lnTo>
                  <a:pt x="1836" y="1550"/>
                </a:lnTo>
                <a:lnTo>
                  <a:pt x="1862" y="1718"/>
                </a:lnTo>
                <a:lnTo>
                  <a:pt x="1687" y="1729"/>
                </a:lnTo>
                <a:lnTo>
                  <a:pt x="1665" y="1897"/>
                </a:lnTo>
                <a:lnTo>
                  <a:pt x="1498" y="1866"/>
                </a:lnTo>
                <a:lnTo>
                  <a:pt x="1434" y="2029"/>
                </a:lnTo>
                <a:lnTo>
                  <a:pt x="1280" y="1949"/>
                </a:lnTo>
                <a:lnTo>
                  <a:pt x="1181" y="2093"/>
                </a:lnTo>
                <a:lnTo>
                  <a:pt x="1049" y="1982"/>
                </a:lnTo>
                <a:lnTo>
                  <a:pt x="917" y="2093"/>
                </a:lnTo>
                <a:lnTo>
                  <a:pt x="817" y="1949"/>
                </a:lnTo>
                <a:lnTo>
                  <a:pt x="664" y="2029"/>
                </a:lnTo>
                <a:lnTo>
                  <a:pt x="600" y="1866"/>
                </a:lnTo>
                <a:lnTo>
                  <a:pt x="432" y="1897"/>
                </a:lnTo>
                <a:lnTo>
                  <a:pt x="411" y="1729"/>
                </a:lnTo>
                <a:lnTo>
                  <a:pt x="236" y="1718"/>
                </a:lnTo>
                <a:lnTo>
                  <a:pt x="262" y="1550"/>
                </a:lnTo>
                <a:lnTo>
                  <a:pt x="99" y="1496"/>
                </a:lnTo>
                <a:lnTo>
                  <a:pt x="163" y="1340"/>
                </a:lnTo>
                <a:lnTo>
                  <a:pt x="17" y="1250"/>
                </a:lnTo>
                <a:lnTo>
                  <a:pt x="121" y="1106"/>
                </a:lnTo>
                <a:lnTo>
                  <a:pt x="0" y="985"/>
                </a:lnTo>
                <a:lnTo>
                  <a:pt x="132" y="874"/>
                </a:lnTo>
                <a:lnTo>
                  <a:pt x="47" y="728"/>
                </a:lnTo>
                <a:lnTo>
                  <a:pt x="206" y="652"/>
                </a:lnTo>
                <a:lnTo>
                  <a:pt x="163" y="489"/>
                </a:lnTo>
                <a:lnTo>
                  <a:pt x="331" y="459"/>
                </a:lnTo>
                <a:lnTo>
                  <a:pt x="331" y="284"/>
                </a:lnTo>
                <a:lnTo>
                  <a:pt x="501" y="296"/>
                </a:lnTo>
                <a:lnTo>
                  <a:pt x="543" y="130"/>
                </a:lnTo>
                <a:lnTo>
                  <a:pt x="706" y="185"/>
                </a:lnTo>
                <a:lnTo>
                  <a:pt x="784" y="31"/>
                </a:lnTo>
                <a:lnTo>
                  <a:pt x="933" y="125"/>
                </a:lnTo>
                <a:lnTo>
                  <a:pt x="1049" y="0"/>
                </a:lnTo>
                <a:close/>
              </a:path>
            </a:pathLst>
          </a:custGeom>
          <a:solidFill>
            <a:srgbClr val="9ABC4D"/>
          </a:solidFill>
          <a:ln>
            <a:noFill/>
          </a:ln>
          <a:extLst/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9" name="Freeform 38"/>
          <p:cNvSpPr>
            <a:spLocks noEditPoints="1" noChangeArrowheads="1"/>
          </p:cNvSpPr>
          <p:nvPr/>
        </p:nvSpPr>
        <p:spPr bwMode="auto">
          <a:xfrm>
            <a:off x="4445594" y="1863733"/>
            <a:ext cx="368612" cy="404765"/>
          </a:xfrm>
          <a:custGeom>
            <a:avLst/>
            <a:gdLst>
              <a:gd name="T0" fmla="*/ 137 w 167"/>
              <a:gd name="T1" fmla="*/ 0 h 182"/>
              <a:gd name="T2" fmla="*/ 30 w 167"/>
              <a:gd name="T3" fmla="*/ 0 h 182"/>
              <a:gd name="T4" fmla="*/ 0 w 167"/>
              <a:gd name="T5" fmla="*/ 30 h 182"/>
              <a:gd name="T6" fmla="*/ 0 w 167"/>
              <a:gd name="T7" fmla="*/ 106 h 182"/>
              <a:gd name="T8" fmla="*/ 30 w 167"/>
              <a:gd name="T9" fmla="*/ 136 h 182"/>
              <a:gd name="T10" fmla="*/ 61 w 167"/>
              <a:gd name="T11" fmla="*/ 136 h 182"/>
              <a:gd name="T12" fmla="*/ 61 w 167"/>
              <a:gd name="T13" fmla="*/ 182 h 182"/>
              <a:gd name="T14" fmla="*/ 106 w 167"/>
              <a:gd name="T15" fmla="*/ 136 h 182"/>
              <a:gd name="T16" fmla="*/ 137 w 167"/>
              <a:gd name="T17" fmla="*/ 136 h 182"/>
              <a:gd name="T18" fmla="*/ 167 w 167"/>
              <a:gd name="T19" fmla="*/ 106 h 182"/>
              <a:gd name="T20" fmla="*/ 167 w 167"/>
              <a:gd name="T21" fmla="*/ 30 h 182"/>
              <a:gd name="T22" fmla="*/ 137 w 167"/>
              <a:gd name="T23" fmla="*/ 0 h 182"/>
              <a:gd name="T24" fmla="*/ 30 w 167"/>
              <a:gd name="T25" fmla="*/ 106 h 182"/>
              <a:gd name="T26" fmla="*/ 30 w 167"/>
              <a:gd name="T27" fmla="*/ 91 h 182"/>
              <a:gd name="T28" fmla="*/ 91 w 167"/>
              <a:gd name="T29" fmla="*/ 91 h 182"/>
              <a:gd name="T30" fmla="*/ 91 w 167"/>
              <a:gd name="T31" fmla="*/ 106 h 182"/>
              <a:gd name="T32" fmla="*/ 30 w 167"/>
              <a:gd name="T33" fmla="*/ 106 h 182"/>
              <a:gd name="T34" fmla="*/ 137 w 167"/>
              <a:gd name="T35" fmla="*/ 76 h 182"/>
              <a:gd name="T36" fmla="*/ 30 w 167"/>
              <a:gd name="T37" fmla="*/ 76 h 182"/>
              <a:gd name="T38" fmla="*/ 30 w 167"/>
              <a:gd name="T39" fmla="*/ 60 h 182"/>
              <a:gd name="T40" fmla="*/ 137 w 167"/>
              <a:gd name="T41" fmla="*/ 60 h 182"/>
              <a:gd name="T42" fmla="*/ 137 w 167"/>
              <a:gd name="T43" fmla="*/ 76 h 182"/>
              <a:gd name="T44" fmla="*/ 137 w 167"/>
              <a:gd name="T45" fmla="*/ 45 h 182"/>
              <a:gd name="T46" fmla="*/ 30 w 167"/>
              <a:gd name="T47" fmla="*/ 45 h 182"/>
              <a:gd name="T48" fmla="*/ 30 w 167"/>
              <a:gd name="T49" fmla="*/ 30 h 182"/>
              <a:gd name="T50" fmla="*/ 137 w 167"/>
              <a:gd name="T51" fmla="*/ 30 h 182"/>
              <a:gd name="T52" fmla="*/ 137 w 167"/>
              <a:gd name="T53" fmla="*/ 45 h 18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67"/>
              <a:gd name="T82" fmla="*/ 0 h 182"/>
              <a:gd name="T83" fmla="*/ 167 w 167"/>
              <a:gd name="T84" fmla="*/ 182 h 18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67" h="182">
                <a:moveTo>
                  <a:pt x="137" y="0"/>
                </a:moveTo>
                <a:cubicBezTo>
                  <a:pt x="30" y="0"/>
                  <a:pt x="30" y="0"/>
                  <a:pt x="30" y="0"/>
                </a:cubicBezTo>
                <a:cubicBezTo>
                  <a:pt x="14" y="0"/>
                  <a:pt x="0" y="13"/>
                  <a:pt x="0" y="3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23"/>
                  <a:pt x="14" y="136"/>
                  <a:pt x="30" y="136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61" y="182"/>
                  <a:pt x="61" y="182"/>
                  <a:pt x="61" y="182"/>
                </a:cubicBezTo>
                <a:cubicBezTo>
                  <a:pt x="106" y="136"/>
                  <a:pt x="106" y="136"/>
                  <a:pt x="106" y="136"/>
                </a:cubicBezTo>
                <a:cubicBezTo>
                  <a:pt x="137" y="136"/>
                  <a:pt x="137" y="136"/>
                  <a:pt x="137" y="136"/>
                </a:cubicBezTo>
                <a:cubicBezTo>
                  <a:pt x="154" y="136"/>
                  <a:pt x="167" y="123"/>
                  <a:pt x="167" y="10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67" y="13"/>
                  <a:pt x="154" y="0"/>
                  <a:pt x="137" y="0"/>
                </a:cubicBezTo>
                <a:close/>
                <a:moveTo>
                  <a:pt x="30" y="106"/>
                </a:moveTo>
                <a:cubicBezTo>
                  <a:pt x="30" y="91"/>
                  <a:pt x="30" y="91"/>
                  <a:pt x="30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106"/>
                  <a:pt x="91" y="106"/>
                  <a:pt x="91" y="106"/>
                </a:cubicBezTo>
                <a:lnTo>
                  <a:pt x="30" y="106"/>
                </a:lnTo>
                <a:close/>
                <a:moveTo>
                  <a:pt x="137" y="76"/>
                </a:moveTo>
                <a:cubicBezTo>
                  <a:pt x="30" y="76"/>
                  <a:pt x="30" y="76"/>
                  <a:pt x="30" y="76"/>
                </a:cubicBezTo>
                <a:cubicBezTo>
                  <a:pt x="30" y="60"/>
                  <a:pt x="30" y="60"/>
                  <a:pt x="30" y="60"/>
                </a:cubicBezTo>
                <a:cubicBezTo>
                  <a:pt x="137" y="60"/>
                  <a:pt x="137" y="60"/>
                  <a:pt x="137" y="60"/>
                </a:cubicBezTo>
                <a:lnTo>
                  <a:pt x="137" y="76"/>
                </a:lnTo>
                <a:close/>
                <a:moveTo>
                  <a:pt x="137" y="45"/>
                </a:moveTo>
                <a:cubicBezTo>
                  <a:pt x="30" y="45"/>
                  <a:pt x="30" y="45"/>
                  <a:pt x="30" y="45"/>
                </a:cubicBezTo>
                <a:cubicBezTo>
                  <a:pt x="30" y="30"/>
                  <a:pt x="30" y="30"/>
                  <a:pt x="30" y="30"/>
                </a:cubicBezTo>
                <a:cubicBezTo>
                  <a:pt x="137" y="30"/>
                  <a:pt x="137" y="30"/>
                  <a:pt x="137" y="30"/>
                </a:cubicBezTo>
                <a:lnTo>
                  <a:pt x="137" y="45"/>
                </a:lnTo>
                <a:close/>
              </a:path>
            </a:pathLst>
          </a:custGeom>
          <a:solidFill>
            <a:srgbClr val="ECF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2" name="Freeform 57"/>
          <p:cNvSpPr>
            <a:spLocks noChangeArrowheads="1"/>
          </p:cNvSpPr>
          <p:nvPr/>
        </p:nvSpPr>
        <p:spPr bwMode="auto">
          <a:xfrm>
            <a:off x="4255493" y="4724505"/>
            <a:ext cx="577260" cy="273743"/>
          </a:xfrm>
          <a:custGeom>
            <a:avLst/>
            <a:gdLst>
              <a:gd name="T0" fmla="*/ 314 w 621"/>
              <a:gd name="T1" fmla="*/ 0 h 293"/>
              <a:gd name="T2" fmla="*/ 309 w 621"/>
              <a:gd name="T3" fmla="*/ 0 h 293"/>
              <a:gd name="T4" fmla="*/ 0 w 621"/>
              <a:gd name="T5" fmla="*/ 0 h 293"/>
              <a:gd name="T6" fmla="*/ 59 w 621"/>
              <a:gd name="T7" fmla="*/ 293 h 293"/>
              <a:gd name="T8" fmla="*/ 309 w 621"/>
              <a:gd name="T9" fmla="*/ 293 h 293"/>
              <a:gd name="T10" fmla="*/ 314 w 621"/>
              <a:gd name="T11" fmla="*/ 293 h 293"/>
              <a:gd name="T12" fmla="*/ 565 w 621"/>
              <a:gd name="T13" fmla="*/ 293 h 293"/>
              <a:gd name="T14" fmla="*/ 621 w 621"/>
              <a:gd name="T15" fmla="*/ 0 h 293"/>
              <a:gd name="T16" fmla="*/ 314 w 621"/>
              <a:gd name="T17" fmla="*/ 0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21"/>
              <a:gd name="T28" fmla="*/ 0 h 293"/>
              <a:gd name="T29" fmla="*/ 621 w 621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21" h="293">
                <a:moveTo>
                  <a:pt x="314" y="0"/>
                </a:moveTo>
                <a:lnTo>
                  <a:pt x="309" y="0"/>
                </a:lnTo>
                <a:lnTo>
                  <a:pt x="0" y="0"/>
                </a:lnTo>
                <a:lnTo>
                  <a:pt x="59" y="293"/>
                </a:lnTo>
                <a:lnTo>
                  <a:pt x="309" y="293"/>
                </a:lnTo>
                <a:lnTo>
                  <a:pt x="314" y="293"/>
                </a:lnTo>
                <a:lnTo>
                  <a:pt x="565" y="293"/>
                </a:lnTo>
                <a:lnTo>
                  <a:pt x="621" y="0"/>
                </a:lnTo>
                <a:lnTo>
                  <a:pt x="314" y="0"/>
                </a:lnTo>
                <a:close/>
              </a:path>
            </a:pathLst>
          </a:custGeom>
          <a:solidFill>
            <a:srgbClr val="6536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3" name="Freeform 59"/>
          <p:cNvSpPr>
            <a:spLocks noEditPoints="1" noChangeArrowheads="1"/>
          </p:cNvSpPr>
          <p:nvPr/>
        </p:nvSpPr>
        <p:spPr bwMode="auto">
          <a:xfrm>
            <a:off x="3805741" y="2892527"/>
            <a:ext cx="1479085" cy="1787523"/>
          </a:xfrm>
          <a:custGeom>
            <a:avLst/>
            <a:gdLst>
              <a:gd name="T0" fmla="*/ 336 w 672"/>
              <a:gd name="T1" fmla="*/ 0 h 806"/>
              <a:gd name="T2" fmla="*/ 0 w 672"/>
              <a:gd name="T3" fmla="*/ 322 h 806"/>
              <a:gd name="T4" fmla="*/ 11 w 672"/>
              <a:gd name="T5" fmla="*/ 395 h 806"/>
              <a:gd name="T6" fmla="*/ 44 w 672"/>
              <a:gd name="T7" fmla="*/ 483 h 806"/>
              <a:gd name="T8" fmla="*/ 210 w 672"/>
              <a:gd name="T9" fmla="*/ 806 h 806"/>
              <a:gd name="T10" fmla="*/ 315 w 672"/>
              <a:gd name="T11" fmla="*/ 806 h 806"/>
              <a:gd name="T12" fmla="*/ 322 w 672"/>
              <a:gd name="T13" fmla="*/ 806 h 806"/>
              <a:gd name="T14" fmla="*/ 448 w 672"/>
              <a:gd name="T15" fmla="*/ 806 h 806"/>
              <a:gd name="T16" fmla="*/ 495 w 672"/>
              <a:gd name="T17" fmla="*/ 633 h 806"/>
              <a:gd name="T18" fmla="*/ 582 w 672"/>
              <a:gd name="T19" fmla="*/ 541 h 806"/>
              <a:gd name="T20" fmla="*/ 672 w 672"/>
              <a:gd name="T21" fmla="*/ 322 h 806"/>
              <a:gd name="T22" fmla="*/ 336 w 672"/>
              <a:gd name="T23" fmla="*/ 0 h 806"/>
              <a:gd name="T24" fmla="*/ 542 w 672"/>
              <a:gd name="T25" fmla="*/ 515 h 806"/>
              <a:gd name="T26" fmla="*/ 454 w 672"/>
              <a:gd name="T27" fmla="*/ 610 h 806"/>
              <a:gd name="T28" fmla="*/ 395 w 672"/>
              <a:gd name="T29" fmla="*/ 759 h 806"/>
              <a:gd name="T30" fmla="*/ 340 w 672"/>
              <a:gd name="T31" fmla="*/ 759 h 806"/>
              <a:gd name="T32" fmla="*/ 340 w 672"/>
              <a:gd name="T33" fmla="*/ 759 h 806"/>
              <a:gd name="T34" fmla="*/ 306 w 672"/>
              <a:gd name="T35" fmla="*/ 759 h 806"/>
              <a:gd name="T36" fmla="*/ 306 w 672"/>
              <a:gd name="T37" fmla="*/ 759 h 806"/>
              <a:gd name="T38" fmla="*/ 263 w 672"/>
              <a:gd name="T39" fmla="*/ 759 h 806"/>
              <a:gd name="T40" fmla="*/ 131 w 672"/>
              <a:gd name="T41" fmla="*/ 519 h 806"/>
              <a:gd name="T42" fmla="*/ 69 w 672"/>
              <a:gd name="T43" fmla="*/ 427 h 806"/>
              <a:gd name="T44" fmla="*/ 48 w 672"/>
              <a:gd name="T45" fmla="*/ 322 h 806"/>
              <a:gd name="T46" fmla="*/ 336 w 672"/>
              <a:gd name="T47" fmla="*/ 46 h 806"/>
              <a:gd name="T48" fmla="*/ 624 w 672"/>
              <a:gd name="T49" fmla="*/ 322 h 806"/>
              <a:gd name="T50" fmla="*/ 542 w 672"/>
              <a:gd name="T51" fmla="*/ 515 h 8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672"/>
              <a:gd name="T79" fmla="*/ 0 h 806"/>
              <a:gd name="T80" fmla="*/ 672 w 672"/>
              <a:gd name="T81" fmla="*/ 806 h 80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672" h="806">
                <a:moveTo>
                  <a:pt x="336" y="0"/>
                </a:moveTo>
                <a:cubicBezTo>
                  <a:pt x="150" y="0"/>
                  <a:pt x="0" y="144"/>
                  <a:pt x="0" y="322"/>
                </a:cubicBezTo>
                <a:cubicBezTo>
                  <a:pt x="0" y="343"/>
                  <a:pt x="5" y="371"/>
                  <a:pt x="11" y="395"/>
                </a:cubicBezTo>
                <a:cubicBezTo>
                  <a:pt x="17" y="421"/>
                  <a:pt x="31" y="465"/>
                  <a:pt x="44" y="483"/>
                </a:cubicBezTo>
                <a:cubicBezTo>
                  <a:pt x="104" y="564"/>
                  <a:pt x="245" y="686"/>
                  <a:pt x="210" y="806"/>
                </a:cubicBezTo>
                <a:cubicBezTo>
                  <a:pt x="315" y="806"/>
                  <a:pt x="315" y="806"/>
                  <a:pt x="315" y="806"/>
                </a:cubicBezTo>
                <a:cubicBezTo>
                  <a:pt x="322" y="806"/>
                  <a:pt x="322" y="806"/>
                  <a:pt x="322" y="806"/>
                </a:cubicBezTo>
                <a:cubicBezTo>
                  <a:pt x="448" y="806"/>
                  <a:pt x="448" y="806"/>
                  <a:pt x="448" y="806"/>
                </a:cubicBezTo>
                <a:cubicBezTo>
                  <a:pt x="431" y="747"/>
                  <a:pt x="457" y="688"/>
                  <a:pt x="495" y="633"/>
                </a:cubicBezTo>
                <a:cubicBezTo>
                  <a:pt x="508" y="615"/>
                  <a:pt x="568" y="555"/>
                  <a:pt x="582" y="541"/>
                </a:cubicBezTo>
                <a:cubicBezTo>
                  <a:pt x="638" y="483"/>
                  <a:pt x="672" y="407"/>
                  <a:pt x="672" y="322"/>
                </a:cubicBezTo>
                <a:cubicBezTo>
                  <a:pt x="672" y="144"/>
                  <a:pt x="521" y="0"/>
                  <a:pt x="336" y="0"/>
                </a:cubicBezTo>
                <a:close/>
                <a:moveTo>
                  <a:pt x="542" y="515"/>
                </a:moveTo>
                <a:cubicBezTo>
                  <a:pt x="531" y="525"/>
                  <a:pt x="468" y="590"/>
                  <a:pt x="454" y="610"/>
                </a:cubicBezTo>
                <a:cubicBezTo>
                  <a:pt x="422" y="656"/>
                  <a:pt x="397" y="707"/>
                  <a:pt x="395" y="759"/>
                </a:cubicBezTo>
                <a:cubicBezTo>
                  <a:pt x="340" y="759"/>
                  <a:pt x="340" y="759"/>
                  <a:pt x="340" y="759"/>
                </a:cubicBezTo>
                <a:cubicBezTo>
                  <a:pt x="340" y="759"/>
                  <a:pt x="340" y="759"/>
                  <a:pt x="340" y="759"/>
                </a:cubicBezTo>
                <a:cubicBezTo>
                  <a:pt x="306" y="759"/>
                  <a:pt x="306" y="759"/>
                  <a:pt x="306" y="759"/>
                </a:cubicBezTo>
                <a:cubicBezTo>
                  <a:pt x="306" y="759"/>
                  <a:pt x="306" y="759"/>
                  <a:pt x="306" y="759"/>
                </a:cubicBezTo>
                <a:cubicBezTo>
                  <a:pt x="263" y="759"/>
                  <a:pt x="263" y="759"/>
                  <a:pt x="263" y="759"/>
                </a:cubicBezTo>
                <a:cubicBezTo>
                  <a:pt x="260" y="669"/>
                  <a:pt x="190" y="587"/>
                  <a:pt x="131" y="519"/>
                </a:cubicBezTo>
                <a:cubicBezTo>
                  <a:pt x="86" y="475"/>
                  <a:pt x="69" y="427"/>
                  <a:pt x="69" y="427"/>
                </a:cubicBezTo>
                <a:cubicBezTo>
                  <a:pt x="55" y="393"/>
                  <a:pt x="48" y="358"/>
                  <a:pt x="48" y="322"/>
                </a:cubicBezTo>
                <a:cubicBezTo>
                  <a:pt x="48" y="170"/>
                  <a:pt x="177" y="46"/>
                  <a:pt x="336" y="46"/>
                </a:cubicBezTo>
                <a:cubicBezTo>
                  <a:pt x="495" y="46"/>
                  <a:pt x="624" y="170"/>
                  <a:pt x="624" y="322"/>
                </a:cubicBezTo>
                <a:cubicBezTo>
                  <a:pt x="624" y="395"/>
                  <a:pt x="594" y="464"/>
                  <a:pt x="542" y="515"/>
                </a:cubicBezTo>
                <a:close/>
              </a:path>
            </a:pathLst>
          </a:custGeom>
          <a:solidFill>
            <a:srgbClr val="E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4" name="Freeform 56"/>
          <p:cNvSpPr>
            <a:spLocks noChangeArrowheads="1"/>
          </p:cNvSpPr>
          <p:nvPr/>
        </p:nvSpPr>
        <p:spPr bwMode="auto">
          <a:xfrm>
            <a:off x="3805741" y="2872297"/>
            <a:ext cx="1479085" cy="1787523"/>
          </a:xfrm>
          <a:custGeom>
            <a:avLst/>
            <a:gdLst>
              <a:gd name="T0" fmla="*/ 336 w 672"/>
              <a:gd name="T1" fmla="*/ 0 h 806"/>
              <a:gd name="T2" fmla="*/ 0 w 672"/>
              <a:gd name="T3" fmla="*/ 322 h 806"/>
              <a:gd name="T4" fmla="*/ 11 w 672"/>
              <a:gd name="T5" fmla="*/ 395 h 806"/>
              <a:gd name="T6" fmla="*/ 44 w 672"/>
              <a:gd name="T7" fmla="*/ 483 h 806"/>
              <a:gd name="T8" fmla="*/ 210 w 672"/>
              <a:gd name="T9" fmla="*/ 806 h 806"/>
              <a:gd name="T10" fmla="*/ 315 w 672"/>
              <a:gd name="T11" fmla="*/ 806 h 806"/>
              <a:gd name="T12" fmla="*/ 322 w 672"/>
              <a:gd name="T13" fmla="*/ 806 h 806"/>
              <a:gd name="T14" fmla="*/ 448 w 672"/>
              <a:gd name="T15" fmla="*/ 806 h 806"/>
              <a:gd name="T16" fmla="*/ 495 w 672"/>
              <a:gd name="T17" fmla="*/ 633 h 806"/>
              <a:gd name="T18" fmla="*/ 582 w 672"/>
              <a:gd name="T19" fmla="*/ 541 h 806"/>
              <a:gd name="T20" fmla="*/ 672 w 672"/>
              <a:gd name="T21" fmla="*/ 322 h 806"/>
              <a:gd name="T22" fmla="*/ 336 w 672"/>
              <a:gd name="T23" fmla="*/ 0 h 8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72"/>
              <a:gd name="T37" fmla="*/ 0 h 806"/>
              <a:gd name="T38" fmla="*/ 672 w 672"/>
              <a:gd name="T39" fmla="*/ 806 h 8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72" h="806">
                <a:moveTo>
                  <a:pt x="336" y="0"/>
                </a:moveTo>
                <a:cubicBezTo>
                  <a:pt x="150" y="0"/>
                  <a:pt x="0" y="144"/>
                  <a:pt x="0" y="322"/>
                </a:cubicBezTo>
                <a:cubicBezTo>
                  <a:pt x="0" y="343"/>
                  <a:pt x="5" y="371"/>
                  <a:pt x="11" y="395"/>
                </a:cubicBezTo>
                <a:cubicBezTo>
                  <a:pt x="17" y="421"/>
                  <a:pt x="31" y="465"/>
                  <a:pt x="44" y="483"/>
                </a:cubicBezTo>
                <a:cubicBezTo>
                  <a:pt x="104" y="564"/>
                  <a:pt x="245" y="686"/>
                  <a:pt x="210" y="806"/>
                </a:cubicBezTo>
                <a:cubicBezTo>
                  <a:pt x="315" y="806"/>
                  <a:pt x="315" y="806"/>
                  <a:pt x="315" y="806"/>
                </a:cubicBezTo>
                <a:cubicBezTo>
                  <a:pt x="322" y="806"/>
                  <a:pt x="322" y="806"/>
                  <a:pt x="322" y="806"/>
                </a:cubicBezTo>
                <a:cubicBezTo>
                  <a:pt x="448" y="806"/>
                  <a:pt x="448" y="806"/>
                  <a:pt x="448" y="806"/>
                </a:cubicBezTo>
                <a:cubicBezTo>
                  <a:pt x="431" y="747"/>
                  <a:pt x="457" y="688"/>
                  <a:pt x="495" y="633"/>
                </a:cubicBezTo>
                <a:cubicBezTo>
                  <a:pt x="508" y="615"/>
                  <a:pt x="568" y="555"/>
                  <a:pt x="582" y="541"/>
                </a:cubicBezTo>
                <a:cubicBezTo>
                  <a:pt x="638" y="483"/>
                  <a:pt x="672" y="407"/>
                  <a:pt x="672" y="322"/>
                </a:cubicBezTo>
                <a:cubicBezTo>
                  <a:pt x="672" y="144"/>
                  <a:pt x="521" y="0"/>
                  <a:pt x="336" y="0"/>
                </a:cubicBezTo>
                <a:close/>
              </a:path>
            </a:pathLst>
          </a:custGeom>
          <a:solidFill>
            <a:srgbClr val="FFD44A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5" name="Freeform 58"/>
          <p:cNvSpPr>
            <a:spLocks noChangeArrowheads="1"/>
          </p:cNvSpPr>
          <p:nvPr/>
        </p:nvSpPr>
        <p:spPr bwMode="auto">
          <a:xfrm>
            <a:off x="4227674" y="4732419"/>
            <a:ext cx="635218" cy="409447"/>
          </a:xfrm>
          <a:custGeom>
            <a:avLst/>
            <a:gdLst>
              <a:gd name="T0" fmla="*/ 259 w 288"/>
              <a:gd name="T1" fmla="*/ 46 h 184"/>
              <a:gd name="T2" fmla="*/ 288 w 288"/>
              <a:gd name="T3" fmla="*/ 23 h 184"/>
              <a:gd name="T4" fmla="*/ 259 w 288"/>
              <a:gd name="T5" fmla="*/ 0 h 184"/>
              <a:gd name="T6" fmla="*/ 29 w 288"/>
              <a:gd name="T7" fmla="*/ 0 h 184"/>
              <a:gd name="T8" fmla="*/ 0 w 288"/>
              <a:gd name="T9" fmla="*/ 23 h 184"/>
              <a:gd name="T10" fmla="*/ 25 w 288"/>
              <a:gd name="T11" fmla="*/ 46 h 184"/>
              <a:gd name="T12" fmla="*/ 24 w 288"/>
              <a:gd name="T13" fmla="*/ 46 h 184"/>
              <a:gd name="T14" fmla="*/ 60 w 288"/>
              <a:gd name="T15" fmla="*/ 69 h 184"/>
              <a:gd name="T16" fmla="*/ 29 w 288"/>
              <a:gd name="T17" fmla="*/ 69 h 184"/>
              <a:gd name="T18" fmla="*/ 0 w 288"/>
              <a:gd name="T19" fmla="*/ 92 h 184"/>
              <a:gd name="T20" fmla="*/ 29 w 288"/>
              <a:gd name="T21" fmla="*/ 115 h 184"/>
              <a:gd name="T22" fmla="*/ 48 w 288"/>
              <a:gd name="T23" fmla="*/ 115 h 184"/>
              <a:gd name="T24" fmla="*/ 84 w 288"/>
              <a:gd name="T25" fmla="*/ 138 h 184"/>
              <a:gd name="T26" fmla="*/ 48 w 288"/>
              <a:gd name="T27" fmla="*/ 138 h 184"/>
              <a:gd name="T28" fmla="*/ 24 w 288"/>
              <a:gd name="T29" fmla="*/ 161 h 184"/>
              <a:gd name="T30" fmla="*/ 48 w 288"/>
              <a:gd name="T31" fmla="*/ 184 h 184"/>
              <a:gd name="T32" fmla="*/ 240 w 288"/>
              <a:gd name="T33" fmla="*/ 184 h 184"/>
              <a:gd name="T34" fmla="*/ 264 w 288"/>
              <a:gd name="T35" fmla="*/ 161 h 184"/>
              <a:gd name="T36" fmla="*/ 240 w 288"/>
              <a:gd name="T37" fmla="*/ 138 h 184"/>
              <a:gd name="T38" fmla="*/ 144 w 288"/>
              <a:gd name="T39" fmla="*/ 138 h 184"/>
              <a:gd name="T40" fmla="*/ 120 w 288"/>
              <a:gd name="T41" fmla="*/ 115 h 184"/>
              <a:gd name="T42" fmla="*/ 259 w 288"/>
              <a:gd name="T43" fmla="*/ 115 h 184"/>
              <a:gd name="T44" fmla="*/ 288 w 288"/>
              <a:gd name="T45" fmla="*/ 92 h 184"/>
              <a:gd name="T46" fmla="*/ 259 w 288"/>
              <a:gd name="T47" fmla="*/ 69 h 184"/>
              <a:gd name="T48" fmla="*/ 120 w 288"/>
              <a:gd name="T49" fmla="*/ 69 h 184"/>
              <a:gd name="T50" fmla="*/ 96 w 288"/>
              <a:gd name="T51" fmla="*/ 46 h 184"/>
              <a:gd name="T52" fmla="*/ 259 w 288"/>
              <a:gd name="T53" fmla="*/ 46 h 18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88"/>
              <a:gd name="T82" fmla="*/ 0 h 184"/>
              <a:gd name="T83" fmla="*/ 288 w 288"/>
              <a:gd name="T84" fmla="*/ 184 h 18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88" h="184">
                <a:moveTo>
                  <a:pt x="259" y="46"/>
                </a:moveTo>
                <a:cubicBezTo>
                  <a:pt x="275" y="46"/>
                  <a:pt x="288" y="36"/>
                  <a:pt x="288" y="23"/>
                </a:cubicBezTo>
                <a:cubicBezTo>
                  <a:pt x="288" y="10"/>
                  <a:pt x="275" y="0"/>
                  <a:pt x="25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0"/>
                  <a:pt x="0" y="23"/>
                </a:cubicBezTo>
                <a:cubicBezTo>
                  <a:pt x="0" y="35"/>
                  <a:pt x="11" y="44"/>
                  <a:pt x="25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60" y="69"/>
                  <a:pt x="60" y="69"/>
                  <a:pt x="6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13" y="69"/>
                  <a:pt x="0" y="79"/>
                  <a:pt x="0" y="92"/>
                </a:cubicBezTo>
                <a:cubicBezTo>
                  <a:pt x="0" y="105"/>
                  <a:pt x="13" y="115"/>
                  <a:pt x="29" y="115"/>
                </a:cubicBezTo>
                <a:cubicBezTo>
                  <a:pt x="48" y="115"/>
                  <a:pt x="48" y="115"/>
                  <a:pt x="48" y="115"/>
                </a:cubicBezTo>
                <a:cubicBezTo>
                  <a:pt x="84" y="138"/>
                  <a:pt x="84" y="138"/>
                  <a:pt x="84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34" y="138"/>
                  <a:pt x="24" y="148"/>
                  <a:pt x="24" y="161"/>
                </a:cubicBezTo>
                <a:cubicBezTo>
                  <a:pt x="24" y="174"/>
                  <a:pt x="34" y="184"/>
                  <a:pt x="48" y="184"/>
                </a:cubicBezTo>
                <a:cubicBezTo>
                  <a:pt x="240" y="184"/>
                  <a:pt x="240" y="184"/>
                  <a:pt x="240" y="184"/>
                </a:cubicBezTo>
                <a:cubicBezTo>
                  <a:pt x="253" y="184"/>
                  <a:pt x="264" y="174"/>
                  <a:pt x="264" y="161"/>
                </a:cubicBezTo>
                <a:cubicBezTo>
                  <a:pt x="264" y="148"/>
                  <a:pt x="253" y="138"/>
                  <a:pt x="240" y="138"/>
                </a:cubicBezTo>
                <a:cubicBezTo>
                  <a:pt x="144" y="138"/>
                  <a:pt x="144" y="138"/>
                  <a:pt x="144" y="138"/>
                </a:cubicBezTo>
                <a:cubicBezTo>
                  <a:pt x="120" y="115"/>
                  <a:pt x="120" y="115"/>
                  <a:pt x="120" y="115"/>
                </a:cubicBezTo>
                <a:cubicBezTo>
                  <a:pt x="259" y="115"/>
                  <a:pt x="259" y="115"/>
                  <a:pt x="259" y="115"/>
                </a:cubicBezTo>
                <a:cubicBezTo>
                  <a:pt x="275" y="115"/>
                  <a:pt x="288" y="105"/>
                  <a:pt x="288" y="92"/>
                </a:cubicBezTo>
                <a:cubicBezTo>
                  <a:pt x="288" y="79"/>
                  <a:pt x="275" y="69"/>
                  <a:pt x="259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96" y="46"/>
                  <a:pt x="96" y="46"/>
                  <a:pt x="96" y="46"/>
                </a:cubicBezTo>
                <a:lnTo>
                  <a:pt x="259" y="46"/>
                </a:lnTo>
                <a:close/>
              </a:path>
            </a:pathLst>
          </a:custGeom>
          <a:solidFill>
            <a:srgbClr val="502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6" name="Freeform 60"/>
          <p:cNvSpPr>
            <a:spLocks noChangeArrowheads="1"/>
          </p:cNvSpPr>
          <p:nvPr/>
        </p:nvSpPr>
        <p:spPr bwMode="auto">
          <a:xfrm>
            <a:off x="4234629" y="3670200"/>
            <a:ext cx="535529" cy="970972"/>
          </a:xfrm>
          <a:custGeom>
            <a:avLst/>
            <a:gdLst>
              <a:gd name="T0" fmla="*/ 216 w 244"/>
              <a:gd name="T1" fmla="*/ 134 h 437"/>
              <a:gd name="T2" fmla="*/ 193 w 244"/>
              <a:gd name="T3" fmla="*/ 137 h 437"/>
              <a:gd name="T4" fmla="*/ 133 w 244"/>
              <a:gd name="T5" fmla="*/ 388 h 437"/>
              <a:gd name="T6" fmla="*/ 52 w 244"/>
              <a:gd name="T7" fmla="*/ 115 h 437"/>
              <a:gd name="T8" fmla="*/ 124 w 244"/>
              <a:gd name="T9" fmla="*/ 138 h 437"/>
              <a:gd name="T10" fmla="*/ 104 w 244"/>
              <a:gd name="T11" fmla="*/ 65 h 437"/>
              <a:gd name="T12" fmla="*/ 232 w 244"/>
              <a:gd name="T13" fmla="*/ 94 h 437"/>
              <a:gd name="T14" fmla="*/ 244 w 244"/>
              <a:gd name="T15" fmla="*/ 0 h 437"/>
              <a:gd name="T16" fmla="*/ 197 w 244"/>
              <a:gd name="T17" fmla="*/ 64 h 437"/>
              <a:gd name="T18" fmla="*/ 71 w 244"/>
              <a:gd name="T19" fmla="*/ 21 h 437"/>
              <a:gd name="T20" fmla="*/ 86 w 244"/>
              <a:gd name="T21" fmla="*/ 99 h 437"/>
              <a:gd name="T22" fmla="*/ 0 w 244"/>
              <a:gd name="T23" fmla="*/ 77 h 437"/>
              <a:gd name="T24" fmla="*/ 118 w 244"/>
              <a:gd name="T25" fmla="*/ 437 h 437"/>
              <a:gd name="T26" fmla="*/ 152 w 244"/>
              <a:gd name="T27" fmla="*/ 437 h 437"/>
              <a:gd name="T28" fmla="*/ 216 w 244"/>
              <a:gd name="T29" fmla="*/ 134 h 4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44"/>
              <a:gd name="T46" fmla="*/ 0 h 437"/>
              <a:gd name="T47" fmla="*/ 244 w 244"/>
              <a:gd name="T48" fmla="*/ 437 h 43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44" h="437">
                <a:moveTo>
                  <a:pt x="216" y="134"/>
                </a:moveTo>
                <a:cubicBezTo>
                  <a:pt x="193" y="137"/>
                  <a:pt x="193" y="137"/>
                  <a:pt x="193" y="137"/>
                </a:cubicBezTo>
                <a:cubicBezTo>
                  <a:pt x="133" y="388"/>
                  <a:pt x="133" y="388"/>
                  <a:pt x="133" y="38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232" y="94"/>
                  <a:pt x="232" y="94"/>
                  <a:pt x="232" y="94"/>
                </a:cubicBezTo>
                <a:cubicBezTo>
                  <a:pt x="244" y="0"/>
                  <a:pt x="244" y="0"/>
                  <a:pt x="244" y="0"/>
                </a:cubicBezTo>
                <a:cubicBezTo>
                  <a:pt x="197" y="64"/>
                  <a:pt x="197" y="64"/>
                  <a:pt x="197" y="64"/>
                </a:cubicBezTo>
                <a:cubicBezTo>
                  <a:pt x="71" y="21"/>
                  <a:pt x="71" y="21"/>
                  <a:pt x="71" y="21"/>
                </a:cubicBezTo>
                <a:cubicBezTo>
                  <a:pt x="86" y="99"/>
                  <a:pt x="86" y="99"/>
                  <a:pt x="86" y="99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100" y="369"/>
                  <a:pt x="118" y="437"/>
                </a:cubicBezTo>
                <a:cubicBezTo>
                  <a:pt x="152" y="437"/>
                  <a:pt x="152" y="437"/>
                  <a:pt x="152" y="437"/>
                </a:cubicBezTo>
                <a:cubicBezTo>
                  <a:pt x="162" y="384"/>
                  <a:pt x="216" y="134"/>
                  <a:pt x="216" y="134"/>
                </a:cubicBezTo>
                <a:close/>
              </a:path>
            </a:pathLst>
          </a:custGeom>
          <a:solidFill>
            <a:srgbClr val="FF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8" name="组 57"/>
          <p:cNvGrpSpPr>
            <a:grpSpLocks noChangeAspect="1"/>
          </p:cNvGrpSpPr>
          <p:nvPr/>
        </p:nvGrpSpPr>
        <p:grpSpPr>
          <a:xfrm>
            <a:off x="4132624" y="1749226"/>
            <a:ext cx="693603" cy="900000"/>
            <a:chOff x="4132623" y="1560905"/>
            <a:chExt cx="827637" cy="1073917"/>
          </a:xfrm>
        </p:grpSpPr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4132623" y="1560905"/>
              <a:ext cx="827637" cy="1073917"/>
            </a:xfrm>
            <a:custGeom>
              <a:avLst/>
              <a:gdLst>
                <a:gd name="T0" fmla="*/ 0 w 567366"/>
                <a:gd name="T1" fmla="*/ 0 h 728650"/>
                <a:gd name="T2" fmla="*/ 567366 w 567366"/>
                <a:gd name="T3" fmla="*/ 728650 h 728650"/>
              </a:gdLst>
              <a:ahLst/>
              <a:cxnLst/>
              <a:rect l="T0" t="T1" r="T2" b="T3"/>
              <a:pathLst>
                <a:path w="567366" h="728650">
                  <a:moveTo>
                    <a:pt x="283683" y="0"/>
                  </a:moveTo>
                  <a:cubicBezTo>
                    <a:pt x="440357" y="0"/>
                    <a:pt x="567366" y="127009"/>
                    <a:pt x="567366" y="283683"/>
                  </a:cubicBezTo>
                  <a:cubicBezTo>
                    <a:pt x="567366" y="426665"/>
                    <a:pt x="461587" y="544940"/>
                    <a:pt x="323844" y="563318"/>
                  </a:cubicBezTo>
                  <a:lnTo>
                    <a:pt x="323844" y="728650"/>
                  </a:lnTo>
                  <a:lnTo>
                    <a:pt x="223071" y="560535"/>
                  </a:lnTo>
                  <a:cubicBezTo>
                    <a:pt x="95485" y="533072"/>
                    <a:pt x="0" y="419529"/>
                    <a:pt x="0" y="283683"/>
                  </a:cubicBezTo>
                  <a:cubicBezTo>
                    <a:pt x="0" y="127009"/>
                    <a:pt x="127009" y="0"/>
                    <a:pt x="283683" y="0"/>
                  </a:cubicBezTo>
                  <a:close/>
                </a:path>
              </a:pathLst>
            </a:custGeom>
            <a:solidFill>
              <a:srgbClr val="E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7" name="Freeform 140"/>
            <p:cNvSpPr>
              <a:spLocks/>
            </p:cNvSpPr>
            <p:nvPr/>
          </p:nvSpPr>
          <p:spPr bwMode="auto">
            <a:xfrm>
              <a:off x="4261360" y="1745079"/>
              <a:ext cx="565829" cy="446199"/>
            </a:xfrm>
            <a:custGeom>
              <a:avLst/>
              <a:gdLst>
                <a:gd name="T0" fmla="*/ 187 w 193"/>
                <a:gd name="T1" fmla="*/ 38 h 156"/>
                <a:gd name="T2" fmla="*/ 43 w 193"/>
                <a:gd name="T3" fmla="*/ 38 h 156"/>
                <a:gd name="T4" fmla="*/ 35 w 193"/>
                <a:gd name="T5" fmla="*/ 10 h 156"/>
                <a:gd name="T6" fmla="*/ 31 w 193"/>
                <a:gd name="T7" fmla="*/ 6 h 156"/>
                <a:gd name="T8" fmla="*/ 8 w 193"/>
                <a:gd name="T9" fmla="*/ 0 h 156"/>
                <a:gd name="T10" fmla="*/ 1 w 193"/>
                <a:gd name="T11" fmla="*/ 5 h 156"/>
                <a:gd name="T12" fmla="*/ 5 w 193"/>
                <a:gd name="T13" fmla="*/ 12 h 156"/>
                <a:gd name="T14" fmla="*/ 25 w 193"/>
                <a:gd name="T15" fmla="*/ 16 h 156"/>
                <a:gd name="T16" fmla="*/ 55 w 193"/>
                <a:gd name="T17" fmla="*/ 128 h 156"/>
                <a:gd name="T18" fmla="*/ 60 w 193"/>
                <a:gd name="T19" fmla="*/ 132 h 156"/>
                <a:gd name="T20" fmla="*/ 148 w 193"/>
                <a:gd name="T21" fmla="*/ 132 h 156"/>
                <a:gd name="T22" fmla="*/ 144 w 193"/>
                <a:gd name="T23" fmla="*/ 145 h 156"/>
                <a:gd name="T24" fmla="*/ 61 w 193"/>
                <a:gd name="T25" fmla="*/ 145 h 156"/>
                <a:gd name="T26" fmla="*/ 55 w 193"/>
                <a:gd name="T27" fmla="*/ 151 h 156"/>
                <a:gd name="T28" fmla="*/ 61 w 193"/>
                <a:gd name="T29" fmla="*/ 156 h 156"/>
                <a:gd name="T30" fmla="*/ 147 w 193"/>
                <a:gd name="T31" fmla="*/ 156 h 156"/>
                <a:gd name="T32" fmla="*/ 153 w 193"/>
                <a:gd name="T33" fmla="*/ 153 h 156"/>
                <a:gd name="T34" fmla="*/ 162 w 193"/>
                <a:gd name="T35" fmla="*/ 128 h 156"/>
                <a:gd name="T36" fmla="*/ 162 w 193"/>
                <a:gd name="T37" fmla="*/ 123 h 156"/>
                <a:gd name="T38" fmla="*/ 157 w 193"/>
                <a:gd name="T39" fmla="*/ 121 h 156"/>
                <a:gd name="T40" fmla="*/ 65 w 193"/>
                <a:gd name="T41" fmla="*/ 121 h 156"/>
                <a:gd name="T42" fmla="*/ 61 w 193"/>
                <a:gd name="T43" fmla="*/ 106 h 156"/>
                <a:gd name="T44" fmla="*/ 165 w 193"/>
                <a:gd name="T45" fmla="*/ 106 h 156"/>
                <a:gd name="T46" fmla="*/ 171 w 193"/>
                <a:gd name="T47" fmla="*/ 100 h 156"/>
                <a:gd name="T48" fmla="*/ 165 w 193"/>
                <a:gd name="T49" fmla="*/ 94 h 156"/>
                <a:gd name="T50" fmla="*/ 58 w 193"/>
                <a:gd name="T51" fmla="*/ 94 h 156"/>
                <a:gd name="T52" fmla="*/ 53 w 193"/>
                <a:gd name="T53" fmla="*/ 78 h 156"/>
                <a:gd name="T54" fmla="*/ 175 w 193"/>
                <a:gd name="T55" fmla="*/ 78 h 156"/>
                <a:gd name="T56" fmla="*/ 181 w 193"/>
                <a:gd name="T57" fmla="*/ 72 h 156"/>
                <a:gd name="T58" fmla="*/ 175 w 193"/>
                <a:gd name="T59" fmla="*/ 66 h 156"/>
                <a:gd name="T60" fmla="*/ 50 w 193"/>
                <a:gd name="T61" fmla="*/ 66 h 156"/>
                <a:gd name="T62" fmla="*/ 46 w 193"/>
                <a:gd name="T63" fmla="*/ 50 h 156"/>
                <a:gd name="T64" fmla="*/ 187 w 193"/>
                <a:gd name="T65" fmla="*/ 50 h 156"/>
                <a:gd name="T66" fmla="*/ 193 w 193"/>
                <a:gd name="T67" fmla="*/ 44 h 156"/>
                <a:gd name="T68" fmla="*/ 187 w 193"/>
                <a:gd name="T69" fmla="*/ 3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156">
                  <a:moveTo>
                    <a:pt x="187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8"/>
                    <a:pt x="33" y="6"/>
                    <a:pt x="31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30"/>
                    <a:pt x="58" y="132"/>
                    <a:pt x="60" y="132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57" y="145"/>
                    <a:pt x="55" y="147"/>
                    <a:pt x="55" y="151"/>
                  </a:cubicBezTo>
                  <a:cubicBezTo>
                    <a:pt x="55" y="154"/>
                    <a:pt x="57" y="156"/>
                    <a:pt x="61" y="15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50" y="156"/>
                    <a:pt x="152" y="155"/>
                    <a:pt x="153" y="153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3" y="127"/>
                    <a:pt x="163" y="125"/>
                    <a:pt x="162" y="123"/>
                  </a:cubicBezTo>
                  <a:cubicBezTo>
                    <a:pt x="161" y="122"/>
                    <a:pt x="159" y="121"/>
                    <a:pt x="157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8" y="106"/>
                    <a:pt x="171" y="103"/>
                    <a:pt x="171" y="100"/>
                  </a:cubicBezTo>
                  <a:cubicBezTo>
                    <a:pt x="171" y="97"/>
                    <a:pt x="168" y="94"/>
                    <a:pt x="165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175" y="78"/>
                    <a:pt x="175" y="78"/>
                    <a:pt x="175" y="78"/>
                  </a:cubicBezTo>
                  <a:cubicBezTo>
                    <a:pt x="178" y="78"/>
                    <a:pt x="181" y="75"/>
                    <a:pt x="181" y="72"/>
                  </a:cubicBezTo>
                  <a:cubicBezTo>
                    <a:pt x="181" y="69"/>
                    <a:pt x="178" y="66"/>
                    <a:pt x="175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90" y="50"/>
                    <a:pt x="193" y="47"/>
                    <a:pt x="193" y="44"/>
                  </a:cubicBezTo>
                  <a:cubicBezTo>
                    <a:pt x="193" y="41"/>
                    <a:pt x="190" y="38"/>
                    <a:pt x="187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 2"/>
          <p:cNvGrpSpPr>
            <a:grpSpLocks noChangeAspect="1"/>
          </p:cNvGrpSpPr>
          <p:nvPr/>
        </p:nvGrpSpPr>
        <p:grpSpPr>
          <a:xfrm>
            <a:off x="2679236" y="3894801"/>
            <a:ext cx="912702" cy="720000"/>
            <a:chOff x="2437936" y="3697042"/>
            <a:chExt cx="1061788" cy="837609"/>
          </a:xfrm>
        </p:grpSpPr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2437936" y="3697042"/>
              <a:ext cx="1061788" cy="837609"/>
            </a:xfrm>
            <a:custGeom>
              <a:avLst/>
              <a:gdLst>
                <a:gd name="T0" fmla="*/ 0 w 728651"/>
                <a:gd name="T1" fmla="*/ 0 h 568004"/>
                <a:gd name="T2" fmla="*/ 728651 w 728651"/>
                <a:gd name="T3" fmla="*/ 568004 h 568004"/>
              </a:gdLst>
              <a:ahLst/>
              <a:cxnLst/>
              <a:rect l="T0" t="T1" r="T2" b="T3"/>
              <a:pathLst>
                <a:path w="728651" h="568004">
                  <a:moveTo>
                    <a:pt x="283683" y="0"/>
                  </a:moveTo>
                  <a:cubicBezTo>
                    <a:pt x="426790" y="0"/>
                    <a:pt x="545147" y="106084"/>
                    <a:pt x="563354" y="244158"/>
                  </a:cubicBezTo>
                  <a:lnTo>
                    <a:pt x="728651" y="244158"/>
                  </a:lnTo>
                  <a:lnTo>
                    <a:pt x="560075" y="346167"/>
                  </a:lnTo>
                  <a:cubicBezTo>
                    <a:pt x="532174" y="473167"/>
                    <a:pt x="418991" y="568004"/>
                    <a:pt x="283683" y="568004"/>
                  </a:cubicBezTo>
                  <a:cubicBezTo>
                    <a:pt x="127009" y="568004"/>
                    <a:pt x="0" y="440852"/>
                    <a:pt x="0" y="284002"/>
                  </a:cubicBezTo>
                  <a:cubicBezTo>
                    <a:pt x="0" y="127152"/>
                    <a:pt x="127009" y="0"/>
                    <a:pt x="283683" y="0"/>
                  </a:cubicBezTo>
                  <a:close/>
                </a:path>
              </a:pathLst>
            </a:custGeom>
            <a:solidFill>
              <a:srgbClr val="B93C28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38" name="组 37"/>
            <p:cNvGrpSpPr>
              <a:grpSpLocks noChangeAspect="1"/>
            </p:cNvGrpSpPr>
            <p:nvPr/>
          </p:nvGrpSpPr>
          <p:grpSpPr>
            <a:xfrm>
              <a:off x="2643735" y="3812026"/>
              <a:ext cx="446267" cy="495143"/>
              <a:chOff x="4219092" y="3815634"/>
              <a:chExt cx="480950" cy="547687"/>
            </a:xfrm>
            <a:solidFill>
              <a:schemeClr val="bg1"/>
            </a:solidFill>
          </p:grpSpPr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4327028" y="3815634"/>
                <a:ext cx="265078" cy="26511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4219092" y="4133133"/>
                <a:ext cx="239681" cy="230188"/>
              </a:xfrm>
              <a:custGeom>
                <a:avLst/>
                <a:gdLst>
                  <a:gd name="T0" fmla="*/ 49 w 84"/>
                  <a:gd name="T1" fmla="*/ 0 h 81"/>
                  <a:gd name="T2" fmla="*/ 49 w 84"/>
                  <a:gd name="T3" fmla="*/ 0 h 81"/>
                  <a:gd name="T4" fmla="*/ 0 w 84"/>
                  <a:gd name="T5" fmla="*/ 51 h 81"/>
                  <a:gd name="T6" fmla="*/ 0 w 84"/>
                  <a:gd name="T7" fmla="*/ 81 h 81"/>
                  <a:gd name="T8" fmla="*/ 84 w 84"/>
                  <a:gd name="T9" fmla="*/ 81 h 81"/>
                  <a:gd name="T10" fmla="*/ 50 w 84"/>
                  <a:gd name="T11" fmla="*/ 0 h 81"/>
                  <a:gd name="T12" fmla="*/ 49 w 8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1"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1" y="1"/>
                      <a:pt x="0" y="24"/>
                      <a:pt x="0" y="5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4460361" y="4133133"/>
                <a:ext cx="239681" cy="230188"/>
              </a:xfrm>
              <a:custGeom>
                <a:avLst/>
                <a:gdLst>
                  <a:gd name="T0" fmla="*/ 35 w 84"/>
                  <a:gd name="T1" fmla="*/ 0 h 81"/>
                  <a:gd name="T2" fmla="*/ 35 w 84"/>
                  <a:gd name="T3" fmla="*/ 0 h 81"/>
                  <a:gd name="T4" fmla="*/ 0 w 84"/>
                  <a:gd name="T5" fmla="*/ 81 h 81"/>
                  <a:gd name="T6" fmla="*/ 84 w 84"/>
                  <a:gd name="T7" fmla="*/ 81 h 81"/>
                  <a:gd name="T8" fmla="*/ 84 w 84"/>
                  <a:gd name="T9" fmla="*/ 51 h 81"/>
                  <a:gd name="T10" fmla="*/ 35 w 84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81"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24"/>
                      <a:pt x="63" y="1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7" name="组 56"/>
          <p:cNvGrpSpPr>
            <a:grpSpLocks noChangeAspect="1"/>
          </p:cNvGrpSpPr>
          <p:nvPr/>
        </p:nvGrpSpPr>
        <p:grpSpPr>
          <a:xfrm>
            <a:off x="5521755" y="2612204"/>
            <a:ext cx="681537" cy="720000"/>
            <a:chOff x="5391467" y="2199640"/>
            <a:chExt cx="792863" cy="837609"/>
          </a:xfrm>
        </p:grpSpPr>
        <p:sp>
          <p:nvSpPr>
            <p:cNvPr id="23" name="Freeform 35"/>
            <p:cNvSpPr>
              <a:spLocks noChangeArrowheads="1"/>
            </p:cNvSpPr>
            <p:nvPr/>
          </p:nvSpPr>
          <p:spPr bwMode="auto">
            <a:xfrm>
              <a:off x="5391467" y="2199640"/>
              <a:ext cx="792863" cy="837609"/>
            </a:xfrm>
            <a:custGeom>
              <a:avLst/>
              <a:gdLst>
                <a:gd name="T0" fmla="*/ 0 w 543564"/>
                <a:gd name="T1" fmla="*/ 0 h 568558"/>
                <a:gd name="T2" fmla="*/ 543564 w 543564"/>
                <a:gd name="T3" fmla="*/ 568558 h 568558"/>
              </a:gdLst>
              <a:ahLst/>
              <a:cxnLst/>
              <a:rect l="T0" t="T1" r="T2" b="T3"/>
              <a:pathLst>
                <a:path w="543564" h="568558">
                  <a:moveTo>
                    <a:pt x="342650" y="0"/>
                  </a:moveTo>
                  <a:cubicBezTo>
                    <a:pt x="415265" y="0"/>
                    <a:pt x="487880" y="27494"/>
                    <a:pt x="543564" y="82481"/>
                  </a:cubicBezTo>
                  <a:cubicBezTo>
                    <a:pt x="653426" y="193963"/>
                    <a:pt x="653426" y="373238"/>
                    <a:pt x="543564" y="484721"/>
                  </a:cubicBezTo>
                  <a:cubicBezTo>
                    <a:pt x="446656" y="580417"/>
                    <a:pt x="298471" y="592842"/>
                    <a:pt x="188359" y="521823"/>
                  </a:cubicBezTo>
                  <a:lnTo>
                    <a:pt x="0" y="568558"/>
                  </a:lnTo>
                  <a:lnTo>
                    <a:pt x="116507" y="453422"/>
                  </a:lnTo>
                  <a:cubicBezTo>
                    <a:pt x="32707" y="342529"/>
                    <a:pt x="41441" y="184255"/>
                    <a:pt x="141737" y="82481"/>
                  </a:cubicBezTo>
                  <a:cubicBezTo>
                    <a:pt x="197421" y="27494"/>
                    <a:pt x="270035" y="0"/>
                    <a:pt x="342650" y="0"/>
                  </a:cubicBezTo>
                  <a:close/>
                </a:path>
              </a:pathLst>
            </a:custGeom>
            <a:solidFill>
              <a:srgbClr val="257FBA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5705134" y="2344683"/>
              <a:ext cx="451355" cy="454168"/>
              <a:chOff x="1758720" y="3252788"/>
              <a:chExt cx="438093" cy="452438"/>
            </a:xfrm>
            <a:solidFill>
              <a:schemeClr val="bg1"/>
            </a:solidFill>
          </p:grpSpPr>
          <p:sp>
            <p:nvSpPr>
              <p:cNvPr id="43" name="Freeform 71"/>
              <p:cNvSpPr>
                <a:spLocks noEditPoints="1"/>
              </p:cNvSpPr>
              <p:nvPr/>
            </p:nvSpPr>
            <p:spPr bwMode="auto">
              <a:xfrm>
                <a:off x="1761895" y="3252788"/>
                <a:ext cx="247618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72"/>
              <p:cNvSpPr>
                <a:spLocks/>
              </p:cNvSpPr>
              <p:nvPr/>
            </p:nvSpPr>
            <p:spPr bwMode="auto">
              <a:xfrm>
                <a:off x="1758720" y="3468688"/>
                <a:ext cx="438093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组 54"/>
          <p:cNvGrpSpPr>
            <a:grpSpLocks noChangeAspect="1"/>
          </p:cNvGrpSpPr>
          <p:nvPr/>
        </p:nvGrpSpPr>
        <p:grpSpPr>
          <a:xfrm>
            <a:off x="5458640" y="3881486"/>
            <a:ext cx="912702" cy="720000"/>
            <a:chOff x="5581568" y="3697042"/>
            <a:chExt cx="1061788" cy="837609"/>
          </a:xfrm>
        </p:grpSpPr>
        <p:sp>
          <p:nvSpPr>
            <p:cNvPr id="22" name="Freeform 33"/>
            <p:cNvSpPr>
              <a:spLocks noChangeArrowheads="1"/>
            </p:cNvSpPr>
            <p:nvPr/>
          </p:nvSpPr>
          <p:spPr bwMode="auto">
            <a:xfrm>
              <a:off x="5581568" y="3697042"/>
              <a:ext cx="1061788" cy="837609"/>
            </a:xfrm>
            <a:custGeom>
              <a:avLst/>
              <a:gdLst>
                <a:gd name="T0" fmla="*/ 0 w 727376"/>
                <a:gd name="T1" fmla="*/ 0 h 568004"/>
                <a:gd name="T2" fmla="*/ 727376 w 727376"/>
                <a:gd name="T3" fmla="*/ 568004 h 568004"/>
              </a:gdLst>
              <a:ahLst/>
              <a:cxnLst/>
              <a:rect l="T0" t="T1" r="T2" b="T3"/>
              <a:pathLst>
                <a:path w="727376" h="568004">
                  <a:moveTo>
                    <a:pt x="443693" y="0"/>
                  </a:moveTo>
                  <a:cubicBezTo>
                    <a:pt x="600367" y="0"/>
                    <a:pt x="727376" y="127152"/>
                    <a:pt x="727376" y="284002"/>
                  </a:cubicBezTo>
                  <a:cubicBezTo>
                    <a:pt x="727376" y="440852"/>
                    <a:pt x="600367" y="568004"/>
                    <a:pt x="443693" y="568004"/>
                  </a:cubicBezTo>
                  <a:cubicBezTo>
                    <a:pt x="308041" y="568004"/>
                    <a:pt x="194627" y="472684"/>
                    <a:pt x="167007" y="345217"/>
                  </a:cubicBezTo>
                  <a:lnTo>
                    <a:pt x="0" y="244158"/>
                  </a:lnTo>
                  <a:lnTo>
                    <a:pt x="164022" y="244158"/>
                  </a:lnTo>
                  <a:cubicBezTo>
                    <a:pt x="182229" y="106084"/>
                    <a:pt x="300586" y="0"/>
                    <a:pt x="443693" y="0"/>
                  </a:cubicBezTo>
                  <a:close/>
                </a:path>
              </a:pathLst>
            </a:custGeom>
            <a:solidFill>
              <a:srgbClr val="9ABC4D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BEA58B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45" name="组 44"/>
            <p:cNvGrpSpPr/>
            <p:nvPr/>
          </p:nvGrpSpPr>
          <p:grpSpPr>
            <a:xfrm flipH="1">
              <a:off x="5945346" y="3837874"/>
              <a:ext cx="623066" cy="548188"/>
              <a:chOff x="1653959" y="1014413"/>
              <a:chExt cx="604759" cy="546100"/>
            </a:xfrm>
            <a:solidFill>
              <a:schemeClr val="bg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2025386" y="1085851"/>
                <a:ext cx="233332" cy="306388"/>
              </a:xfrm>
              <a:custGeom>
                <a:avLst/>
                <a:gdLst>
                  <a:gd name="T0" fmla="*/ 56 w 82"/>
                  <a:gd name="T1" fmla="*/ 0 h 108"/>
                  <a:gd name="T2" fmla="*/ 44 w 82"/>
                  <a:gd name="T3" fmla="*/ 12 h 108"/>
                  <a:gd name="T4" fmla="*/ 37 w 82"/>
                  <a:gd name="T5" fmla="*/ 41 h 108"/>
                  <a:gd name="T6" fmla="*/ 18 w 82"/>
                  <a:gd name="T7" fmla="*/ 50 h 108"/>
                  <a:gd name="T8" fmla="*/ 8 w 82"/>
                  <a:gd name="T9" fmla="*/ 48 h 108"/>
                  <a:gd name="T10" fmla="*/ 0 w 82"/>
                  <a:gd name="T11" fmla="*/ 55 h 108"/>
                  <a:gd name="T12" fmla="*/ 54 w 82"/>
                  <a:gd name="T13" fmla="*/ 108 h 108"/>
                  <a:gd name="T14" fmla="*/ 56 w 82"/>
                  <a:gd name="T1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108">
                    <a:moveTo>
                      <a:pt x="56" y="0"/>
                    </a:moveTo>
                    <a:cubicBezTo>
                      <a:pt x="44" y="12"/>
                      <a:pt x="44" y="12"/>
                      <a:pt x="44" y="12"/>
                    </a:cubicBezTo>
                    <a:cubicBezTo>
                      <a:pt x="48" y="20"/>
                      <a:pt x="46" y="33"/>
                      <a:pt x="37" y="41"/>
                    </a:cubicBezTo>
                    <a:cubicBezTo>
                      <a:pt x="32" y="47"/>
                      <a:pt x="24" y="50"/>
                      <a:pt x="18" y="50"/>
                    </a:cubicBezTo>
                    <a:cubicBezTo>
                      <a:pt x="14" y="50"/>
                      <a:pt x="11" y="49"/>
                      <a:pt x="8" y="4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80" y="72"/>
                      <a:pt x="82" y="29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2049195" y="1119188"/>
                <a:ext cx="90476" cy="85725"/>
              </a:xfrm>
              <a:custGeom>
                <a:avLst/>
                <a:gdLst>
                  <a:gd name="T0" fmla="*/ 10 w 32"/>
                  <a:gd name="T1" fmla="*/ 30 h 30"/>
                  <a:gd name="T2" fmla="*/ 24 w 32"/>
                  <a:gd name="T3" fmla="*/ 24 h 30"/>
                  <a:gd name="T4" fmla="*/ 27 w 32"/>
                  <a:gd name="T5" fmla="*/ 3 h 30"/>
                  <a:gd name="T6" fmla="*/ 20 w 32"/>
                  <a:gd name="T7" fmla="*/ 0 h 30"/>
                  <a:gd name="T8" fmla="*/ 6 w 32"/>
                  <a:gd name="T9" fmla="*/ 6 h 30"/>
                  <a:gd name="T10" fmla="*/ 0 w 32"/>
                  <a:gd name="T11" fmla="*/ 18 h 30"/>
                  <a:gd name="T12" fmla="*/ 3 w 32"/>
                  <a:gd name="T13" fmla="*/ 27 h 30"/>
                  <a:gd name="T14" fmla="*/ 10 w 32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30">
                    <a:moveTo>
                      <a:pt x="10" y="30"/>
                    </a:moveTo>
                    <a:cubicBezTo>
                      <a:pt x="14" y="30"/>
                      <a:pt x="19" y="28"/>
                      <a:pt x="24" y="24"/>
                    </a:cubicBezTo>
                    <a:cubicBezTo>
                      <a:pt x="30" y="17"/>
                      <a:pt x="32" y="7"/>
                      <a:pt x="27" y="3"/>
                    </a:cubicBezTo>
                    <a:cubicBezTo>
                      <a:pt x="25" y="0"/>
                      <a:pt x="22" y="0"/>
                      <a:pt x="20" y="0"/>
                    </a:cubicBezTo>
                    <a:cubicBezTo>
                      <a:pt x="16" y="0"/>
                      <a:pt x="10" y="2"/>
                      <a:pt x="6" y="6"/>
                    </a:cubicBezTo>
                    <a:cubicBezTo>
                      <a:pt x="3" y="10"/>
                      <a:pt x="1" y="14"/>
                      <a:pt x="0" y="18"/>
                    </a:cubicBezTo>
                    <a:cubicBezTo>
                      <a:pt x="0" y="22"/>
                      <a:pt x="0" y="25"/>
                      <a:pt x="3" y="27"/>
                    </a:cubicBezTo>
                    <a:cubicBezTo>
                      <a:pt x="5" y="30"/>
                      <a:pt x="8" y="30"/>
                      <a:pt x="1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1861895" y="1014413"/>
                <a:ext cx="306348" cy="212725"/>
              </a:xfrm>
              <a:custGeom>
                <a:avLst/>
                <a:gdLst>
                  <a:gd name="T0" fmla="*/ 53 w 108"/>
                  <a:gd name="T1" fmla="*/ 75 h 75"/>
                  <a:gd name="T2" fmla="*/ 60 w 108"/>
                  <a:gd name="T3" fmla="*/ 67 h 75"/>
                  <a:gd name="T4" fmla="*/ 58 w 108"/>
                  <a:gd name="T5" fmla="*/ 54 h 75"/>
                  <a:gd name="T6" fmla="*/ 67 w 108"/>
                  <a:gd name="T7" fmla="*/ 38 h 75"/>
                  <a:gd name="T8" fmla="*/ 86 w 108"/>
                  <a:gd name="T9" fmla="*/ 29 h 75"/>
                  <a:gd name="T10" fmla="*/ 96 w 108"/>
                  <a:gd name="T11" fmla="*/ 31 h 75"/>
                  <a:gd name="T12" fmla="*/ 108 w 108"/>
                  <a:gd name="T13" fmla="*/ 19 h 75"/>
                  <a:gd name="T14" fmla="*/ 59 w 108"/>
                  <a:gd name="T15" fmla="*/ 0 h 75"/>
                  <a:gd name="T16" fmla="*/ 0 w 108"/>
                  <a:gd name="T17" fmla="*/ 21 h 75"/>
                  <a:gd name="T18" fmla="*/ 53 w 108"/>
                  <a:gd name="T1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75">
                    <a:moveTo>
                      <a:pt x="53" y="75"/>
                    </a:moveTo>
                    <a:cubicBezTo>
                      <a:pt x="60" y="67"/>
                      <a:pt x="60" y="67"/>
                      <a:pt x="60" y="67"/>
                    </a:cubicBezTo>
                    <a:cubicBezTo>
                      <a:pt x="58" y="63"/>
                      <a:pt x="57" y="59"/>
                      <a:pt x="58" y="54"/>
                    </a:cubicBezTo>
                    <a:cubicBezTo>
                      <a:pt x="59" y="48"/>
                      <a:pt x="62" y="42"/>
                      <a:pt x="67" y="38"/>
                    </a:cubicBezTo>
                    <a:cubicBezTo>
                      <a:pt x="72" y="32"/>
                      <a:pt x="79" y="29"/>
                      <a:pt x="86" y="29"/>
                    </a:cubicBezTo>
                    <a:cubicBezTo>
                      <a:pt x="90" y="29"/>
                      <a:pt x="93" y="30"/>
                      <a:pt x="96" y="31"/>
                    </a:cubicBezTo>
                    <a:cubicBezTo>
                      <a:pt x="108" y="19"/>
                      <a:pt x="108" y="19"/>
                      <a:pt x="108" y="19"/>
                    </a:cubicBezTo>
                    <a:cubicBezTo>
                      <a:pt x="95" y="7"/>
                      <a:pt x="78" y="0"/>
                      <a:pt x="59" y="0"/>
                    </a:cubicBezTo>
                    <a:cubicBezTo>
                      <a:pt x="39" y="0"/>
                      <a:pt x="18" y="8"/>
                      <a:pt x="0" y="21"/>
                    </a:cubicBezTo>
                    <a:lnTo>
                      <a:pt x="53" y="7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9"/>
              <p:cNvSpPr>
                <a:spLocks/>
              </p:cNvSpPr>
              <p:nvPr/>
            </p:nvSpPr>
            <p:spPr bwMode="auto">
              <a:xfrm>
                <a:off x="1653959" y="1090613"/>
                <a:ext cx="507934" cy="469900"/>
              </a:xfrm>
              <a:custGeom>
                <a:avLst/>
                <a:gdLst>
                  <a:gd name="T0" fmla="*/ 123 w 179"/>
                  <a:gd name="T1" fmla="*/ 56 h 165"/>
                  <a:gd name="T2" fmla="*/ 123 w 179"/>
                  <a:gd name="T3" fmla="*/ 56 h 165"/>
                  <a:gd name="T4" fmla="*/ 123 w 179"/>
                  <a:gd name="T5" fmla="*/ 56 h 165"/>
                  <a:gd name="T6" fmla="*/ 66 w 179"/>
                  <a:gd name="T7" fmla="*/ 0 h 165"/>
                  <a:gd name="T8" fmla="*/ 57 w 179"/>
                  <a:gd name="T9" fmla="*/ 8 h 165"/>
                  <a:gd name="T10" fmla="*/ 30 w 179"/>
                  <a:gd name="T11" fmla="*/ 149 h 165"/>
                  <a:gd name="T12" fmla="*/ 76 w 179"/>
                  <a:gd name="T13" fmla="*/ 165 h 165"/>
                  <a:gd name="T14" fmla="*/ 171 w 179"/>
                  <a:gd name="T15" fmla="*/ 122 h 165"/>
                  <a:gd name="T16" fmla="*/ 179 w 179"/>
                  <a:gd name="T17" fmla="*/ 113 h 165"/>
                  <a:gd name="T18" fmla="*/ 123 w 179"/>
                  <a:gd name="T19" fmla="*/ 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165">
                    <a:moveTo>
                      <a:pt x="123" y="56"/>
                    </a:moveTo>
                    <a:cubicBezTo>
                      <a:pt x="123" y="56"/>
                      <a:pt x="123" y="56"/>
                      <a:pt x="123" y="56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3" y="2"/>
                      <a:pt x="60" y="5"/>
                      <a:pt x="57" y="8"/>
                    </a:cubicBezTo>
                    <a:cubicBezTo>
                      <a:pt x="12" y="53"/>
                      <a:pt x="0" y="118"/>
                      <a:pt x="30" y="149"/>
                    </a:cubicBezTo>
                    <a:cubicBezTo>
                      <a:pt x="41" y="160"/>
                      <a:pt x="57" y="165"/>
                      <a:pt x="76" y="165"/>
                    </a:cubicBezTo>
                    <a:cubicBezTo>
                      <a:pt x="108" y="165"/>
                      <a:pt x="144" y="149"/>
                      <a:pt x="171" y="122"/>
                    </a:cubicBezTo>
                    <a:cubicBezTo>
                      <a:pt x="174" y="119"/>
                      <a:pt x="177" y="116"/>
                      <a:pt x="179" y="113"/>
                    </a:cubicBezTo>
                    <a:lnTo>
                      <a:pt x="1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组 53"/>
          <p:cNvGrpSpPr>
            <a:grpSpLocks noChangeAspect="1"/>
          </p:cNvGrpSpPr>
          <p:nvPr/>
        </p:nvGrpSpPr>
        <p:grpSpPr>
          <a:xfrm>
            <a:off x="2822197" y="2599883"/>
            <a:ext cx="681537" cy="720000"/>
            <a:chOff x="2815621" y="2160674"/>
            <a:chExt cx="792863" cy="837609"/>
          </a:xfrm>
        </p:grpSpPr>
        <p:sp>
          <p:nvSpPr>
            <p:cNvPr id="21" name="Freeform 32"/>
            <p:cNvSpPr>
              <a:spLocks noChangeAspect="1" noChangeArrowheads="1"/>
            </p:cNvSpPr>
            <p:nvPr/>
          </p:nvSpPr>
          <p:spPr bwMode="auto">
            <a:xfrm>
              <a:off x="2815621" y="2160674"/>
              <a:ext cx="792863" cy="837609"/>
            </a:xfrm>
            <a:custGeom>
              <a:avLst/>
              <a:gdLst>
                <a:gd name="T0" fmla="*/ 0 w 542623"/>
                <a:gd name="T1" fmla="*/ 0 h 568558"/>
                <a:gd name="T2" fmla="*/ 542623 w 542623"/>
                <a:gd name="T3" fmla="*/ 568558 h 568558"/>
              </a:gdLst>
              <a:ahLst/>
              <a:cxnLst/>
              <a:rect l="T0" t="T1" r="T2" b="T3"/>
              <a:pathLst>
                <a:path w="542623" h="568558">
                  <a:moveTo>
                    <a:pt x="200292" y="0"/>
                  </a:moveTo>
                  <a:cubicBezTo>
                    <a:pt x="272954" y="0"/>
                    <a:pt x="345616" y="27494"/>
                    <a:pt x="400584" y="82482"/>
                  </a:cubicBezTo>
                  <a:cubicBezTo>
                    <a:pt x="502176" y="184112"/>
                    <a:pt x="511154" y="342083"/>
                    <a:pt x="426560" y="452953"/>
                  </a:cubicBezTo>
                  <a:lnTo>
                    <a:pt x="542623" y="568558"/>
                  </a:lnTo>
                  <a:lnTo>
                    <a:pt x="354644" y="521682"/>
                  </a:lnTo>
                  <a:cubicBezTo>
                    <a:pt x="245142" y="592861"/>
                    <a:pt x="95733" y="580490"/>
                    <a:pt x="0" y="484721"/>
                  </a:cubicBezTo>
                  <a:cubicBezTo>
                    <a:pt x="-111441" y="373239"/>
                    <a:pt x="-111441" y="193964"/>
                    <a:pt x="0" y="82482"/>
                  </a:cubicBezTo>
                  <a:cubicBezTo>
                    <a:pt x="54967" y="27494"/>
                    <a:pt x="127629" y="0"/>
                    <a:pt x="200292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50" name="组 49"/>
            <p:cNvGrpSpPr>
              <a:grpSpLocks noChangeAspect="1"/>
            </p:cNvGrpSpPr>
            <p:nvPr/>
          </p:nvGrpSpPr>
          <p:grpSpPr>
            <a:xfrm>
              <a:off x="2874260" y="2280144"/>
              <a:ext cx="502051" cy="487632"/>
              <a:chOff x="2157132" y="796925"/>
              <a:chExt cx="487299" cy="485775"/>
            </a:xfrm>
            <a:solidFill>
              <a:schemeClr val="bg1"/>
            </a:solidFill>
          </p:grpSpPr>
          <p:sp>
            <p:nvSpPr>
              <p:cNvPr id="51" name="Freeform 57"/>
              <p:cNvSpPr>
                <a:spLocks noEditPoints="1"/>
              </p:cNvSpPr>
              <p:nvPr/>
            </p:nvSpPr>
            <p:spPr bwMode="auto">
              <a:xfrm>
                <a:off x="2157132" y="796925"/>
                <a:ext cx="487299" cy="485775"/>
              </a:xfrm>
              <a:custGeom>
                <a:avLst/>
                <a:gdLst>
                  <a:gd name="T0" fmla="*/ 191 w 192"/>
                  <a:gd name="T1" fmla="*/ 74 h 191"/>
                  <a:gd name="T2" fmla="*/ 171 w 192"/>
                  <a:gd name="T3" fmla="*/ 74 h 191"/>
                  <a:gd name="T4" fmla="*/ 100 w 192"/>
                  <a:gd name="T5" fmla="*/ 2 h 191"/>
                  <a:gd name="T6" fmla="*/ 91 w 192"/>
                  <a:gd name="T7" fmla="*/ 2 h 191"/>
                  <a:gd name="T8" fmla="*/ 20 w 192"/>
                  <a:gd name="T9" fmla="*/ 74 h 191"/>
                  <a:gd name="T10" fmla="*/ 1 w 192"/>
                  <a:gd name="T11" fmla="*/ 74 h 191"/>
                  <a:gd name="T12" fmla="*/ 0 w 192"/>
                  <a:gd name="T13" fmla="*/ 75 h 191"/>
                  <a:gd name="T14" fmla="*/ 0 w 192"/>
                  <a:gd name="T15" fmla="*/ 190 h 191"/>
                  <a:gd name="T16" fmla="*/ 1 w 192"/>
                  <a:gd name="T17" fmla="*/ 191 h 191"/>
                  <a:gd name="T18" fmla="*/ 191 w 192"/>
                  <a:gd name="T19" fmla="*/ 191 h 191"/>
                  <a:gd name="T20" fmla="*/ 192 w 192"/>
                  <a:gd name="T21" fmla="*/ 190 h 191"/>
                  <a:gd name="T22" fmla="*/ 192 w 192"/>
                  <a:gd name="T23" fmla="*/ 75 h 191"/>
                  <a:gd name="T24" fmla="*/ 191 w 192"/>
                  <a:gd name="T25" fmla="*/ 74 h 191"/>
                  <a:gd name="T26" fmla="*/ 96 w 192"/>
                  <a:gd name="T27" fmla="*/ 15 h 191"/>
                  <a:gd name="T28" fmla="*/ 154 w 192"/>
                  <a:gd name="T29" fmla="*/ 74 h 191"/>
                  <a:gd name="T30" fmla="*/ 37 w 192"/>
                  <a:gd name="T31" fmla="*/ 74 h 191"/>
                  <a:gd name="T32" fmla="*/ 96 w 192"/>
                  <a:gd name="T33" fmla="*/ 15 h 191"/>
                  <a:gd name="T34" fmla="*/ 30 w 192"/>
                  <a:gd name="T35" fmla="*/ 164 h 191"/>
                  <a:gd name="T36" fmla="*/ 17 w 192"/>
                  <a:gd name="T37" fmla="*/ 160 h 191"/>
                  <a:gd name="T38" fmla="*/ 19 w 192"/>
                  <a:gd name="T39" fmla="*/ 155 h 191"/>
                  <a:gd name="T40" fmla="*/ 31 w 192"/>
                  <a:gd name="T41" fmla="*/ 158 h 191"/>
                  <a:gd name="T42" fmla="*/ 42 w 192"/>
                  <a:gd name="T43" fmla="*/ 149 h 191"/>
                  <a:gd name="T44" fmla="*/ 32 w 192"/>
                  <a:gd name="T45" fmla="*/ 138 h 191"/>
                  <a:gd name="T46" fmla="*/ 18 w 192"/>
                  <a:gd name="T47" fmla="*/ 123 h 191"/>
                  <a:gd name="T48" fmla="*/ 35 w 192"/>
                  <a:gd name="T49" fmla="*/ 109 h 191"/>
                  <a:gd name="T50" fmla="*/ 47 w 192"/>
                  <a:gd name="T51" fmla="*/ 111 h 191"/>
                  <a:gd name="T52" fmla="*/ 45 w 192"/>
                  <a:gd name="T53" fmla="*/ 117 h 191"/>
                  <a:gd name="T54" fmla="*/ 35 w 192"/>
                  <a:gd name="T55" fmla="*/ 114 h 191"/>
                  <a:gd name="T56" fmla="*/ 25 w 192"/>
                  <a:gd name="T57" fmla="*/ 122 h 191"/>
                  <a:gd name="T58" fmla="*/ 36 w 192"/>
                  <a:gd name="T59" fmla="*/ 133 h 191"/>
                  <a:gd name="T60" fmla="*/ 49 w 192"/>
                  <a:gd name="T61" fmla="*/ 148 h 191"/>
                  <a:gd name="T62" fmla="*/ 30 w 192"/>
                  <a:gd name="T63" fmla="*/ 164 h 191"/>
                  <a:gd name="T64" fmla="*/ 92 w 192"/>
                  <a:gd name="T65" fmla="*/ 163 h 191"/>
                  <a:gd name="T66" fmla="*/ 86 w 192"/>
                  <a:gd name="T67" fmla="*/ 146 h 191"/>
                  <a:gd name="T68" fmla="*/ 67 w 192"/>
                  <a:gd name="T69" fmla="*/ 146 h 191"/>
                  <a:gd name="T70" fmla="*/ 62 w 192"/>
                  <a:gd name="T71" fmla="*/ 163 h 191"/>
                  <a:gd name="T72" fmla="*/ 55 w 192"/>
                  <a:gd name="T73" fmla="*/ 163 h 191"/>
                  <a:gd name="T74" fmla="*/ 73 w 192"/>
                  <a:gd name="T75" fmla="*/ 110 h 191"/>
                  <a:gd name="T76" fmla="*/ 81 w 192"/>
                  <a:gd name="T77" fmla="*/ 110 h 191"/>
                  <a:gd name="T78" fmla="*/ 99 w 192"/>
                  <a:gd name="T79" fmla="*/ 163 h 191"/>
                  <a:gd name="T80" fmla="*/ 92 w 192"/>
                  <a:gd name="T81" fmla="*/ 163 h 191"/>
                  <a:gd name="T82" fmla="*/ 137 w 192"/>
                  <a:gd name="T83" fmla="*/ 163 h 191"/>
                  <a:gd name="T84" fmla="*/ 107 w 192"/>
                  <a:gd name="T85" fmla="*/ 163 h 191"/>
                  <a:gd name="T86" fmla="*/ 107 w 192"/>
                  <a:gd name="T87" fmla="*/ 110 h 191"/>
                  <a:gd name="T88" fmla="*/ 114 w 192"/>
                  <a:gd name="T89" fmla="*/ 110 h 191"/>
                  <a:gd name="T90" fmla="*/ 114 w 192"/>
                  <a:gd name="T91" fmla="*/ 157 h 191"/>
                  <a:gd name="T92" fmla="*/ 137 w 192"/>
                  <a:gd name="T93" fmla="*/ 157 h 191"/>
                  <a:gd name="T94" fmla="*/ 137 w 192"/>
                  <a:gd name="T95" fmla="*/ 163 h 191"/>
                  <a:gd name="T96" fmla="*/ 174 w 192"/>
                  <a:gd name="T97" fmla="*/ 163 h 191"/>
                  <a:gd name="T98" fmla="*/ 144 w 192"/>
                  <a:gd name="T99" fmla="*/ 163 h 191"/>
                  <a:gd name="T100" fmla="*/ 144 w 192"/>
                  <a:gd name="T101" fmla="*/ 110 h 191"/>
                  <a:gd name="T102" fmla="*/ 173 w 192"/>
                  <a:gd name="T103" fmla="*/ 110 h 191"/>
                  <a:gd name="T104" fmla="*/ 173 w 192"/>
                  <a:gd name="T105" fmla="*/ 115 h 191"/>
                  <a:gd name="T106" fmla="*/ 151 w 192"/>
                  <a:gd name="T107" fmla="*/ 115 h 191"/>
                  <a:gd name="T108" fmla="*/ 151 w 192"/>
                  <a:gd name="T109" fmla="*/ 132 h 191"/>
                  <a:gd name="T110" fmla="*/ 172 w 192"/>
                  <a:gd name="T111" fmla="*/ 132 h 191"/>
                  <a:gd name="T112" fmla="*/ 172 w 192"/>
                  <a:gd name="T113" fmla="*/ 138 h 191"/>
                  <a:gd name="T114" fmla="*/ 151 w 192"/>
                  <a:gd name="T115" fmla="*/ 138 h 191"/>
                  <a:gd name="T116" fmla="*/ 151 w 192"/>
                  <a:gd name="T117" fmla="*/ 157 h 191"/>
                  <a:gd name="T118" fmla="*/ 174 w 192"/>
                  <a:gd name="T119" fmla="*/ 157 h 191"/>
                  <a:gd name="T120" fmla="*/ 174 w 192"/>
                  <a:gd name="T121" fmla="*/ 163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2" h="191">
                    <a:moveTo>
                      <a:pt x="191" y="74"/>
                    </a:moveTo>
                    <a:cubicBezTo>
                      <a:pt x="171" y="74"/>
                      <a:pt x="171" y="74"/>
                      <a:pt x="171" y="74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98" y="0"/>
                      <a:pt x="94" y="0"/>
                      <a:pt x="91" y="2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74"/>
                      <a:pt x="0" y="74"/>
                      <a:pt x="0" y="75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1"/>
                      <a:pt x="0" y="191"/>
                      <a:pt x="1" y="191"/>
                    </a:cubicBezTo>
                    <a:cubicBezTo>
                      <a:pt x="191" y="191"/>
                      <a:pt x="191" y="191"/>
                      <a:pt x="191" y="191"/>
                    </a:cubicBezTo>
                    <a:cubicBezTo>
                      <a:pt x="191" y="191"/>
                      <a:pt x="192" y="191"/>
                      <a:pt x="192" y="190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4"/>
                      <a:pt x="191" y="74"/>
                      <a:pt x="191" y="74"/>
                    </a:cubicBezTo>
                    <a:close/>
                    <a:moveTo>
                      <a:pt x="96" y="15"/>
                    </a:moveTo>
                    <a:cubicBezTo>
                      <a:pt x="154" y="74"/>
                      <a:pt x="154" y="74"/>
                      <a:pt x="154" y="74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96" y="15"/>
                    </a:lnTo>
                    <a:close/>
                    <a:moveTo>
                      <a:pt x="30" y="164"/>
                    </a:moveTo>
                    <a:cubicBezTo>
                      <a:pt x="25" y="164"/>
                      <a:pt x="20" y="162"/>
                      <a:pt x="17" y="160"/>
                    </a:cubicBezTo>
                    <a:cubicBezTo>
                      <a:pt x="19" y="155"/>
                      <a:pt x="19" y="155"/>
                      <a:pt x="19" y="155"/>
                    </a:cubicBezTo>
                    <a:cubicBezTo>
                      <a:pt x="22" y="156"/>
                      <a:pt x="26" y="158"/>
                      <a:pt x="31" y="158"/>
                    </a:cubicBezTo>
                    <a:cubicBezTo>
                      <a:pt x="38" y="158"/>
                      <a:pt x="42" y="154"/>
                      <a:pt x="42" y="149"/>
                    </a:cubicBezTo>
                    <a:cubicBezTo>
                      <a:pt x="42" y="144"/>
                      <a:pt x="39" y="141"/>
                      <a:pt x="32" y="138"/>
                    </a:cubicBezTo>
                    <a:cubicBezTo>
                      <a:pt x="23" y="135"/>
                      <a:pt x="18" y="131"/>
                      <a:pt x="18" y="123"/>
                    </a:cubicBezTo>
                    <a:cubicBezTo>
                      <a:pt x="18" y="115"/>
                      <a:pt x="25" y="109"/>
                      <a:pt x="35" y="109"/>
                    </a:cubicBezTo>
                    <a:cubicBezTo>
                      <a:pt x="41" y="109"/>
                      <a:pt x="45" y="110"/>
                      <a:pt x="47" y="111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3" y="116"/>
                      <a:pt x="40" y="114"/>
                      <a:pt x="35" y="114"/>
                    </a:cubicBezTo>
                    <a:cubicBezTo>
                      <a:pt x="28" y="114"/>
                      <a:pt x="25" y="119"/>
                      <a:pt x="25" y="122"/>
                    </a:cubicBezTo>
                    <a:cubicBezTo>
                      <a:pt x="25" y="127"/>
                      <a:pt x="28" y="130"/>
                      <a:pt x="36" y="133"/>
                    </a:cubicBezTo>
                    <a:cubicBezTo>
                      <a:pt x="45" y="136"/>
                      <a:pt x="49" y="141"/>
                      <a:pt x="49" y="148"/>
                    </a:cubicBezTo>
                    <a:cubicBezTo>
                      <a:pt x="49" y="157"/>
                      <a:pt x="43" y="164"/>
                      <a:pt x="30" y="164"/>
                    </a:cubicBezTo>
                    <a:close/>
                    <a:moveTo>
                      <a:pt x="92" y="163"/>
                    </a:moveTo>
                    <a:cubicBezTo>
                      <a:pt x="86" y="146"/>
                      <a:pt x="86" y="146"/>
                      <a:pt x="86" y="146"/>
                    </a:cubicBezTo>
                    <a:cubicBezTo>
                      <a:pt x="67" y="146"/>
                      <a:pt x="67" y="146"/>
                      <a:pt x="67" y="146"/>
                    </a:cubicBezTo>
                    <a:cubicBezTo>
                      <a:pt x="62" y="163"/>
                      <a:pt x="62" y="163"/>
                      <a:pt x="62" y="163"/>
                    </a:cubicBezTo>
                    <a:cubicBezTo>
                      <a:pt x="55" y="163"/>
                      <a:pt x="55" y="163"/>
                      <a:pt x="55" y="163"/>
                    </a:cubicBezTo>
                    <a:cubicBezTo>
                      <a:pt x="73" y="110"/>
                      <a:pt x="73" y="110"/>
                      <a:pt x="73" y="110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99" y="163"/>
                      <a:pt x="99" y="163"/>
                      <a:pt x="99" y="163"/>
                    </a:cubicBezTo>
                    <a:lnTo>
                      <a:pt x="92" y="163"/>
                    </a:lnTo>
                    <a:close/>
                    <a:moveTo>
                      <a:pt x="137" y="163"/>
                    </a:moveTo>
                    <a:cubicBezTo>
                      <a:pt x="107" y="163"/>
                      <a:pt x="107" y="163"/>
                      <a:pt x="107" y="163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37" y="157"/>
                      <a:pt x="137" y="157"/>
                      <a:pt x="137" y="157"/>
                    </a:cubicBezTo>
                    <a:lnTo>
                      <a:pt x="137" y="163"/>
                    </a:lnTo>
                    <a:close/>
                    <a:moveTo>
                      <a:pt x="174" y="163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73" y="110"/>
                      <a:pt x="173" y="110"/>
                      <a:pt x="173" y="110"/>
                    </a:cubicBezTo>
                    <a:cubicBezTo>
                      <a:pt x="173" y="115"/>
                      <a:pt x="173" y="115"/>
                      <a:pt x="173" y="115"/>
                    </a:cubicBezTo>
                    <a:cubicBezTo>
                      <a:pt x="151" y="115"/>
                      <a:pt x="151" y="115"/>
                      <a:pt x="151" y="115"/>
                    </a:cubicBezTo>
                    <a:cubicBezTo>
                      <a:pt x="151" y="132"/>
                      <a:pt x="151" y="132"/>
                      <a:pt x="151" y="132"/>
                    </a:cubicBezTo>
                    <a:cubicBezTo>
                      <a:pt x="172" y="132"/>
                      <a:pt x="172" y="132"/>
                      <a:pt x="172" y="132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51" y="138"/>
                      <a:pt x="151" y="138"/>
                      <a:pt x="151" y="138"/>
                    </a:cubicBezTo>
                    <a:cubicBezTo>
                      <a:pt x="151" y="157"/>
                      <a:pt x="151" y="157"/>
                      <a:pt x="151" y="157"/>
                    </a:cubicBezTo>
                    <a:cubicBezTo>
                      <a:pt x="174" y="157"/>
                      <a:pt x="174" y="157"/>
                      <a:pt x="174" y="157"/>
                    </a:cubicBezTo>
                    <a:lnTo>
                      <a:pt x="174" y="16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/>
              <p:cNvSpPr>
                <a:spLocks/>
              </p:cNvSpPr>
              <p:nvPr/>
            </p:nvSpPr>
            <p:spPr bwMode="auto">
              <a:xfrm>
                <a:off x="2333322" y="1092200"/>
                <a:ext cx="39682" cy="63500"/>
              </a:xfrm>
              <a:custGeom>
                <a:avLst/>
                <a:gdLst>
                  <a:gd name="T0" fmla="*/ 8 w 16"/>
                  <a:gd name="T1" fmla="*/ 0 h 25"/>
                  <a:gd name="T2" fmla="*/ 7 w 16"/>
                  <a:gd name="T3" fmla="*/ 0 h 25"/>
                  <a:gd name="T4" fmla="*/ 5 w 16"/>
                  <a:gd name="T5" fmla="*/ 9 h 25"/>
                  <a:gd name="T6" fmla="*/ 0 w 16"/>
                  <a:gd name="T7" fmla="*/ 25 h 25"/>
                  <a:gd name="T8" fmla="*/ 16 w 16"/>
                  <a:gd name="T9" fmla="*/ 25 h 25"/>
                  <a:gd name="T10" fmla="*/ 10 w 16"/>
                  <a:gd name="T11" fmla="*/ 9 h 25"/>
                  <a:gd name="T12" fmla="*/ 8 w 1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25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3"/>
                      <a:pt x="6" y="6"/>
                      <a:pt x="5" y="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6"/>
                      <a:pt x="8" y="3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框 58"/>
          <p:cNvSpPr txBox="1"/>
          <p:nvPr/>
        </p:nvSpPr>
        <p:spPr>
          <a:xfrm>
            <a:off x="3864544" y="3164125"/>
            <a:ext cx="128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MOBIKE</a:t>
            </a:r>
            <a:endParaRPr lang="zh-CN" altLang="en-US" sz="20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29" y="1872486"/>
            <a:ext cx="486087" cy="4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73350" y="9447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59771" y="2719210"/>
            <a:ext cx="822960" cy="815340"/>
          </a:xfrm>
          <a:prstGeom prst="ellipse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4550" y="2886850"/>
            <a:ext cx="67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起始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条件</a:t>
            </a:r>
            <a:r>
              <a:rPr lang="zh-CN" altLang="en-US" dirty="0"/>
              <a:t>一</a:t>
            </a:r>
          </a:p>
        </p:txBody>
      </p:sp>
      <p:sp>
        <p:nvSpPr>
          <p:cNvPr id="56" name="椭圆 55"/>
          <p:cNvSpPr/>
          <p:nvPr/>
        </p:nvSpPr>
        <p:spPr>
          <a:xfrm>
            <a:off x="1894296" y="1957899"/>
            <a:ext cx="565169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955256" y="2072199"/>
            <a:ext cx="4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60" name="椭圆 59"/>
          <p:cNvSpPr/>
          <p:nvPr/>
        </p:nvSpPr>
        <p:spPr>
          <a:xfrm>
            <a:off x="983091" y="1539663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44051" y="16539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62" name="椭圆 61"/>
          <p:cNvSpPr/>
          <p:nvPr/>
        </p:nvSpPr>
        <p:spPr>
          <a:xfrm>
            <a:off x="2283287" y="2812882"/>
            <a:ext cx="552759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344247" y="2927182"/>
            <a:ext cx="43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C</a:t>
            </a:r>
            <a:endParaRPr lang="zh-CN" altLang="en-US" sz="900" dirty="0"/>
          </a:p>
        </p:txBody>
      </p:sp>
      <p:sp>
        <p:nvSpPr>
          <p:cNvPr id="64" name="椭圆 63"/>
          <p:cNvSpPr/>
          <p:nvPr/>
        </p:nvSpPr>
        <p:spPr>
          <a:xfrm>
            <a:off x="1880345" y="3677063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941305" y="37913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D</a:t>
            </a:r>
            <a:endParaRPr lang="zh-CN" altLang="en-US" sz="900" dirty="0"/>
          </a:p>
        </p:txBody>
      </p:sp>
      <p:sp>
        <p:nvSpPr>
          <p:cNvPr id="66" name="椭圆 65"/>
          <p:cNvSpPr/>
          <p:nvPr/>
        </p:nvSpPr>
        <p:spPr>
          <a:xfrm>
            <a:off x="983512" y="4108664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044472" y="4222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E</a:t>
            </a:r>
            <a:endParaRPr lang="zh-CN" altLang="en-US" sz="900" dirty="0"/>
          </a:p>
        </p:txBody>
      </p:sp>
      <p:cxnSp>
        <p:nvCxnSpPr>
          <p:cNvPr id="28" name="直接箭头连接符 27"/>
          <p:cNvCxnSpPr>
            <a:stCxn id="6" idx="0"/>
            <a:endCxn id="60" idx="4"/>
          </p:cNvCxnSpPr>
          <p:nvPr/>
        </p:nvCxnSpPr>
        <p:spPr>
          <a:xfrm flipV="1">
            <a:off x="1271251" y="2149263"/>
            <a:ext cx="1400" cy="569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" idx="7"/>
            <a:endCxn id="56" idx="3"/>
          </p:cNvCxnSpPr>
          <p:nvPr/>
        </p:nvCxnSpPr>
        <p:spPr>
          <a:xfrm flipV="1">
            <a:off x="1562211" y="2478225"/>
            <a:ext cx="414852" cy="360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" idx="6"/>
            <a:endCxn id="62" idx="2"/>
          </p:cNvCxnSpPr>
          <p:nvPr/>
        </p:nvCxnSpPr>
        <p:spPr>
          <a:xfrm flipV="1">
            <a:off x="1682731" y="3117682"/>
            <a:ext cx="600556" cy="9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" idx="5"/>
            <a:endCxn id="64" idx="1"/>
          </p:cNvCxnSpPr>
          <p:nvPr/>
        </p:nvCxnSpPr>
        <p:spPr>
          <a:xfrm>
            <a:off x="1562211" y="3415146"/>
            <a:ext cx="402944" cy="351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" idx="4"/>
            <a:endCxn id="66" idx="0"/>
          </p:cNvCxnSpPr>
          <p:nvPr/>
        </p:nvCxnSpPr>
        <p:spPr>
          <a:xfrm>
            <a:off x="1271251" y="3534550"/>
            <a:ext cx="1821" cy="574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373322" y="2922242"/>
            <a:ext cx="1264920" cy="2576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833598" y="2131178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6894558" y="2245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86" name="椭圆 85"/>
          <p:cNvSpPr/>
          <p:nvPr/>
        </p:nvSpPr>
        <p:spPr>
          <a:xfrm>
            <a:off x="6833598" y="1489510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894558" y="16038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88" name="椭圆 87"/>
          <p:cNvSpPr/>
          <p:nvPr/>
        </p:nvSpPr>
        <p:spPr>
          <a:xfrm>
            <a:off x="6833598" y="2785672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894558" y="28999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C</a:t>
            </a:r>
            <a:endParaRPr lang="zh-CN" altLang="en-US" sz="900" dirty="0"/>
          </a:p>
        </p:txBody>
      </p:sp>
      <p:sp>
        <p:nvSpPr>
          <p:cNvPr id="90" name="椭圆 89"/>
          <p:cNvSpPr/>
          <p:nvPr/>
        </p:nvSpPr>
        <p:spPr>
          <a:xfrm>
            <a:off x="6833598" y="3440166"/>
            <a:ext cx="579120" cy="6115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894558" y="3554466"/>
            <a:ext cx="4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D</a:t>
            </a:r>
            <a:endParaRPr lang="zh-CN" altLang="en-US" sz="900" dirty="0"/>
          </a:p>
        </p:txBody>
      </p:sp>
      <p:sp>
        <p:nvSpPr>
          <p:cNvPr id="92" name="椭圆 91"/>
          <p:cNvSpPr/>
          <p:nvPr/>
        </p:nvSpPr>
        <p:spPr>
          <a:xfrm>
            <a:off x="6833598" y="4095012"/>
            <a:ext cx="57912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894558" y="42093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目的地</a:t>
            </a:r>
            <a:r>
              <a:rPr lang="en-US" altLang="zh-CN" sz="900" dirty="0" smtClean="0"/>
              <a:t>E</a:t>
            </a:r>
            <a:endParaRPr lang="zh-CN" altLang="en-US" sz="900" dirty="0"/>
          </a:p>
        </p:txBody>
      </p:sp>
      <p:sp>
        <p:nvSpPr>
          <p:cNvPr id="115" name="椭圆 114"/>
          <p:cNvSpPr/>
          <p:nvPr/>
        </p:nvSpPr>
        <p:spPr>
          <a:xfrm>
            <a:off x="5210453" y="1481205"/>
            <a:ext cx="574863" cy="609600"/>
          </a:xfrm>
          <a:prstGeom prst="ellipse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5274382" y="1587759"/>
            <a:ext cx="473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起始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条件</a:t>
            </a:r>
            <a:r>
              <a:rPr lang="zh-CN" altLang="en-US" sz="900" dirty="0"/>
              <a:t>一</a:t>
            </a:r>
          </a:p>
        </p:txBody>
      </p:sp>
      <p:sp>
        <p:nvSpPr>
          <p:cNvPr id="129" name="椭圆 128"/>
          <p:cNvSpPr/>
          <p:nvPr/>
        </p:nvSpPr>
        <p:spPr>
          <a:xfrm>
            <a:off x="5225639" y="2120382"/>
            <a:ext cx="574863" cy="609600"/>
          </a:xfrm>
          <a:prstGeom prst="ellipse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5289568" y="2226936"/>
            <a:ext cx="473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起始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条件</a:t>
            </a:r>
            <a:r>
              <a:rPr lang="zh-CN" altLang="en-US" sz="900" dirty="0"/>
              <a:t>一</a:t>
            </a:r>
          </a:p>
        </p:txBody>
      </p:sp>
      <p:sp>
        <p:nvSpPr>
          <p:cNvPr id="131" name="椭圆 130"/>
          <p:cNvSpPr/>
          <p:nvPr/>
        </p:nvSpPr>
        <p:spPr>
          <a:xfrm>
            <a:off x="5219701" y="2780146"/>
            <a:ext cx="574863" cy="609600"/>
          </a:xfrm>
          <a:prstGeom prst="ellipse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5283630" y="2886700"/>
            <a:ext cx="473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起始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条件</a:t>
            </a:r>
            <a:r>
              <a:rPr lang="zh-CN" altLang="en-US" sz="900" dirty="0"/>
              <a:t>一</a:t>
            </a:r>
          </a:p>
        </p:txBody>
      </p:sp>
      <p:sp>
        <p:nvSpPr>
          <p:cNvPr id="133" name="椭圆 132"/>
          <p:cNvSpPr/>
          <p:nvPr/>
        </p:nvSpPr>
        <p:spPr>
          <a:xfrm>
            <a:off x="5219701" y="3442162"/>
            <a:ext cx="574863" cy="609600"/>
          </a:xfrm>
          <a:prstGeom prst="ellipse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5283630" y="3548716"/>
            <a:ext cx="473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起始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条件</a:t>
            </a:r>
            <a:r>
              <a:rPr lang="zh-CN" altLang="en-US" sz="900" dirty="0"/>
              <a:t>一</a:t>
            </a:r>
          </a:p>
        </p:txBody>
      </p:sp>
      <p:sp>
        <p:nvSpPr>
          <p:cNvPr id="135" name="椭圆 134"/>
          <p:cNvSpPr/>
          <p:nvPr/>
        </p:nvSpPr>
        <p:spPr>
          <a:xfrm>
            <a:off x="5210454" y="4103879"/>
            <a:ext cx="574863" cy="609600"/>
          </a:xfrm>
          <a:prstGeom prst="ellipse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5274383" y="4210433"/>
            <a:ext cx="473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起始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条件</a:t>
            </a:r>
            <a:r>
              <a:rPr lang="zh-CN" altLang="en-US" sz="900" dirty="0"/>
              <a:t>一</a:t>
            </a:r>
          </a:p>
        </p:txBody>
      </p:sp>
      <p:cxnSp>
        <p:nvCxnSpPr>
          <p:cNvPr id="137" name="直接箭头连接符 136"/>
          <p:cNvCxnSpPr>
            <a:endCxn id="86" idx="2"/>
          </p:cNvCxnSpPr>
          <p:nvPr/>
        </p:nvCxnSpPr>
        <p:spPr>
          <a:xfrm flipV="1">
            <a:off x="5809072" y="1794310"/>
            <a:ext cx="1024526" cy="1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5809072" y="2427226"/>
            <a:ext cx="1024526" cy="1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5783216" y="3089004"/>
            <a:ext cx="1024526" cy="1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5794564" y="3729309"/>
            <a:ext cx="1024526" cy="1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5809072" y="4383698"/>
            <a:ext cx="1024526" cy="1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5748112" y="1127123"/>
            <a:ext cx="12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二分类问题</a:t>
            </a:r>
            <a:endParaRPr lang="zh-CN" altLang="en-US" b="1" dirty="0"/>
          </a:p>
        </p:txBody>
      </p:sp>
      <p:sp>
        <p:nvSpPr>
          <p:cNvPr id="2" name="椭圆 1"/>
          <p:cNvSpPr/>
          <p:nvPr/>
        </p:nvSpPr>
        <p:spPr>
          <a:xfrm>
            <a:off x="3641969" y="2099110"/>
            <a:ext cx="601785" cy="641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83262" y="2196574"/>
            <a:ext cx="36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转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6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73350" y="9565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单模型框架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628853" y="2739837"/>
            <a:ext cx="1609647" cy="12606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57258" y="1862191"/>
            <a:ext cx="75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step1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337187" y="1661652"/>
            <a:ext cx="6641534" cy="3136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3664597" y="2338723"/>
            <a:ext cx="2097328" cy="206289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3767" y="2976740"/>
            <a:ext cx="168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用简单规则构造样：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、用户去过的地点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、起点去过的地点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、周围热门地点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262037" y="3115239"/>
            <a:ext cx="88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396946" y="1794092"/>
            <a:ext cx="75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step2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178254" y="2728854"/>
            <a:ext cx="1609647" cy="12606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13557" y="1862191"/>
            <a:ext cx="75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Microsoft YaHei" charset="0"/>
                <a:ea typeface="Microsoft YaHei" charset="0"/>
                <a:cs typeface="Microsoft YaHei" charset="0"/>
              </a:rPr>
              <a:t>step3</a:t>
            </a:r>
            <a:endParaRPr kumimoji="1" lang="zh-CN" altLang="en-US" sz="1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32791" y="3218914"/>
            <a:ext cx="110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训练，预测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24" idx="1"/>
          </p:cNvCxnSpPr>
          <p:nvPr/>
        </p:nvCxnSpPr>
        <p:spPr>
          <a:xfrm>
            <a:off x="911090" y="3370168"/>
            <a:ext cx="71776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787898" y="3357413"/>
            <a:ext cx="71776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3"/>
            <a:endCxn id="43" idx="1"/>
          </p:cNvCxnSpPr>
          <p:nvPr/>
        </p:nvCxnSpPr>
        <p:spPr>
          <a:xfrm flipV="1">
            <a:off x="5761925" y="3359186"/>
            <a:ext cx="416329" cy="10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261522" y="3392238"/>
            <a:ext cx="4170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573350" y="604837"/>
            <a:ext cx="1185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573350" y="10049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04366" y="1623476"/>
            <a:ext cx="5548097" cy="243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88354" y="1630978"/>
            <a:ext cx="246053" cy="236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04366" y="1966019"/>
            <a:ext cx="5548097" cy="237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6295" y="1966851"/>
            <a:ext cx="246053" cy="236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04366" y="2626981"/>
            <a:ext cx="5548097" cy="236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89574" y="2644295"/>
            <a:ext cx="246053" cy="236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57269" y="3567209"/>
            <a:ext cx="5596967" cy="2659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860496" y="1623477"/>
            <a:ext cx="254257" cy="123972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11266" y="1849189"/>
            <a:ext cx="369332" cy="10067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线上训练集</a:t>
            </a:r>
            <a:endParaRPr lang="zh-CN" altLang="en-US" dirty="0"/>
          </a:p>
        </p:txBody>
      </p:sp>
      <p:sp>
        <p:nvSpPr>
          <p:cNvPr id="79" name="左大括号 78"/>
          <p:cNvSpPr/>
          <p:nvPr/>
        </p:nvSpPr>
        <p:spPr>
          <a:xfrm>
            <a:off x="915965" y="3568280"/>
            <a:ext cx="151691" cy="124768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stCxn id="74" idx="0"/>
          </p:cNvCxnSpPr>
          <p:nvPr/>
        </p:nvCxnSpPr>
        <p:spPr>
          <a:xfrm flipV="1">
            <a:off x="4512601" y="1396535"/>
            <a:ext cx="7619" cy="124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5760483" y="1977242"/>
            <a:ext cx="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546633" y="3803429"/>
            <a:ext cx="369332" cy="8982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线上测试集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332527" y="1186089"/>
            <a:ext cx="32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18</a:t>
            </a:r>
            <a:endParaRPr lang="zh-CN" altLang="en-US" sz="1000" dirty="0"/>
          </a:p>
        </p:txBody>
      </p:sp>
      <p:sp>
        <p:nvSpPr>
          <p:cNvPr id="104" name="矩形 103"/>
          <p:cNvSpPr/>
          <p:nvPr/>
        </p:nvSpPr>
        <p:spPr>
          <a:xfrm>
            <a:off x="7506137" y="2800582"/>
            <a:ext cx="277710" cy="246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H="1" flipV="1">
            <a:off x="5341307" y="1341120"/>
            <a:ext cx="8015" cy="66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 flipV="1">
            <a:off x="5600623" y="1330077"/>
            <a:ext cx="5960" cy="30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5186487" y="1160447"/>
            <a:ext cx="32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23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437788" y="1160324"/>
            <a:ext cx="32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24</a:t>
            </a:r>
            <a:endParaRPr lang="zh-CN" altLang="en-US" sz="1000" dirty="0"/>
          </a:p>
        </p:txBody>
      </p:sp>
      <p:sp>
        <p:nvSpPr>
          <p:cNvPr id="137" name="矩形 136"/>
          <p:cNvSpPr/>
          <p:nvPr/>
        </p:nvSpPr>
        <p:spPr>
          <a:xfrm>
            <a:off x="7506137" y="3311227"/>
            <a:ext cx="277710" cy="2461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023860" y="2800582"/>
            <a:ext cx="678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统计集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017573" y="3280329"/>
            <a:ext cx="678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样本集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3865568" y="2253246"/>
            <a:ext cx="492443" cy="327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6606540" y="3557328"/>
            <a:ext cx="247696" cy="2770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257269" y="3951549"/>
            <a:ext cx="5596967" cy="2659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362700" y="3950308"/>
            <a:ext cx="243840" cy="267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257269" y="4579308"/>
            <a:ext cx="5596967" cy="2659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802409" y="4568185"/>
            <a:ext cx="247696" cy="2770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3748990" y="4250169"/>
            <a:ext cx="492443" cy="327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cxnSp>
        <p:nvCxnSpPr>
          <p:cNvPr id="151" name="直接箭头连接符 150"/>
          <p:cNvCxnSpPr/>
          <p:nvPr/>
        </p:nvCxnSpPr>
        <p:spPr>
          <a:xfrm flipV="1">
            <a:off x="5915894" y="3300427"/>
            <a:ext cx="7619" cy="124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5767235" y="3090816"/>
            <a:ext cx="32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25</a:t>
            </a:r>
            <a:endParaRPr lang="zh-CN" altLang="en-US" sz="1000" dirty="0"/>
          </a:p>
        </p:txBody>
      </p:sp>
      <p:cxnSp>
        <p:nvCxnSpPr>
          <p:cNvPr id="153" name="直接箭头连接符 152"/>
          <p:cNvCxnSpPr>
            <a:stCxn id="147" idx="0"/>
          </p:cNvCxnSpPr>
          <p:nvPr/>
        </p:nvCxnSpPr>
        <p:spPr>
          <a:xfrm flipH="1" flipV="1">
            <a:off x="6481232" y="3311552"/>
            <a:ext cx="3388" cy="63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6324954" y="3101939"/>
            <a:ext cx="32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30</a:t>
            </a:r>
            <a:endParaRPr lang="zh-CN" altLang="en-US" sz="1000" dirty="0"/>
          </a:p>
        </p:txBody>
      </p:sp>
      <p:cxnSp>
        <p:nvCxnSpPr>
          <p:cNvPr id="156" name="直接箭头连接符 155"/>
          <p:cNvCxnSpPr>
            <a:stCxn id="145" idx="0"/>
          </p:cNvCxnSpPr>
          <p:nvPr/>
        </p:nvCxnSpPr>
        <p:spPr>
          <a:xfrm flipV="1">
            <a:off x="6730388" y="3300427"/>
            <a:ext cx="458" cy="25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6574568" y="3090816"/>
            <a:ext cx="32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31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565730" y="10099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特征工程</a:t>
            </a:r>
            <a:endParaRPr lang="zh-CN" altLang="en-US" sz="2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573350" y="604837"/>
            <a:ext cx="11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000" dirty="0" smtClean="0">
                <a:solidFill>
                  <a:srgbClr val="1F6CD4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rgbClr val="1F6CD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533187"/>
            <a:ext cx="4290060" cy="32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D 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35181</TotalTime>
  <Words>621</Words>
  <Application>Microsoft Office PowerPoint</Application>
  <PresentationFormat>全屏显示(16:9)</PresentationFormat>
  <Paragraphs>149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华文楷体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JD Tamplate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Hewitt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CEO 领导力沟通稿</dc:title>
  <dc:creator>toshiba</dc:creator>
  <cp:lastModifiedBy>Windows 用户</cp:lastModifiedBy>
  <cp:revision>1903</cp:revision>
  <cp:lastPrinted>2000-09-28T20:17:59Z</cp:lastPrinted>
  <dcterms:created xsi:type="dcterms:W3CDTF">2011-05-16T14:23:28Z</dcterms:created>
  <dcterms:modified xsi:type="dcterms:W3CDTF">2017-10-28T04:46:51Z</dcterms:modified>
</cp:coreProperties>
</file>