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击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此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处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编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辑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母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版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标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题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样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C94B13-4264-4B79-A878-F7966B14F4E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此处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编辑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母版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标题</a:t>
            </a: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二级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三级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四级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五级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3DBA8D-7C04-4DCA-AE8A-50C6DCB9C82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41600" y="123984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《</a:t>
            </a:r>
            <a:r>
              <a:rPr b="0" lang="zh-C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2017BDCI-</a:t>
            </a:r>
            <a:r>
              <a:rPr b="0" lang="zh-C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商铺定位》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779560" y="2921040"/>
            <a:ext cx="5068800" cy="149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团队名称： </a:t>
            </a: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PRIS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团队成员：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答 辩 人：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8025840" y="4592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65240" y="1688040"/>
            <a:ext cx="1724760" cy="172476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1303560" y="1926720"/>
            <a:ext cx="1247760" cy="124776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993120" y="200196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数据处理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2790000" y="2564640"/>
            <a:ext cx="4501440" cy="360"/>
          </a:xfrm>
          <a:prstGeom prst="line">
            <a:avLst/>
          </a:prstGeom>
          <a:ln w="15840">
            <a:solidFill>
              <a:srgbClr val="2b579a"/>
            </a:solidFill>
            <a:round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2115720" y="3888360"/>
            <a:ext cx="154080" cy="15408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1422720" y="3543480"/>
            <a:ext cx="216000" cy="216000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1612080" y="4625640"/>
            <a:ext cx="154080" cy="154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2270160" y="4352400"/>
            <a:ext cx="102600" cy="102600"/>
          </a:xfrm>
          <a:prstGeom prst="ellipse">
            <a:avLst/>
          </a:prstGeom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1968480" y="3202200"/>
            <a:ext cx="102600" cy="102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04800" y="676440"/>
            <a:ext cx="663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数据处理——数据划分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04800" y="3911400"/>
            <a:ext cx="785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7d5fa0"/>
            </a:solidFill>
            <a:round/>
            <a:tailEnd len="med" type="triangle" w="med"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2851200" y="4395960"/>
            <a:ext cx="336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时间线：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699480" y="1328760"/>
            <a:ext cx="5227560" cy="2934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4783320" y="3966480"/>
            <a:ext cx="758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5547960" y="3966480"/>
            <a:ext cx="758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6312960" y="3966480"/>
            <a:ext cx="758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699480" y="1805400"/>
            <a:ext cx="5992200" cy="2934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8" name="CustomShape 9"/>
          <p:cNvSpPr/>
          <p:nvPr/>
        </p:nvSpPr>
        <p:spPr>
          <a:xfrm>
            <a:off x="699480" y="2289960"/>
            <a:ext cx="5227560" cy="2934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9" name="CustomShape 10"/>
          <p:cNvSpPr/>
          <p:nvPr/>
        </p:nvSpPr>
        <p:spPr>
          <a:xfrm>
            <a:off x="699480" y="2774880"/>
            <a:ext cx="5992200" cy="2934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0" name="CustomShape 11"/>
          <p:cNvSpPr/>
          <p:nvPr/>
        </p:nvSpPr>
        <p:spPr>
          <a:xfrm>
            <a:off x="699480" y="3259440"/>
            <a:ext cx="7499520" cy="2934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1" name="CustomShape 12"/>
          <p:cNvSpPr/>
          <p:nvPr/>
        </p:nvSpPr>
        <p:spPr>
          <a:xfrm flipV="1">
            <a:off x="5153040" y="1273680"/>
            <a:ext cx="9000" cy="26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  <a:ds d="1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62" name="CustomShape 13"/>
          <p:cNvSpPr/>
          <p:nvPr/>
        </p:nvSpPr>
        <p:spPr>
          <a:xfrm flipV="1">
            <a:off x="5917680" y="1273680"/>
            <a:ext cx="9000" cy="26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  <a:ds d="1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63" name="CustomShape 14"/>
          <p:cNvSpPr/>
          <p:nvPr/>
        </p:nvSpPr>
        <p:spPr>
          <a:xfrm flipV="1">
            <a:off x="6682680" y="1273680"/>
            <a:ext cx="9000" cy="26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  <a:ds d="1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64" name="CustomShape 15"/>
          <p:cNvSpPr/>
          <p:nvPr/>
        </p:nvSpPr>
        <p:spPr>
          <a:xfrm>
            <a:off x="8305200" y="2323440"/>
            <a:ext cx="259560" cy="11239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5" name="CustomShape 16"/>
          <p:cNvSpPr/>
          <p:nvPr/>
        </p:nvSpPr>
        <p:spPr>
          <a:xfrm>
            <a:off x="8305200" y="1359000"/>
            <a:ext cx="259560" cy="681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17"/>
          <p:cNvSpPr/>
          <p:nvPr/>
        </p:nvSpPr>
        <p:spPr>
          <a:xfrm>
            <a:off x="8506080" y="1442880"/>
            <a:ext cx="46116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线下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8"/>
          <p:cNvSpPr/>
          <p:nvPr/>
        </p:nvSpPr>
        <p:spPr>
          <a:xfrm>
            <a:off x="8493120" y="2620800"/>
            <a:ext cx="46116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线上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9"/>
          <p:cNvSpPr/>
          <p:nvPr/>
        </p:nvSpPr>
        <p:spPr>
          <a:xfrm>
            <a:off x="5161320" y="1327320"/>
            <a:ext cx="764280" cy="29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训练集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0"/>
          <p:cNvSpPr/>
          <p:nvPr/>
        </p:nvSpPr>
        <p:spPr>
          <a:xfrm>
            <a:off x="5930640" y="1803960"/>
            <a:ext cx="764280" cy="29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验证集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1"/>
          <p:cNvSpPr/>
          <p:nvPr/>
        </p:nvSpPr>
        <p:spPr>
          <a:xfrm>
            <a:off x="5161320" y="2289600"/>
            <a:ext cx="764280" cy="29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训练集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2"/>
          <p:cNvSpPr/>
          <p:nvPr/>
        </p:nvSpPr>
        <p:spPr>
          <a:xfrm>
            <a:off x="5930640" y="2776680"/>
            <a:ext cx="764280" cy="29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训练集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3"/>
          <p:cNvSpPr/>
          <p:nvPr/>
        </p:nvSpPr>
        <p:spPr>
          <a:xfrm>
            <a:off x="6688800" y="3261240"/>
            <a:ext cx="1510200" cy="29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4800" y="676440"/>
            <a:ext cx="663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数据处理——数据预处理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14720" y="1315440"/>
            <a:ext cx="3349440" cy="960480"/>
          </a:xfrm>
          <a:custGeom>
            <a:avLst/>
            <a:gdLst/>
            <a:ahLst/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6b8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6840" rIns="96840" tIns="96840" bIns="9684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样本经纬度不准确，导致历史统计店铺经纬度中位数不准确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202640" y="1597320"/>
            <a:ext cx="709920" cy="396720"/>
          </a:xfrm>
          <a:custGeom>
            <a:avLst/>
            <a:gdLst/>
            <a:ahLst/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5349600" y="1315440"/>
            <a:ext cx="3349440" cy="960480"/>
          </a:xfrm>
          <a:custGeom>
            <a:avLst/>
            <a:gdLst/>
            <a:ahLst/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6b8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6840" rIns="96840" tIns="96840" bIns="9684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经纬度聚类点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14720" y="2533320"/>
            <a:ext cx="3349440" cy="960480"/>
          </a:xfrm>
          <a:custGeom>
            <a:avLst/>
            <a:gdLst/>
            <a:ahLst/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6b8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6840" rIns="96840" tIns="96840" bIns="9684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复赛有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40%+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wifi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为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4202640" y="2815200"/>
            <a:ext cx="709920" cy="396720"/>
          </a:xfrm>
          <a:custGeom>
            <a:avLst/>
            <a:gdLst/>
            <a:ahLst/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5349600" y="2533320"/>
            <a:ext cx="3349440" cy="960480"/>
          </a:xfrm>
          <a:custGeom>
            <a:avLst/>
            <a:gdLst/>
            <a:ahLst/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6b8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6840" rIns="96840" tIns="96840" bIns="968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单独加一列特征列（是否为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值）；按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bssid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统计强度值平均作为填充值。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414720" y="3730320"/>
            <a:ext cx="3349440" cy="960480"/>
          </a:xfrm>
          <a:custGeom>
            <a:avLst/>
            <a:gdLst/>
            <a:ahLst/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6b8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6840" rIns="96840" tIns="96840" bIns="9684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信号强度范围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4202640" y="4011840"/>
            <a:ext cx="709920" cy="396720"/>
          </a:xfrm>
          <a:custGeom>
            <a:avLst/>
            <a:gdLst/>
            <a:ahLst/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2" name="CustomShape 10"/>
          <p:cNvSpPr/>
          <p:nvPr/>
        </p:nvSpPr>
        <p:spPr>
          <a:xfrm>
            <a:off x="5349600" y="3730320"/>
            <a:ext cx="3349440" cy="960480"/>
          </a:xfrm>
          <a:custGeom>
            <a:avLst/>
            <a:gdLst/>
            <a:ahLst/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6b8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6840" rIns="96840" tIns="96840" bIns="9684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将信号强度平移到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0-255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范围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4011120" y="-91080"/>
            <a:ext cx="11214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信号强度范围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65240" y="1688040"/>
            <a:ext cx="1724760" cy="172476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1303560" y="1926720"/>
            <a:ext cx="1247760" cy="124776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993120" y="200196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候选特征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4"/>
          <p:cNvSpPr/>
          <p:nvPr/>
        </p:nvSpPr>
        <p:spPr>
          <a:xfrm>
            <a:off x="2790000" y="2564640"/>
            <a:ext cx="4501440" cy="360"/>
          </a:xfrm>
          <a:prstGeom prst="line">
            <a:avLst/>
          </a:prstGeom>
          <a:ln w="15840">
            <a:solidFill>
              <a:srgbClr val="2b579a"/>
            </a:solidFill>
            <a:round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2115720" y="3888360"/>
            <a:ext cx="154080" cy="15408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1422720" y="3543480"/>
            <a:ext cx="216000" cy="216000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1612080" y="4625640"/>
            <a:ext cx="154080" cy="154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2270160" y="4352400"/>
            <a:ext cx="102600" cy="102600"/>
          </a:xfrm>
          <a:prstGeom prst="ellipse">
            <a:avLst/>
          </a:prstGeom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1968480" y="3202200"/>
            <a:ext cx="102600" cy="102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04800" y="676440"/>
            <a:ext cx="663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候选特征——构造候选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710360" y="2788560"/>
            <a:ext cx="1345680" cy="1321920"/>
          </a:xfrm>
          <a:prstGeom prst="donut">
            <a:avLst>
              <a:gd name="adj" fmla="val 14541"/>
            </a:avLst>
          </a:prstGeom>
          <a:solidFill>
            <a:srgbClr val="dca2a1"/>
          </a:solidFill>
          <a:ln>
            <a:solidFill>
              <a:srgbClr val="dca2a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店铺地理位置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3120" y="2526840"/>
            <a:ext cx="1345680" cy="1321920"/>
          </a:xfrm>
          <a:prstGeom prst="donut">
            <a:avLst>
              <a:gd name="adj" fmla="val 14541"/>
            </a:avLst>
          </a:prstGeom>
          <a:solidFill>
            <a:srgbClr val="cdddac"/>
          </a:solidFill>
          <a:ln>
            <a:solidFill>
              <a:srgbClr val="cddd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148560" y="1981800"/>
            <a:ext cx="1345680" cy="1321920"/>
          </a:xfrm>
          <a:prstGeom prst="donut">
            <a:avLst>
              <a:gd name="adj" fmla="val 14541"/>
            </a:avLst>
          </a:prstGeom>
          <a:solidFill>
            <a:srgbClr val="a7c0de"/>
          </a:solidFill>
          <a:ln>
            <a:solidFill>
              <a:srgbClr val="a7c0d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店铺</a:t>
            </a:r>
            <a:r>
              <a:rPr b="0" lang="en-US" sz="16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wifi-</a:t>
            </a:r>
            <a:r>
              <a:rPr b="0" lang="en-US" sz="16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地理位置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 flipH="1" flipV="1">
            <a:off x="1468440" y="3188160"/>
            <a:ext cx="240840" cy="26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6"/>
          <p:cNvSpPr/>
          <p:nvPr/>
        </p:nvSpPr>
        <p:spPr>
          <a:xfrm flipV="1">
            <a:off x="3056040" y="3110400"/>
            <a:ext cx="289440" cy="339120"/>
          </a:xfrm>
          <a:prstGeom prst="line">
            <a:avLst/>
          </a:prstGeom>
          <a:ln w="57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5618520" y="1699920"/>
            <a:ext cx="1345680" cy="1321920"/>
          </a:xfrm>
          <a:prstGeom prst="donut">
            <a:avLst>
              <a:gd name="adj" fmla="val 14541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店铺最强强度</a:t>
            </a: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wifi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4523040" y="3180960"/>
            <a:ext cx="1345680" cy="1321920"/>
          </a:xfrm>
          <a:prstGeom prst="donut">
            <a:avLst>
              <a:gd name="adj" fmla="val 1454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店铺连接</a:t>
            </a:r>
            <a:r>
              <a:rPr b="0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wifi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6820920" y="3372840"/>
            <a:ext cx="1345680" cy="1321920"/>
          </a:xfrm>
          <a:prstGeom prst="donut">
            <a:avLst>
              <a:gd name="adj" fmla="val 1454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随机森林（</a:t>
            </a: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jar</a:t>
            </a: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包）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Line 10"/>
          <p:cNvSpPr/>
          <p:nvPr/>
        </p:nvSpPr>
        <p:spPr>
          <a:xfrm>
            <a:off x="4296960" y="3110400"/>
            <a:ext cx="226080" cy="731520"/>
          </a:xfrm>
          <a:prstGeom prst="line">
            <a:avLst/>
          </a:prstGeom>
          <a:ln w="57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1"/>
          <p:cNvSpPr/>
          <p:nvPr/>
        </p:nvSpPr>
        <p:spPr>
          <a:xfrm flipV="1">
            <a:off x="5671800" y="2828520"/>
            <a:ext cx="143640" cy="546120"/>
          </a:xfrm>
          <a:prstGeom prst="line">
            <a:avLst/>
          </a:prstGeom>
          <a:ln w="57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12"/>
          <p:cNvSpPr/>
          <p:nvPr/>
        </p:nvSpPr>
        <p:spPr>
          <a:xfrm flipH="1" flipV="1">
            <a:off x="6767280" y="2828520"/>
            <a:ext cx="250560" cy="738000"/>
          </a:xfrm>
          <a:prstGeom prst="line">
            <a:avLst/>
          </a:prstGeom>
          <a:ln w="57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3"/>
          <p:cNvSpPr/>
          <p:nvPr/>
        </p:nvSpPr>
        <p:spPr>
          <a:xfrm>
            <a:off x="7691400" y="1370160"/>
            <a:ext cx="1345680" cy="1321920"/>
          </a:xfrm>
          <a:prstGeom prst="donut">
            <a:avLst>
              <a:gd name="adj" fmla="val 145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经验规则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14"/>
          <p:cNvSpPr/>
          <p:nvPr/>
        </p:nvSpPr>
        <p:spPr>
          <a:xfrm flipV="1">
            <a:off x="7969680" y="2692080"/>
            <a:ext cx="394560" cy="874440"/>
          </a:xfrm>
          <a:prstGeom prst="line">
            <a:avLst/>
          </a:prstGeom>
          <a:ln w="5724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04800" y="676440"/>
            <a:ext cx="663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候选特征——特征工程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76320" y="1339920"/>
            <a:ext cx="1379520" cy="337320"/>
          </a:xfrm>
          <a:prstGeom prst="roundRect">
            <a:avLst>
              <a:gd name="adj" fmla="val 16667"/>
            </a:avLst>
          </a:prstGeom>
          <a:solidFill>
            <a:srgbClr val="dca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一维特征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99320" y="1137960"/>
            <a:ext cx="786600" cy="3576240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类型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489680" y="1610640"/>
            <a:ext cx="1983240" cy="628920"/>
          </a:xfrm>
          <a:prstGeom prst="roundRect">
            <a:avLst>
              <a:gd name="adj" fmla="val 16667"/>
            </a:avLst>
          </a:prstGeom>
          <a:solidFill>
            <a:srgbClr val="a7c0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按不同维度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1489680" y="3625560"/>
            <a:ext cx="1983240" cy="628920"/>
          </a:xfrm>
          <a:prstGeom prst="roundRect">
            <a:avLst>
              <a:gd name="adj" fmla="val 16667"/>
            </a:avLst>
          </a:prstGeom>
          <a:solidFill>
            <a:srgbClr val="a7c0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按不同方式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3676320" y="1782360"/>
            <a:ext cx="1379520" cy="329040"/>
          </a:xfrm>
          <a:prstGeom prst="roundRect">
            <a:avLst>
              <a:gd name="adj" fmla="val 16667"/>
            </a:avLst>
          </a:prstGeom>
          <a:solidFill>
            <a:srgbClr val="dca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二维特征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3676320" y="2213280"/>
            <a:ext cx="1379520" cy="314640"/>
          </a:xfrm>
          <a:prstGeom prst="roundRect">
            <a:avLst>
              <a:gd name="adj" fmla="val 16667"/>
            </a:avLst>
          </a:prstGeom>
          <a:solidFill>
            <a:srgbClr val="dca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3676320" y="3400560"/>
            <a:ext cx="1379520" cy="316440"/>
          </a:xfrm>
          <a:prstGeom prst="roundRect">
            <a:avLst>
              <a:gd name="adj" fmla="val 16667"/>
            </a:avLst>
          </a:prstGeom>
          <a:solidFill>
            <a:srgbClr val="dca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计数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比率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3676320" y="3781800"/>
            <a:ext cx="1379520" cy="316440"/>
          </a:xfrm>
          <a:prstGeom prst="roundRect">
            <a:avLst>
              <a:gd name="adj" fmla="val 16667"/>
            </a:avLst>
          </a:prstGeom>
          <a:solidFill>
            <a:srgbClr val="dca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归一化特征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3676320" y="4212360"/>
            <a:ext cx="1379520" cy="316440"/>
          </a:xfrm>
          <a:prstGeom prst="roundRect">
            <a:avLst>
              <a:gd name="adj" fmla="val 16667"/>
            </a:avLst>
          </a:prstGeom>
          <a:solidFill>
            <a:srgbClr val="dca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Rank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5259600" y="1351440"/>
            <a:ext cx="3389040" cy="3373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如时间、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user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shop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、经纬度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5259600" y="1768680"/>
            <a:ext cx="3389040" cy="3373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shop-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经纬度特征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5259600" y="3390120"/>
            <a:ext cx="3389040" cy="3373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统计次数特征，次数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-&gt;ratio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5259600" y="3781800"/>
            <a:ext cx="3389040" cy="3373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如距离按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row_id/shop_id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归一化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5259600" y="4191120"/>
            <a:ext cx="3389040" cy="3373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row_id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内按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wifi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距离排序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65240" y="1688040"/>
            <a:ext cx="1724760" cy="172476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1303560" y="1926720"/>
            <a:ext cx="1247760" cy="124776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984480" y="2001960"/>
            <a:ext cx="2482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算法模型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4"/>
          <p:cNvSpPr/>
          <p:nvPr/>
        </p:nvSpPr>
        <p:spPr>
          <a:xfrm>
            <a:off x="2790000" y="2564640"/>
            <a:ext cx="4501440" cy="360"/>
          </a:xfrm>
          <a:prstGeom prst="line">
            <a:avLst/>
          </a:prstGeom>
          <a:ln w="15840">
            <a:solidFill>
              <a:srgbClr val="2b579a"/>
            </a:solidFill>
            <a:round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2115720" y="3888360"/>
            <a:ext cx="154080" cy="15408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1422720" y="3543480"/>
            <a:ext cx="216000" cy="216000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1612080" y="4625640"/>
            <a:ext cx="154080" cy="154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8"/>
          <p:cNvSpPr/>
          <p:nvPr/>
        </p:nvSpPr>
        <p:spPr>
          <a:xfrm>
            <a:off x="2270160" y="4352400"/>
            <a:ext cx="102600" cy="102600"/>
          </a:xfrm>
          <a:prstGeom prst="ellipse">
            <a:avLst/>
          </a:prstGeom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1968480" y="3202200"/>
            <a:ext cx="102600" cy="102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04800" y="676440"/>
            <a:ext cx="663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算法模型——单模型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2" name="Table 2"/>
          <p:cNvGraphicFramePr/>
          <p:nvPr/>
        </p:nvGraphicFramePr>
        <p:xfrm>
          <a:off x="2735640" y="1640160"/>
          <a:ext cx="3102840" cy="2257200"/>
        </p:xfrm>
        <a:graphic>
          <a:graphicData uri="http://schemas.openxmlformats.org/drawingml/2006/table">
            <a:tbl>
              <a:tblPr/>
              <a:tblGrid>
                <a:gridCol w="1480320"/>
                <a:gridCol w="1622520"/>
              </a:tblGrid>
              <a:tr h="388440">
                <a:tc>
                  <a:txBody>
                    <a:bodyPr lIns="105840" rIns="105840" tIns="52920" bIns="52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模型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5840" marR="1058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105840" rIns="105840" tIns="52920" bIns="52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得分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5840" marR="1058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37008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"/>
                          <a:ea typeface="宋体"/>
                        </a:rPr>
                        <a:t>xgboost1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0.8678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37440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"/>
                          <a:ea typeface="宋体"/>
                        </a:rPr>
                        <a:t>gbdt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0.8646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37440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"/>
                          <a:ea typeface="宋体"/>
                        </a:rPr>
                        <a:t>rf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0.8446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37440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"/>
                          <a:ea typeface="宋体"/>
                        </a:rPr>
                        <a:t>lr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0.8172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37548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"/>
                        </a:rPr>
                        <a:t>xgboost2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0.8667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3" name="CustomShape 3"/>
          <p:cNvSpPr/>
          <p:nvPr/>
        </p:nvSpPr>
        <p:spPr>
          <a:xfrm>
            <a:off x="5981400" y="2541960"/>
            <a:ext cx="226080" cy="1182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6266520" y="2961360"/>
            <a:ext cx="184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相同数据集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04800" y="676440"/>
            <a:ext cx="663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算法模型——模型融合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353640" y="2522160"/>
            <a:ext cx="1379520" cy="756000"/>
          </a:xfrm>
          <a:prstGeom prst="roundRect">
            <a:avLst>
              <a:gd name="adj" fmla="val 16667"/>
            </a:avLst>
          </a:prstGeom>
          <a:solidFill>
            <a:srgbClr val="dca2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Final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0.8683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570920" y="1564200"/>
            <a:ext cx="856080" cy="2692080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加权融合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(7:3)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849240" y="3627000"/>
            <a:ext cx="3508200" cy="629280"/>
          </a:xfrm>
          <a:prstGeom prst="roundRect">
            <a:avLst>
              <a:gd name="adj" fmla="val 16667"/>
            </a:avLst>
          </a:prstGeom>
          <a:solidFill>
            <a:srgbClr val="a7c0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681120" y="3784680"/>
            <a:ext cx="3918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Xgboost2(depth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小且候选少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 0.8667)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5529960" y="2900160"/>
            <a:ext cx="69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1" name="CustomShape 7"/>
          <p:cNvSpPr/>
          <p:nvPr/>
        </p:nvSpPr>
        <p:spPr>
          <a:xfrm>
            <a:off x="849240" y="1564200"/>
            <a:ext cx="3508200" cy="629280"/>
          </a:xfrm>
          <a:prstGeom prst="roundRect">
            <a:avLst>
              <a:gd name="adj" fmla="val 16667"/>
            </a:avLst>
          </a:prstGeom>
          <a:solidFill>
            <a:srgbClr val="a7c0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8"/>
          <p:cNvSpPr/>
          <p:nvPr/>
        </p:nvSpPr>
        <p:spPr>
          <a:xfrm>
            <a:off x="681120" y="1721880"/>
            <a:ext cx="3918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Xgboost1(depth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大且候选多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 0.8678)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065240" y="1688040"/>
            <a:ext cx="1724760" cy="172476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1303560" y="1926720"/>
            <a:ext cx="1247760" cy="124776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993120" y="200196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4"/>
          <p:cNvSpPr/>
          <p:nvPr/>
        </p:nvSpPr>
        <p:spPr>
          <a:xfrm>
            <a:off x="2790000" y="2564640"/>
            <a:ext cx="4501440" cy="360"/>
          </a:xfrm>
          <a:prstGeom prst="line">
            <a:avLst/>
          </a:prstGeom>
          <a:ln w="15840">
            <a:solidFill>
              <a:srgbClr val="2b579a"/>
            </a:solidFill>
            <a:round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2115720" y="3888360"/>
            <a:ext cx="154080" cy="15408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6"/>
          <p:cNvSpPr/>
          <p:nvPr/>
        </p:nvSpPr>
        <p:spPr>
          <a:xfrm>
            <a:off x="1422720" y="3543480"/>
            <a:ext cx="216000" cy="216000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7"/>
          <p:cNvSpPr/>
          <p:nvPr/>
        </p:nvSpPr>
        <p:spPr>
          <a:xfrm>
            <a:off x="1612080" y="4625640"/>
            <a:ext cx="154080" cy="154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8"/>
          <p:cNvSpPr/>
          <p:nvPr/>
        </p:nvSpPr>
        <p:spPr>
          <a:xfrm>
            <a:off x="2270160" y="4352400"/>
            <a:ext cx="102600" cy="102600"/>
          </a:xfrm>
          <a:prstGeom prst="ellipse">
            <a:avLst/>
          </a:prstGeom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9"/>
          <p:cNvSpPr/>
          <p:nvPr/>
        </p:nvSpPr>
        <p:spPr>
          <a:xfrm>
            <a:off x="1968480" y="3202200"/>
            <a:ext cx="102600" cy="102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4" descr=""/>
          <p:cNvPicPr/>
          <p:nvPr/>
        </p:nvPicPr>
        <p:blipFill>
          <a:blip r:embed="rId1"/>
          <a:stretch/>
        </p:blipFill>
        <p:spPr>
          <a:xfrm>
            <a:off x="609480" y="1873080"/>
            <a:ext cx="891720" cy="891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509400" y="2921040"/>
            <a:ext cx="10926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  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531520" y="968400"/>
            <a:ext cx="633600" cy="633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Emoji"/>
                <a:ea typeface="Segoe UI Emoji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499560" y="109188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团队介绍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531520" y="2042280"/>
            <a:ext cx="633600" cy="633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Emoji"/>
                <a:ea typeface="Segoe UI Emoj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3499560" y="214344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参赛历程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531520" y="3111480"/>
            <a:ext cx="633600" cy="633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Emoji"/>
                <a:ea typeface="Segoe UI Emoji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3499560" y="322596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比赛思路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5602680" y="659160"/>
            <a:ext cx="633600" cy="633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Emoji"/>
                <a:ea typeface="Segoe UI Emoji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6570720" y="78012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数据处理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5602680" y="2783520"/>
            <a:ext cx="633600" cy="633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Emoji"/>
                <a:ea typeface="Segoe UI Emoji"/>
              </a:rPr>
              <a:t>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6570720" y="287316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算法模型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5602680" y="3799440"/>
            <a:ext cx="633600" cy="633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Emoji"/>
                <a:ea typeface="Segoe UI Emoji"/>
              </a:rPr>
              <a:t>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6570720" y="390240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总结展望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5604120" y="1711080"/>
            <a:ext cx="633600" cy="633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Emoji"/>
                <a:ea typeface="Segoe UI Emoji"/>
              </a:rPr>
              <a:t>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6572160" y="180072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候选特征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841040" y="1222560"/>
            <a:ext cx="661968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2b579a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没有复杂的模型融合，从特征提取到模型训练的过程清晰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2b579a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使用</a:t>
            </a: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rf</a:t>
            </a: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的</a:t>
            </a: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jar</a:t>
            </a: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包解决了平台上</a:t>
            </a: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mall</a:t>
            </a: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多分类的问题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-1158480" y="1070280"/>
            <a:ext cx="49089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1841040" y="2660040"/>
            <a:ext cx="5557680" cy="17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2b579a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没有精细考虑由于用户手机权限导致的信息（经纬度、</a:t>
            </a: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wifi</a:t>
            </a: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）不准确的情况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2b579a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最像素EX2"/>
                <a:ea typeface="最像素EX2"/>
              </a:rPr>
              <a:t>复赛没有做特征选择，导致部分特征冗余而影响结果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04800" y="676440"/>
            <a:ext cx="663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总结思考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41040" y="1555560"/>
            <a:ext cx="2514600" cy="2514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 rot="5400000">
            <a:off x="1935720" y="1464840"/>
            <a:ext cx="2514600" cy="2695320"/>
          </a:xfrm>
          <a:custGeom>
            <a:avLst/>
            <a:gdLst/>
            <a:ahLst/>
            <a:rect l="l" t="t" r="r" b="b"/>
            <a:pathLst>
              <a:path w="3356148" h="3597308">
                <a:moveTo>
                  <a:pt x="0" y="1919234"/>
                </a:moveTo>
                <a:cubicBezTo>
                  <a:pt x="0" y="1050383"/>
                  <a:pt x="660321" y="335758"/>
                  <a:pt x="1506501" y="249824"/>
                </a:cubicBezTo>
                <a:lnTo>
                  <a:pt x="1525114" y="248884"/>
                </a:lnTo>
                <a:lnTo>
                  <a:pt x="1678074" y="0"/>
                </a:lnTo>
                <a:lnTo>
                  <a:pt x="1831034" y="248884"/>
                </a:lnTo>
                <a:lnTo>
                  <a:pt x="1849647" y="249824"/>
                </a:lnTo>
                <a:cubicBezTo>
                  <a:pt x="2695827" y="335758"/>
                  <a:pt x="3356148" y="1050383"/>
                  <a:pt x="3356148" y="1919234"/>
                </a:cubicBezTo>
                <a:cubicBezTo>
                  <a:pt x="3356148" y="2846009"/>
                  <a:pt x="2604849" y="3597308"/>
                  <a:pt x="1678074" y="3597308"/>
                </a:cubicBezTo>
                <a:cubicBezTo>
                  <a:pt x="751299" y="3597308"/>
                  <a:pt x="0" y="2846009"/>
                  <a:pt x="0" y="1919234"/>
                </a:cubicBezTo>
                <a:close/>
              </a:path>
            </a:pathLst>
          </a:cu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2072160" y="2059920"/>
            <a:ext cx="2105280" cy="146664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59" name="CustomShape 4"/>
          <p:cNvSpPr/>
          <p:nvPr/>
        </p:nvSpPr>
        <p:spPr>
          <a:xfrm>
            <a:off x="2072160" y="2126520"/>
            <a:ext cx="2105280" cy="14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/>
          <a:p>
            <a:pPr algn="ctr">
              <a:lnSpc>
                <a:spcPct val="15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用户潜在购买意向分析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用户的购买意向由用户可能会到的店铺决定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3918240" y="2037600"/>
            <a:ext cx="1477440" cy="148392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61" name="CustomShape 6"/>
          <p:cNvSpPr/>
          <p:nvPr/>
        </p:nvSpPr>
        <p:spPr>
          <a:xfrm>
            <a:off x="6438240" y="2046240"/>
            <a:ext cx="1477440" cy="146664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62" name="CustomShape 7"/>
          <p:cNvSpPr/>
          <p:nvPr/>
        </p:nvSpPr>
        <p:spPr>
          <a:xfrm>
            <a:off x="3985920" y="42120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潜力价值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8"/>
          <p:cNvSpPr/>
          <p:nvPr/>
        </p:nvSpPr>
        <p:spPr>
          <a:xfrm>
            <a:off x="3760560" y="917280"/>
            <a:ext cx="1650240" cy="360"/>
          </a:xfrm>
          <a:prstGeom prst="line">
            <a:avLst/>
          </a:prstGeom>
          <a:ln w="31680">
            <a:solidFill>
              <a:srgbClr val="2b579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9"/>
          <p:cNvSpPr/>
          <p:nvPr/>
        </p:nvSpPr>
        <p:spPr>
          <a:xfrm>
            <a:off x="4800240" y="2135520"/>
            <a:ext cx="1935720" cy="14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/>
          <a:p>
            <a:pPr algn="ctr">
              <a:lnSpc>
                <a:spcPct val="15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精确投放广告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根据用户潜在购买意向提前投放广告给用户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19360" y="17366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感谢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举办这次比赛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感谢蚂蚁金服与阿里天池提供数据与平台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感谢一同在前线对战的小伙伴们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523880" y="1602360"/>
            <a:ext cx="60955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65240" y="1688040"/>
            <a:ext cx="1724760" cy="172476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303560" y="1926720"/>
            <a:ext cx="1247760" cy="124776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993120" y="200196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团队介绍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4"/>
          <p:cNvSpPr/>
          <p:nvPr/>
        </p:nvSpPr>
        <p:spPr>
          <a:xfrm>
            <a:off x="2790000" y="2564640"/>
            <a:ext cx="4501440" cy="360"/>
          </a:xfrm>
          <a:prstGeom prst="line">
            <a:avLst/>
          </a:prstGeom>
          <a:ln w="15840">
            <a:solidFill>
              <a:srgbClr val="2b579a"/>
            </a:solidFill>
            <a:round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2115720" y="3888360"/>
            <a:ext cx="154080" cy="15408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1422720" y="3543480"/>
            <a:ext cx="216000" cy="216000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7"/>
          <p:cNvSpPr/>
          <p:nvPr/>
        </p:nvSpPr>
        <p:spPr>
          <a:xfrm>
            <a:off x="1612080" y="4625640"/>
            <a:ext cx="154080" cy="154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8"/>
          <p:cNvSpPr/>
          <p:nvPr/>
        </p:nvSpPr>
        <p:spPr>
          <a:xfrm>
            <a:off x="2270160" y="4352400"/>
            <a:ext cx="102600" cy="102600"/>
          </a:xfrm>
          <a:prstGeom prst="ellipse">
            <a:avLst/>
          </a:prstGeom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9"/>
          <p:cNvSpPr/>
          <p:nvPr/>
        </p:nvSpPr>
        <p:spPr>
          <a:xfrm>
            <a:off x="1968480" y="3202200"/>
            <a:ext cx="102600" cy="102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65240" y="1688040"/>
            <a:ext cx="1724760" cy="172476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1303560" y="1926720"/>
            <a:ext cx="1247760" cy="124776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993120" y="200196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参赛历程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Line 4"/>
          <p:cNvSpPr/>
          <p:nvPr/>
        </p:nvSpPr>
        <p:spPr>
          <a:xfrm>
            <a:off x="2790000" y="2564640"/>
            <a:ext cx="4501440" cy="360"/>
          </a:xfrm>
          <a:prstGeom prst="line">
            <a:avLst/>
          </a:prstGeom>
          <a:ln w="15840">
            <a:solidFill>
              <a:srgbClr val="2b579a"/>
            </a:solidFill>
            <a:round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2115720" y="3888360"/>
            <a:ext cx="154080" cy="15408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1422720" y="3543480"/>
            <a:ext cx="216000" cy="216000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7"/>
          <p:cNvSpPr/>
          <p:nvPr/>
        </p:nvSpPr>
        <p:spPr>
          <a:xfrm>
            <a:off x="1612080" y="4625640"/>
            <a:ext cx="154080" cy="154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8"/>
          <p:cNvSpPr/>
          <p:nvPr/>
        </p:nvSpPr>
        <p:spPr>
          <a:xfrm>
            <a:off x="2270160" y="4352400"/>
            <a:ext cx="102600" cy="102600"/>
          </a:xfrm>
          <a:prstGeom prst="ellipse">
            <a:avLst/>
          </a:prstGeom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9"/>
          <p:cNvSpPr/>
          <p:nvPr/>
        </p:nvSpPr>
        <p:spPr>
          <a:xfrm>
            <a:off x="1968480" y="3202200"/>
            <a:ext cx="102600" cy="102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32800" y="1026000"/>
            <a:ext cx="4308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时间线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32800" y="1860120"/>
            <a:ext cx="66560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初赛：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RANK 29 → RANK 1 → RANK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复赛：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RANK 25 → RANK 3 → RANK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72560" y="1658160"/>
            <a:ext cx="272520" cy="122760"/>
          </a:xfrm>
          <a:prstGeom prst="star4">
            <a:avLst>
              <a:gd name="adj" fmla="val 12500"/>
            </a:avLst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1211040" y="1657440"/>
            <a:ext cx="272520" cy="122760"/>
          </a:xfrm>
          <a:prstGeom prst="star4">
            <a:avLst>
              <a:gd name="adj" fmla="val 12500"/>
            </a:avLst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1626840" y="1658160"/>
            <a:ext cx="272520" cy="122760"/>
          </a:xfrm>
          <a:prstGeom prst="star4">
            <a:avLst>
              <a:gd name="adj" fmla="val 12500"/>
            </a:avLst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65240" y="1688040"/>
            <a:ext cx="1724760" cy="172476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1303560" y="1926720"/>
            <a:ext cx="1247760" cy="124776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993120" y="2001960"/>
            <a:ext cx="1808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b579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比赛思路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Line 4"/>
          <p:cNvSpPr/>
          <p:nvPr/>
        </p:nvSpPr>
        <p:spPr>
          <a:xfrm>
            <a:off x="2790000" y="2564640"/>
            <a:ext cx="4501440" cy="360"/>
          </a:xfrm>
          <a:prstGeom prst="line">
            <a:avLst/>
          </a:prstGeom>
          <a:ln w="15840">
            <a:solidFill>
              <a:srgbClr val="2b579a"/>
            </a:solidFill>
            <a:round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2115720" y="3888360"/>
            <a:ext cx="154080" cy="15408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1422720" y="3543480"/>
            <a:ext cx="216000" cy="216000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1612080" y="4625640"/>
            <a:ext cx="154080" cy="154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8"/>
          <p:cNvSpPr/>
          <p:nvPr/>
        </p:nvSpPr>
        <p:spPr>
          <a:xfrm>
            <a:off x="2270160" y="4352400"/>
            <a:ext cx="102600" cy="102600"/>
          </a:xfrm>
          <a:prstGeom prst="ellipse">
            <a:avLst/>
          </a:prstGeom>
          <a:ln>
            <a:noFill/>
          </a:ln>
          <a:effectLst>
            <a:outerShdw algn="tl" blurRad="76200" dir="2700000" dist="38100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9"/>
          <p:cNvSpPr/>
          <p:nvPr/>
        </p:nvSpPr>
        <p:spPr>
          <a:xfrm>
            <a:off x="1968480" y="3202200"/>
            <a:ext cx="102600" cy="10260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795320" y="1853640"/>
            <a:ext cx="703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已知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月份与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月份的商场、店铺、用户、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等多个维度的信息，预测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月份的每条记录发生交易时所处的店铺。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4800" y="1955880"/>
            <a:ext cx="189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赛题目标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04800" y="2895840"/>
            <a:ext cx="189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评价指标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04800" y="676440"/>
            <a:ext cx="388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比赛思路——任务分析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1803600" y="2929320"/>
            <a:ext cx="703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准确率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预测正确样本总数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总样本数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Table 1"/>
          <p:cNvGraphicFramePr/>
          <p:nvPr/>
        </p:nvGraphicFramePr>
        <p:xfrm>
          <a:off x="403560" y="1791360"/>
          <a:ext cx="3102840" cy="2631600"/>
        </p:xfrm>
        <a:graphic>
          <a:graphicData uri="http://schemas.openxmlformats.org/drawingml/2006/table">
            <a:tbl>
              <a:tblPr/>
              <a:tblGrid>
                <a:gridCol w="1480320"/>
                <a:gridCol w="1622520"/>
              </a:tblGrid>
              <a:tr h="407880">
                <a:tc>
                  <a:txBody>
                    <a:bodyPr lIns="105840" rIns="105840" tIns="52920" bIns="52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字段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5840" marR="1058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105840" rIns="105840" tIns="52920" bIns="52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5840" marR="1058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36720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shop_id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37152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category_id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longitude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Double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37152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latitude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Double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price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Big Int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37044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mall_id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5" name="CustomShape 2"/>
          <p:cNvSpPr/>
          <p:nvPr/>
        </p:nvSpPr>
        <p:spPr>
          <a:xfrm>
            <a:off x="1158120" y="1331640"/>
            <a:ext cx="189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商店信息表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04800" y="676440"/>
            <a:ext cx="388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比赛思路——数据表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345640" y="1331640"/>
            <a:ext cx="189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用户购买记录表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8" name="Table 5"/>
          <p:cNvGraphicFramePr/>
          <p:nvPr/>
        </p:nvGraphicFramePr>
        <p:xfrm>
          <a:off x="4744440" y="1791360"/>
          <a:ext cx="3102840" cy="2631600"/>
        </p:xfrm>
        <a:graphic>
          <a:graphicData uri="http://schemas.openxmlformats.org/drawingml/2006/table">
            <a:tbl>
              <a:tblPr/>
              <a:tblGrid>
                <a:gridCol w="1480320"/>
                <a:gridCol w="1622520"/>
              </a:tblGrid>
              <a:tr h="388440">
                <a:tc>
                  <a:txBody>
                    <a:bodyPr lIns="105840" rIns="105840" tIns="52920" bIns="52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字段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5840" marR="1058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105840" rIns="105840" tIns="52920" bIns="52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05840" marR="10584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37008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user_id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37440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shop_id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37440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time_stamp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37440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longitude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Double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37440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latitude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Double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  <a:tr h="375480"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wifi_infos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lIns="30240" rIns="34920" tIns="34920" bIns="34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  <a:ea typeface="宋体"/>
                        </a:rPr>
                        <a:t>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4920"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4800" y="676440"/>
            <a:ext cx="388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比赛思路——系统框架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Image1" descr=""/>
          <p:cNvPicPr/>
          <p:nvPr/>
        </p:nvPicPr>
        <p:blipFill>
          <a:blip r:embed="rId1"/>
          <a:stretch/>
        </p:blipFill>
        <p:spPr>
          <a:xfrm>
            <a:off x="299160" y="1146240"/>
            <a:ext cx="8471160" cy="332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Application>LibreOffice/5.1.6.2$Linux_X86_64 LibreOffice_project/10m0$Build-2</Application>
  <Words>645</Words>
  <Paragraphs>173</Paragraphs>
  <Company>半糖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2017-12-16T13:55:00Z</dcterms:created>
  <dc:creator>海芮 徐</dc:creator>
  <dc:description/>
  <dc:language>zh-CN</dc:language>
  <cp:lastModifiedBy/>
  <dcterms:modified xsi:type="dcterms:W3CDTF">2017-12-26T20:59:03Z</dcterms:modified>
  <cp:revision>567</cp:revision>
  <dc:subject/>
  <dc:title>《答辩题目标题黑体》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半糖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2052-10.1.0.7023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全屏显示(16:9)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25</vt:i4>
  </property>
</Properties>
</file>