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1" r:id="rId3"/>
    <p:sldId id="257" r:id="rId4"/>
    <p:sldId id="303" r:id="rId5"/>
    <p:sldId id="259" r:id="rId6"/>
    <p:sldId id="260" r:id="rId7"/>
    <p:sldId id="261" r:id="rId8"/>
    <p:sldId id="263" r:id="rId9"/>
    <p:sldId id="265" r:id="rId10"/>
    <p:sldId id="268" r:id="rId11"/>
    <p:sldId id="269" r:id="rId12"/>
    <p:sldId id="264" r:id="rId13"/>
    <p:sldId id="267" r:id="rId14"/>
    <p:sldId id="274" r:id="rId15"/>
    <p:sldId id="266" r:id="rId16"/>
    <p:sldId id="270" r:id="rId17"/>
    <p:sldId id="275" r:id="rId18"/>
    <p:sldId id="308" r:id="rId19"/>
    <p:sldId id="273" r:id="rId20"/>
    <p:sldId id="279" r:id="rId21"/>
    <p:sldId id="272" r:id="rId22"/>
    <p:sldId id="278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307" r:id="rId34"/>
    <p:sldId id="294" r:id="rId35"/>
    <p:sldId id="296" r:id="rId36"/>
    <p:sldId id="312" r:id="rId37"/>
    <p:sldId id="310" r:id="rId38"/>
    <p:sldId id="298" r:id="rId39"/>
    <p:sldId id="297" r:id="rId40"/>
    <p:sldId id="295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0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0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7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38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64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622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80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033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685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24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05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10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748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250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80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6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44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3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3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0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EF5C-9D70-4C05-9EAD-CEA959B4784B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187B-F450-460F-A35E-37894BE8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6F0A3-6FE4-4BB8-8CD9-E9D553B81842}" type="datetimeFigureOut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2017/10/29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387F76-920A-4481-A542-51DA46E0C35A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06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biendata.com/competition/mobike/weekwinn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pn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jpe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gif"/><Relationship Id="rId5" Type="http://schemas.openxmlformats.org/officeDocument/2006/relationships/image" Target="../media/image21.wmf"/><Relationship Id="rId10" Type="http://schemas.openxmlformats.org/officeDocument/2006/relationships/image" Target="../media/image29.gi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gif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jpe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oleObject" Target="../embeddings/oleObject20.bin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8.jpeg"/><Relationship Id="rId4" Type="http://schemas.openxmlformats.org/officeDocument/2006/relationships/image" Target="../media/image21.wmf"/><Relationship Id="rId9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8.jpeg"/><Relationship Id="rId4" Type="http://schemas.openxmlformats.org/officeDocument/2006/relationships/image" Target="../media/image21.wmf"/><Relationship Id="rId9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png"/><Relationship Id="rId5" Type="http://schemas.openxmlformats.org/officeDocument/2006/relationships/image" Target="../media/image650.png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jpe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png"/><Relationship Id="rId5" Type="http://schemas.openxmlformats.org/officeDocument/2006/relationships/image" Target="../media/image49.png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.jpeg"/><Relationship Id="rId4" Type="http://schemas.openxmlformats.org/officeDocument/2006/relationships/image" Target="../media/image2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0.jpeg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479" y="847324"/>
            <a:ext cx="9966960" cy="3035808"/>
          </a:xfrm>
        </p:spPr>
        <p:txBody>
          <a:bodyPr/>
          <a:lstStyle/>
          <a:p>
            <a:r>
              <a:rPr lang="en-US" altLang="zh-CN" dirty="0"/>
              <a:t>		 </a:t>
            </a:r>
            <a:r>
              <a:rPr lang="en-US" altLang="zh-CN" dirty="0" err="1"/>
              <a:t>MOBike</a:t>
            </a:r>
            <a:r>
              <a:rPr lang="en-US" altLang="zh-CN" dirty="0"/>
              <a:t> CUP</a:t>
            </a:r>
            <a:br>
              <a:rPr lang="en-US" altLang="zh-CN" dirty="0"/>
            </a:br>
            <a:r>
              <a:rPr lang="zh-CN" altLang="en-US" dirty="0"/>
              <a:t>摩拜杯算法挑战赛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17803" y="6181475"/>
            <a:ext cx="7891272" cy="1069848"/>
          </a:xfrm>
        </p:spPr>
        <p:txBody>
          <a:bodyPr>
            <a:normAutofit/>
          </a:bodyPr>
          <a:lstStyle/>
          <a:p>
            <a:r>
              <a:rPr lang="zh-CN" altLang="en-US" sz="2600" b="1" dirty="0"/>
              <a:t>主办方：中国人工智能学会，摩拜</a:t>
            </a:r>
          </a:p>
        </p:txBody>
      </p:sp>
      <p:pic>
        <p:nvPicPr>
          <p:cNvPr id="1026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7088" cy="19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4211081" y="401756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0A22E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答辩报告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0A22E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队伍：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Horizon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0A22E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39A06CD-443B-43AC-A5FC-D61D487317DC}"/>
              </a:ext>
            </a:extLst>
          </p:cNvPr>
          <p:cNvSpPr txBox="1">
            <a:spLocks/>
          </p:cNvSpPr>
          <p:nvPr/>
        </p:nvSpPr>
        <p:spPr>
          <a:xfrm>
            <a:off x="4293475" y="5008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j-ea"/>
                <a:cs typeface="Mongolian Baiti" panose="03000500000000000000" pitchFamily="66" charset="0"/>
              </a:rPr>
              <a:t>Speaker</a:t>
            </a:r>
            <a:r>
              <a:rPr lang="en-US" altLang="zh-CN" sz="2400" dirty="0">
                <a:latin typeface="+mj-ea"/>
                <a:cs typeface="Mongolian Baiti" panose="03000500000000000000" pitchFamily="66" charset="0"/>
              </a:rPr>
              <a:t>: </a:t>
            </a:r>
            <a:r>
              <a:rPr lang="zh-CN" altLang="en-US" sz="2400" b="1" dirty="0">
                <a:latin typeface="+mj-ea"/>
                <a:cs typeface="Mongolian Baiti" panose="03000500000000000000" pitchFamily="66" charset="0"/>
              </a:rPr>
              <a:t>梁赋航</a:t>
            </a:r>
          </a:p>
        </p:txBody>
      </p:sp>
    </p:spTree>
    <p:extLst>
      <p:ext uri="{BB962C8B-B14F-4D97-AF65-F5344CB8AC3E}">
        <p14:creationId xmlns:p14="http://schemas.microsoft.com/office/powerpoint/2010/main" val="214416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82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对结果精度、问题难度的直观把握： （要求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geohash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编码）。北京市一共有约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9~10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万的不相交区域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(1x10^5)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734206-99D7-460E-900C-6F262E25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72" y="2567264"/>
            <a:ext cx="64865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820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从问题本质上讲，是一个</a:t>
            </a:r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推荐系统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在时刻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，给定出发地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，用户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，自行车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，要求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推荐三个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用户最可能去的目的地。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既然要推荐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地点，而且评测指标与顺序有关，那么肯定就要有一个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RANK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的过程。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7549" y="-58981"/>
            <a:ext cx="5042132" cy="34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错误做法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6181"/>
            <a:ext cx="10515600" cy="4850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在比赛初期，我们看到一些队伍的思路是不对的，不适用于本次比赛，例如：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回归思路：</a:t>
            </a:r>
            <a:endParaRPr lang="en-US" altLang="zh-CN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单独对终点经度、纬度进行两次线性回归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(x)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同时对经度纬度做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multi-label regression (x)</a:t>
            </a: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分类思路：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multi-class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多分类：不可行，因为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train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万多个不同的取值，计算上不可行。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8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正确思路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6181"/>
                <a:ext cx="10515600" cy="48508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把多分类问题转化为二分类问题：</a:t>
                </a:r>
                <a:r>
                  <a:rPr lang="en-US" altLang="zh-CN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1-vs-all</a:t>
                </a:r>
                <a:r>
                  <a:rPr lang="zh-CN" altLang="en-US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u="sng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对每一个样本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训练集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测试集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，选取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个候选终点，扩展成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行。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For training set: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行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选中了正确的终点，那么这一行的标签为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，否则为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0.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再用分类算法本地训练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For test set: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用二分类算法预测概率，概率最大的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top 3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作为提交。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6181"/>
                <a:ext cx="10515600" cy="4850849"/>
              </a:xfrm>
              <a:blipFill>
                <a:blip r:embed="rId2"/>
                <a:stretch>
                  <a:fillRect l="-1043" b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83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问题分析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82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Math Description</a:t>
                </a:r>
                <a:r>
                  <a:rPr lang="zh-CN" altLang="en-US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：</a:t>
                </a:r>
                <a:endParaRPr lang="en-US" altLang="zh-CN" dirty="0">
                  <a:latin typeface="Mongolian Baiti" panose="03000500000000000000" pitchFamily="66" charset="0"/>
                  <a:ea typeface="黑体" panose="02010609060101010101" pitchFamily="49" charset="-122"/>
                  <a:cs typeface="Mongolian Baiti" panose="03000500000000000000" pitchFamily="66" charset="0"/>
                </a:endParaRPr>
              </a:p>
              <a:p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Given distinct </a:t>
                </a:r>
                <a:r>
                  <a:rPr lang="en-US" altLang="zh-CN" b="1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user</a:t>
                </a:r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U, </a:t>
                </a:r>
                <a:r>
                  <a:rPr lang="en-US" altLang="zh-CN" b="1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bike</a:t>
                </a:r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B, </a:t>
                </a:r>
                <a:r>
                  <a:rPr lang="en-US" altLang="zh-CN" b="1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time</a:t>
                </a:r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T, </a:t>
                </a:r>
                <a:r>
                  <a:rPr lang="en-US" altLang="zh-CN" b="1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start</a:t>
                </a:r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location S, </a:t>
                </a:r>
              </a:p>
              <a:p>
                <a:r>
                  <a:rPr lang="en-US" altLang="zh-CN" u="sng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calculate</a:t>
                </a:r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the probability of </a:t>
                </a:r>
                <a:r>
                  <a:rPr lang="en-US" altLang="zh-CN" u="sng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all the possible candidates’ </a:t>
                </a:r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destination. And </a:t>
                </a:r>
                <a:r>
                  <a:rPr lang="en-US" altLang="zh-CN" u="sng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rank</a:t>
                </a:r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all candidates’ </a:t>
                </a:r>
                <a:r>
                  <a:rPr lang="en-US" altLang="zh-CN" dirty="0" err="1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loc</a:t>
                </a:r>
                <a:r>
                  <a:rPr lang="en-US" altLang="zh-CN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by their probabilities.</a:t>
                </a:r>
                <a:endParaRPr lang="en-US" altLang="zh-CN" sz="3600" b="1" dirty="0">
                  <a:latin typeface="Mongolian Baiti" panose="03000500000000000000" pitchFamily="66" charset="0"/>
                  <a:ea typeface="黑体" panose="02010609060101010101" pitchFamily="49" charset="-122"/>
                  <a:cs typeface="Mongolian Baiti" panose="03000500000000000000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="1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in candidates, </a:t>
                </a:r>
                <a:r>
                  <a:rPr lang="en-US" altLang="zh-CN" b="1" i="1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rank</a:t>
                </a:r>
                <a:r>
                  <a:rPr lang="en-US" altLang="zh-CN" b="1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Mongolian Baiti" panose="03000500000000000000" pitchFamily="66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and get the 3 largest ones.</a:t>
                </a:r>
                <a:endParaRPr lang="en-US" altLang="zh-CN" dirty="0">
                  <a:latin typeface="Mongolian Baiti" panose="03000500000000000000" pitchFamily="66" charset="0"/>
                  <a:ea typeface="黑体" panose="02010609060101010101" pitchFamily="49" charset="-122"/>
                  <a:cs typeface="Mongolian Baiti" panose="03000500000000000000" pitchFamily="66" charset="0"/>
                </a:endParaRPr>
              </a:p>
              <a:p>
                <a:endParaRPr lang="zh-CN" altLang="en-US" dirty="0">
                  <a:latin typeface="Mongolian Baiti" panose="03000500000000000000" pitchFamily="66" charset="0"/>
                  <a:ea typeface="黑体" panose="02010609060101010101" pitchFamily="49" charset="-122"/>
                  <a:cs typeface="Mongolian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820"/>
                <a:ext cx="10515600" cy="4351338"/>
              </a:xfrm>
              <a:blipFill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32303" y="4077156"/>
                <a:ext cx="5915168" cy="64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𝑒𝑛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03" y="4077156"/>
                <a:ext cx="5915168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38126" y="4060443"/>
                <a:ext cx="30878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𝑐𝑎𝑛𝑑𝑖𝑑𝑎𝑡𝑒</m:t>
                          </m:r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US" altLang="zh-CN" sz="32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26" y="4060443"/>
                <a:ext cx="3087848" cy="584775"/>
              </a:xfrm>
              <a:prstGeom prst="rect">
                <a:avLst/>
              </a:prstGeom>
              <a:blipFill>
                <a:blip r:embed="rId5"/>
                <a:stretch>
                  <a:fillRect r="-37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37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主要矛盾分析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820"/>
                <a:ext cx="10515600" cy="44417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i="1" dirty="0">
                    <a:latin typeface="Cambria Math" panose="02040503050406030204" pitchFamily="18" charset="0"/>
                  </a:rPr>
                  <a:t>在复杂事物自身包含的多种矛盾中，每种矛盾所处的地位、对事物发展所起的作用是不同的，总有主次、重要非重要之分，其中必有一种矛盾与其它诸种矛盾相比较而言，处于支配地位，对事物发展起</a:t>
                </a:r>
                <a:r>
                  <a:rPr lang="zh-CN" altLang="en-US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决定作用</a:t>
                </a:r>
                <a:r>
                  <a:rPr lang="zh-CN" altLang="en-US" sz="2000" i="1" dirty="0">
                    <a:latin typeface="Cambria Math" panose="02040503050406030204" pitchFamily="18" charset="0"/>
                  </a:rPr>
                  <a:t>，这种矛盾就叫做主要矛盾。   </a:t>
                </a:r>
                <a:r>
                  <a:rPr lang="en-US" altLang="zh-CN" sz="2000" i="1" dirty="0">
                    <a:latin typeface="Cambria Math" panose="02040503050406030204" pitchFamily="18" charset="0"/>
                  </a:rPr>
                  <a:t>--</a:t>
                </a:r>
                <a:r>
                  <a:rPr lang="zh-CN" altLang="en-US" sz="2000" i="1" dirty="0">
                    <a:latin typeface="Cambria Math" panose="02040503050406030204" pitchFamily="18" charset="0"/>
                  </a:rPr>
                  <a:t>（唯物辩证法）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𝑒𝑛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，在影响选择终点的四个维度中，每个的作用不同。重要性排序如下；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：起点。研究起点终点的统计信息。从人口流动的宏观模型角度建模。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：用户。对于具体用户有不同的出行习惯。从微观、个性化角度进行建模。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“</a:t>
                </a:r>
                <a:r>
                  <a:rPr lang="zh-CN" altLang="en-US" sz="2400" i="1" dirty="0">
                    <a:latin typeface="Cambria Math" panose="02040503050406030204" pitchFamily="18" charset="0"/>
                  </a:rPr>
                  <a:t>矛盾的普遍性和特殊性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”</a:t>
                </a:r>
              </a:p>
              <a:p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b="1" i="1" dirty="0">
                    <a:latin typeface="Calibri" panose="020F0502020204030204" pitchFamily="34" charset="0"/>
                    <a:ea typeface="黑体" panose="02010609060101010101" pitchFamily="49" charset="-122"/>
                  </a:rPr>
                  <a:t>T</a:t>
                </a: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时间。重要的组合研究对象，但一般不单独研究。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自行车：次要特征。但可能有信息泄露利用。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820"/>
                <a:ext cx="10515600" cy="4441708"/>
              </a:xfrm>
              <a:blipFill>
                <a:blip r:embed="rId2"/>
                <a:stretch>
                  <a:fillRect l="-812" t="-1372" r="-3768" b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9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流程误差分析</a:t>
            </a: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8E85B0C-7FDB-47D2-A7EF-A18AFFFC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D11EFC-89E4-4E5B-9493-6206C41B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11" y="1379530"/>
            <a:ext cx="6468904" cy="53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FD5D8-4F42-477E-B871-F682F42C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3FF3-C487-405D-88A1-F49FF990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979" y="724793"/>
            <a:ext cx="5352540" cy="495691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GeoHash</a:t>
            </a:r>
            <a:r>
              <a:rPr lang="zh-CN" altLang="en-US" dirty="0"/>
              <a:t>是将区域划分为一个个规则矩形编码，这样在查询附近</a:t>
            </a:r>
            <a:r>
              <a:rPr lang="en-US" altLang="zh-CN" dirty="0"/>
              <a:t>POI</a:t>
            </a:r>
            <a:r>
              <a:rPr lang="zh-CN" altLang="en-US" dirty="0"/>
              <a:t>信息时会导致一些问题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在查询的时候会发现距离较远的</a:t>
            </a:r>
            <a:r>
              <a:rPr lang="en-US" altLang="zh-CN" dirty="0" err="1"/>
              <a:t>GeoHash</a:t>
            </a:r>
            <a:r>
              <a:rPr lang="zh-CN" altLang="en-US" dirty="0"/>
              <a:t>编码与我们一样（因为在同一个</a:t>
            </a:r>
            <a:r>
              <a:rPr lang="en-US" altLang="zh-CN" dirty="0" err="1"/>
              <a:t>GeoHash</a:t>
            </a:r>
            <a:r>
              <a:rPr lang="zh-CN" altLang="en-US" dirty="0"/>
              <a:t>区域块上），而较近的</a:t>
            </a:r>
            <a:r>
              <a:rPr lang="en-US" altLang="zh-CN" dirty="0" err="1"/>
              <a:t>GeoHash</a:t>
            </a:r>
            <a:r>
              <a:rPr lang="zh-CN" altLang="en-US" dirty="0"/>
              <a:t>编码与我们不一致。这个问题往往产生在边界处。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</a:t>
            </a:r>
            <a:r>
              <a:rPr lang="zh-CN" altLang="en-US" dirty="0"/>
              <a:t>，解决的思路很简单，我们查询时，除了使用定位点的</a:t>
            </a:r>
            <a:r>
              <a:rPr lang="en-US" altLang="zh-CN" dirty="0" err="1"/>
              <a:t>GeoHash</a:t>
            </a:r>
            <a:r>
              <a:rPr lang="zh-CN" altLang="en-US" dirty="0"/>
              <a:t>编码进行匹配外，还使用周围</a:t>
            </a:r>
            <a:r>
              <a:rPr lang="en-US" altLang="zh-CN" dirty="0"/>
              <a:t>8</a:t>
            </a:r>
            <a:r>
              <a:rPr lang="zh-CN" altLang="en-US" dirty="0"/>
              <a:t>个区域的</a:t>
            </a:r>
            <a:r>
              <a:rPr lang="en-US" altLang="zh-CN" dirty="0" err="1"/>
              <a:t>GeoHash</a:t>
            </a:r>
            <a:r>
              <a:rPr lang="zh-CN" altLang="en-US" dirty="0"/>
              <a:t>编码，这样可以避免这个问题。 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4818" name="Picture 2" descr="http://images.cnitblog.com/blog/522490/201309/09190137-edd3b1fe3d754c5d836e2812ac298674.png">
            <a:extLst>
              <a:ext uri="{FF2B5EF4-FFF2-40B4-BE49-F238E27FC236}">
                <a16:creationId xmlns:a16="http://schemas.microsoft.com/office/drawing/2014/main" id="{21D1AF09-3FA3-4B2F-92D5-EF4C3728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24793"/>
            <a:ext cx="4620782" cy="470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4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候选点选取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82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已知起点，怎么选取终点？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一定是通过“历史信息”来选取。所谓历史信息，又可以分为宏观的和个体的。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宏观通过历史记录中，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S-&gt;E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来取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个体通过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S,U-&gt;E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来取。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这个步骤是一个性能和效率的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Trade-off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。选取候选点越多，召回率越高，模型分数越高，但数据量更大。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选取算法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8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对于一个样本，它的候选点是下面的外连接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A.7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天内该起点，在同一个时刻访问记录的终点（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3hour-&gt;end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B.7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天内该起点，访问过记录的所有终点的条件概率取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top20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start-&gt;end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该用户的去过的点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(user-&gt;end)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该用户出发过的点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(user’s start)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（出发点附近的九宫格）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inner join (start-&gt;end)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的拓展：把终点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扩展到终点附近的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neighbors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算法效率：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recall 83.17% with scale of 50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7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Competition Results</a:t>
            </a:r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366"/>
            <a:ext cx="10515600" cy="47616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队伍名： </a:t>
            </a:r>
            <a:r>
              <a:rPr lang="en-US" altLang="zh-CN" sz="3200" b="1" i="1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Horizon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队伍成员：梁赋航，李宇韬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来自：中山大学 数据科学与计算机学院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*成绩：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包揽第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六周的全国周冠军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一共九周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换数据前第一，换榜后排名第四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(top4/991)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唯一获奖的本科生团队、全程包揽最多周冠军、提交次数最少。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https://www.biendata.com/competition/mobike/weekwinner/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263" y="5718501"/>
            <a:ext cx="1743806" cy="11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箭头 11"/>
          <p:cNvSpPr/>
          <p:nvPr/>
        </p:nvSpPr>
        <p:spPr>
          <a:xfrm>
            <a:off x="6930302" y="3053399"/>
            <a:ext cx="624254" cy="201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320AF3-1D29-4E5F-8FEB-456989F171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793" y="275206"/>
            <a:ext cx="4655850" cy="43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2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Frist</a:t>
            </a:r>
            <a:r>
              <a:rPr lang="zh-CN" altLang="en-US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 </a:t>
            </a:r>
            <a:r>
              <a:rPr lang="en-US" altLang="zh-CN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model from scratch</a:t>
            </a:r>
            <a:endParaRPr lang="zh-CN" altLang="en-US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819"/>
                <a:ext cx="10515600" cy="447721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sz="2400" i="1" dirty="0">
                    <a:latin typeface="Cambria Math" panose="02040503050406030204" pitchFamily="18" charset="0"/>
                  </a:rPr>
                  <a:t>For every sample,  in order to compute: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𝑒𝑛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r>
                  <a:rPr lang="en-US" altLang="zh-CN" sz="2400" i="1" dirty="0">
                    <a:latin typeface="Cambria Math" panose="02040503050406030204" pitchFamily="18" charset="0"/>
                  </a:rPr>
                  <a:t>Instead, compute these conditional probability: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𝑡𝑎𝑟𝑡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2000" dirty="0"/>
              </a:p>
              <a:p>
                <a:r>
                  <a:rPr lang="en-US" altLang="zh-CN" sz="2400" i="1" dirty="0">
                    <a:latin typeface="Cambria Math" panose="02040503050406030204" pitchFamily="18" charset="0"/>
                  </a:rPr>
                  <a:t>And  then compute combined probability: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𝑡𝑎𝑟𝑡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i="1" dirty="0">
                    <a:latin typeface="Cambria Math" panose="020405030504060302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time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 can be different period: </a:t>
                </a:r>
              </a:p>
              <a:p>
                <a:pPr lvl="1"/>
                <a:r>
                  <a:rPr lang="en-US" altLang="zh-CN" sz="2000" i="1" dirty="0">
                    <a:latin typeface="Cambria Math" panose="02040503050406030204" pitchFamily="18" charset="0"/>
                  </a:rPr>
                  <a:t>Weekly: Monday/Tuesday… or Weekday/Weekend</a:t>
                </a:r>
              </a:p>
              <a:p>
                <a:pPr lvl="1"/>
                <a:r>
                  <a:rPr lang="en-US" altLang="zh-CN" sz="2000" i="1" dirty="0">
                    <a:latin typeface="Cambria Math" panose="02040503050406030204" pitchFamily="18" charset="0"/>
                  </a:rPr>
                  <a:t>  Daily: Morning/Noon/Night/Dawn </a:t>
                </a:r>
              </a:p>
              <a:p>
                <a:pPr lvl="1"/>
                <a:r>
                  <a:rPr lang="en-US" altLang="zh-CN" sz="2000" i="1" dirty="0">
                    <a:latin typeface="Cambria Math" panose="02040503050406030204" pitchFamily="18" charset="0"/>
                  </a:rPr>
                  <a:t>Hourly: 3hour, hour, half-hour..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819"/>
                <a:ext cx="10515600" cy="4477219"/>
              </a:xfrm>
              <a:blipFill>
                <a:blip r:embed="rId2"/>
                <a:stretch>
                  <a:fillRect l="-696" t="-10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B2525C-947C-4B5C-9489-B8965EFAE249}"/>
              </a:ext>
            </a:extLst>
          </p:cNvPr>
          <p:cNvSpPr/>
          <p:nvPr/>
        </p:nvSpPr>
        <p:spPr>
          <a:xfrm>
            <a:off x="6794992" y="843241"/>
            <a:ext cx="3742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Cambria Math" panose="02040503050406030204" pitchFamily="18" charset="0"/>
              </a:rPr>
              <a:t>Basic Bayesian Method</a:t>
            </a:r>
          </a:p>
        </p:txBody>
      </p:sp>
    </p:spTree>
    <p:extLst>
      <p:ext uri="{BB962C8B-B14F-4D97-AF65-F5344CB8AC3E}">
        <p14:creationId xmlns:p14="http://schemas.microsoft.com/office/powerpoint/2010/main" val="158910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</a:rPr>
              <a:t>2.Connectivism Method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819"/>
                <a:ext cx="10515600" cy="4672529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𝑇𝑎𝑘𝑒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𝑏𝑖𝑘𝑒</m:t>
                        </m:r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as the strength of connection between start &amp; end under a certain condition.	</a:t>
                </a:r>
                <a:endParaRPr lang="zh-CN" alt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𝑢𝑠𝑒𝑟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000" i="1" dirty="0">
                    <a:latin typeface="Cambria Math" panose="02040503050406030204" pitchFamily="18" charset="0"/>
                  </a:rPr>
                  <a:t>…</a:t>
                </a:r>
              </a:p>
              <a:p>
                <a:pPr marL="457200" lvl="1" indent="0">
                  <a:buNone/>
                </a:pPr>
                <a:r>
                  <a:rPr lang="en-US" altLang="zh-CN" sz="2000" i="1" dirty="0">
                    <a:latin typeface="Cambria Math" panose="02040503050406030204" pitchFamily="18" charset="0"/>
                  </a:rPr>
                  <a:t>--------</a:t>
                </a:r>
              </a:p>
              <a:p>
                <a:pPr lvl="1"/>
                <a:r>
                  <a:rPr lang="en-US" altLang="zh-CN" sz="2000" i="1" dirty="0">
                    <a:latin typeface="Cambria Math" panose="02040503050406030204" pitchFamily="18" charset="0"/>
                  </a:rPr>
                  <a:t>*Relationship with Bayesian method: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𝑒𝑛</m:t>
                        </m:r>
                        <m:sSub>
                          <m:sSub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𝑆𝑡𝑎𝑟𝑡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18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en-US" altLang="zh-CN" sz="18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𝑢𝑠𝑒𝑟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𝑢𝑠𝑒𝑟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1800" dirty="0"/>
              </a:p>
              <a:p>
                <a:pPr lvl="1"/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819"/>
                <a:ext cx="10515600" cy="4672529"/>
              </a:xfrm>
              <a:blipFill>
                <a:blip r:embed="rId2"/>
                <a:stretch>
                  <a:fillRect t="-4172" b="-2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95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3.Location features: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819"/>
                <a:ext cx="10515600" cy="4921103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𝑇𝑎𝑘𝑒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as the heat(count) of candidate as destination. </a:t>
                </a:r>
              </a:p>
              <a:p>
                <a:pPr lvl="1"/>
                <a:r>
                  <a:rPr lang="en-US" altLang="zh-CN" dirty="0">
                    <a:latin typeface="Cambria" panose="02040503050406030204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as the heat of start.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i="1" dirty="0">
                    <a:latin typeface="Cambria Math" panose="02040503050406030204" pitchFamily="18" charset="0"/>
                  </a:rPr>
                  <a:t>And combine them with multiple time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i="1" dirty="0">
                    <a:latin typeface="Cambria Math" panose="02040503050406030204" pitchFamily="18" charset="0"/>
                  </a:rPr>
                  <a:t>And combine with the heat with User Count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𝑠𝑡𝑎𝑟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𝑈𝑠𝑒𝑟𝑠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𝑢𝑛𝑖𝑞𝑢𝑒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𝑈𝑠𝑒𝑟𝑠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i="1" dirty="0">
                    <a:latin typeface="Cambria Math" panose="02040503050406030204" pitchFamily="18" charset="0"/>
                  </a:rPr>
                  <a:t>*time can be multiple period</a:t>
                </a:r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819"/>
                <a:ext cx="10515600" cy="4921103"/>
              </a:xfrm>
              <a:blipFill>
                <a:blip r:embed="rId2"/>
                <a:stretch>
                  <a:fillRect t="-6436" b="-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5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4. Some other important features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819"/>
            <a:ext cx="10515600" cy="487671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i="1" dirty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latin typeface="Cambria Math" panose="02040503050406030204" pitchFamily="18" charset="0"/>
              </a:rPr>
              <a:t>Number of candidates.</a:t>
            </a:r>
          </a:p>
          <a:p>
            <a:pPr marL="457200" lvl="1" indent="0">
              <a:buNone/>
            </a:pPr>
            <a:endParaRPr lang="en-US" altLang="zh-CN" i="1" dirty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latin typeface="Cambria Math" panose="02040503050406030204" pitchFamily="18" charset="0"/>
              </a:rPr>
              <a:t>distance of candidate:</a:t>
            </a:r>
          </a:p>
          <a:p>
            <a:pPr marL="457200" lvl="1" indent="0">
              <a:buNone/>
            </a:pPr>
            <a:r>
              <a:rPr lang="en-US" altLang="zh-CN" i="1" dirty="0">
                <a:latin typeface="Cambria Math" panose="02040503050406030204" pitchFamily="18" charset="0"/>
              </a:rPr>
              <a:t>	1. Manhattan distance between start and end</a:t>
            </a:r>
          </a:p>
          <a:p>
            <a:pPr marL="457200" lvl="1" indent="0">
              <a:buNone/>
            </a:pPr>
            <a:r>
              <a:rPr lang="en-US" altLang="zh-CN" i="1" dirty="0">
                <a:latin typeface="Cambria Math" panose="02040503050406030204" pitchFamily="18" charset="0"/>
              </a:rPr>
              <a:t>	2.Distance’s rank: Distance rank in the sample’s 50 candidates</a:t>
            </a:r>
          </a:p>
          <a:p>
            <a:pPr marL="457200" lvl="1" indent="0">
              <a:buNone/>
            </a:pPr>
            <a:endParaRPr lang="en-US" altLang="zh-CN" i="1" dirty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latin typeface="Cambria Math" panose="02040503050406030204" pitchFamily="18" charset="0"/>
              </a:rPr>
              <a:t>User’s behavior:</a:t>
            </a:r>
          </a:p>
          <a:p>
            <a:pPr marL="1371600" lvl="2" indent="-4572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</a:rPr>
              <a:t>User’s Distance Behavior.(Average/Min/Max)</a:t>
            </a:r>
          </a:p>
          <a:p>
            <a:pPr marL="1371600" lvl="2" indent="-457200">
              <a:buAutoNum type="arabicPeriod"/>
            </a:pPr>
            <a:r>
              <a:rPr lang="en-US" altLang="zh-CN" i="1" dirty="0">
                <a:latin typeface="Cambria Math" panose="02040503050406030204" pitchFamily="18" charset="0"/>
              </a:rPr>
              <a:t>User’s Distance Behavior at a certain time period (morning/afternoon..)</a:t>
            </a:r>
          </a:p>
          <a:p>
            <a:pPr marL="457200" lvl="1" indent="0">
              <a:buNone/>
            </a:pPr>
            <a:endParaRPr lang="en-US" altLang="zh-CN" i="1" dirty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latin typeface="Cambria Math" panose="02040503050406030204" pitchFamily="18" charset="0"/>
              </a:rPr>
              <a:t>Alignment between user’s behavior  with facts:</a:t>
            </a:r>
          </a:p>
          <a:p>
            <a:pPr marL="457200" lvl="1" indent="0">
              <a:buNone/>
            </a:pPr>
            <a:r>
              <a:rPr lang="en-US" altLang="zh-CN" i="1" dirty="0">
                <a:latin typeface="Cambria Math" panose="02040503050406030204" pitchFamily="18" charset="0"/>
              </a:rPr>
              <a:t>	(</a:t>
            </a:r>
            <a:r>
              <a:rPr lang="en-US" altLang="zh-CN" i="1" dirty="0" err="1">
                <a:latin typeface="Cambria Math" panose="02040503050406030204" pitchFamily="18" charset="0"/>
              </a:rPr>
              <a:t>distance_user</a:t>
            </a:r>
            <a:r>
              <a:rPr lang="en-US" altLang="zh-CN" i="1" dirty="0">
                <a:latin typeface="Cambria Math" panose="02040503050406030204" pitchFamily="18" charset="0"/>
              </a:rPr>
              <a:t>- </a:t>
            </a:r>
            <a:r>
              <a:rPr lang="en-US" altLang="zh-CN" i="1" dirty="0" err="1">
                <a:latin typeface="Cambria Math" panose="02040503050406030204" pitchFamily="18" charset="0"/>
              </a:rPr>
              <a:t>distance_candidates</a:t>
            </a:r>
            <a:r>
              <a:rPr lang="en-US" altLang="zh-CN" i="1" dirty="0">
                <a:latin typeface="Cambria Math" panose="02040503050406030204" pitchFamily="18" charset="0"/>
              </a:rPr>
              <a:t>)/ </a:t>
            </a:r>
            <a:r>
              <a:rPr lang="en-US" altLang="zh-CN" i="1" dirty="0" err="1">
                <a:latin typeface="Cambria Math" panose="02040503050406030204" pitchFamily="18" charset="0"/>
              </a:rPr>
              <a:t>distance_candidates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endParaRPr lang="en-US" altLang="zh-CN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altLang="zh-CN" i="1" dirty="0">
              <a:latin typeface="Cambria Math" panose="02040503050406030204" pitchFamily="18" charset="0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52430"/>
              </p:ext>
            </p:extLst>
          </p:nvPr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77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5.Revert them!  Bayes transformation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819"/>
                <a:ext cx="10515600" cy="4983247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According to the Bayes Formula, the condition probability of A and B can be computed in reverse.</a:t>
                </a:r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In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Bayesian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way: use End-&gt;Start as an indictor of Start-&gt;end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)∝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		  	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 .</a:t>
                </a:r>
                <a:r>
                  <a:rPr lang="en-US" altLang="zh-CN" i="1" dirty="0" err="1">
                    <a:latin typeface="Cambria Math" panose="02040503050406030204" pitchFamily="18" charset="0"/>
                  </a:rPr>
                  <a:t>etc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In Connectionism way: count start  as destination; count end as start.</a:t>
                </a:r>
              </a:p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𝑒𝑡𝑐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819"/>
                <a:ext cx="10515600" cy="4983247"/>
              </a:xfrm>
              <a:blipFill>
                <a:blip r:embed="rId3"/>
                <a:stretch>
                  <a:fillRect t="-244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5124" name="Picture 4" descr="http://images2015.cnblogs.com/blog/953214/201606/953214-20160630121812593-365388673.png">
            <a:extLst>
              <a:ext uri="{FF2B5EF4-FFF2-40B4-BE49-F238E27FC236}">
                <a16:creationId xmlns:a16="http://schemas.microsoft.com/office/drawing/2014/main" id="{F12E6892-FFD1-4A45-BF2B-158579CB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78" y="2087810"/>
            <a:ext cx="4110685" cy="16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DDA81F-AA5F-4CEC-9AE0-BB6A87E52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21093"/>
              </p:ext>
            </p:extLst>
          </p:nvPr>
        </p:nvGraphicFramePr>
        <p:xfrm>
          <a:off x="9923527" y="2891046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23527" y="2891046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45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6. Spatial Similarity(</a:t>
            </a:r>
            <a:r>
              <a:rPr lang="zh-CN" altLang="en-US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空间相似性</a:t>
            </a:r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)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819"/>
                <a:ext cx="10515600" cy="487671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It is important to know that geo data is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continuous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. </a:t>
                </a:r>
              </a:p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Neighbor districts share the similar features</a:t>
                </a:r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Given a features F with relationship with start and end,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zh-CN" altLang="en-US" dirty="0"/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,where x </a:t>
                </a:r>
                <a14:m>
                  <m:oMath xmlns:m="http://schemas.openxmlformats.org/officeDocument/2006/math"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𝑛𝑒𝑖𝑔h𝑏𝑜𝑢𝑟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𝑛𝑒𝑖𝑔h𝑏𝑜𝑢𝑟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</m:oMath>
                </a14:m>
                <a:endParaRPr lang="en-US" altLang="zh-CN" sz="2000" i="1" dirty="0">
                  <a:latin typeface="Cambria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zh-CN" altLang="en-US" i="1" dirty="0">
                  <a:latin typeface="Cambria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altLang="zh-CN" sz="2800" b="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end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=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end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zh-CN" altLang="en-US" dirty="0"/>
              </a:p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So: We can Compute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as features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819"/>
                <a:ext cx="10515600" cy="4876715"/>
              </a:xfrm>
              <a:blipFill>
                <a:blip r:embed="rId3"/>
                <a:stretch>
                  <a:fillRect t="-1750" b="-20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80020192-5051-411F-B8E9-7F3638E19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0697" y="120256"/>
            <a:ext cx="3409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6. Spatial Similarity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819"/>
                <a:ext cx="10515600" cy="5072024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A. Compute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respectively as features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hr m:val="∮"/>
                            <m:grow m:val="on"/>
                            <m:subHide m:val="on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)≈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𝑠𝑡𝑎𝑟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∮"/>
                            <m:grow m:val="on"/>
                            <m:subHide m:val="on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)≈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time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𝑠𝑡𝑎𝑟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>
                    <a:latin typeface="Cambria" panose="02040503050406030204" pitchFamily="18" charset="0"/>
                  </a:rPr>
                  <a:t>     B. Compute them together as features: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∮"/>
                            <m:grow m:val="on"/>
                            <m:subHide m:val="on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e>
                        </m:nary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hr m:val="∮"/>
                            <m:grow m:val="on"/>
                            <m:subHide m:val="on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e>
                        </m:nary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𝑒𝑛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𝑠𝑡𝑎𝑟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zh-CN" altLang="en-US" sz="24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Where n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∈{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competition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took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9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25.</m:t>
                    </m:r>
                  </m:oMath>
                </a14:m>
                <a:endParaRPr lang="zh-CN" altLang="en-US" sz="20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>
                    <a:latin typeface="Cambria" panose="02040503050406030204" pitchFamily="18" charset="0"/>
                  </a:rPr>
                  <a:t>And expand this algorithm to every features…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  <a:p>
                <a:pPr marL="0" indent="0">
                  <a:buNone/>
                </a:pPr>
                <a:endParaRPr lang="en-US" altLang="zh-CN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819"/>
                <a:ext cx="10515600" cy="5072024"/>
              </a:xfrm>
              <a:blipFill>
                <a:blip r:embed="rId3"/>
                <a:stretch>
                  <a:fillRect l="-928" t="-15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80020192-5051-411F-B8E9-7F3638E19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3798" y="119204"/>
            <a:ext cx="2653684" cy="25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7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7. Bag of Words &amp; Vectorization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graphicFrame>
        <p:nvGraphicFramePr>
          <p:cNvPr id="21" name="内容占位符 20">
            <a:extLst>
              <a:ext uri="{FF2B5EF4-FFF2-40B4-BE49-F238E27FC236}">
                <a16:creationId xmlns:a16="http://schemas.microsoft.com/office/drawing/2014/main" id="{D1FB9887-D3B4-4C7D-9EC5-7707F111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085107"/>
              </p:ext>
            </p:extLst>
          </p:nvPr>
        </p:nvGraphicFramePr>
        <p:xfrm>
          <a:off x="1121569" y="1578144"/>
          <a:ext cx="7071804" cy="325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902">
                  <a:extLst>
                    <a:ext uri="{9D8B030D-6E8A-4147-A177-3AD203B41FA5}">
                      <a16:colId xmlns:a16="http://schemas.microsoft.com/office/drawing/2014/main" val="991949630"/>
                    </a:ext>
                  </a:extLst>
                </a:gridCol>
                <a:gridCol w="3535902">
                  <a:extLst>
                    <a:ext uri="{9D8B030D-6E8A-4147-A177-3AD203B41FA5}">
                      <a16:colId xmlns:a16="http://schemas.microsoft.com/office/drawing/2014/main" val="85784098"/>
                    </a:ext>
                  </a:extLst>
                </a:gridCol>
              </a:tblGrid>
              <a:tr h="5418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geohashed_start_loc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geohashed_end_loc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8221210"/>
                  </a:ext>
                </a:extLst>
              </a:tr>
              <a:tr h="5418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3911007"/>
                  </a:ext>
                </a:extLst>
              </a:tr>
              <a:tr h="5418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2976807"/>
                  </a:ext>
                </a:extLst>
              </a:tr>
              <a:tr h="5418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200493"/>
                  </a:ext>
                </a:extLst>
              </a:tr>
              <a:tr h="5418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2859123"/>
                  </a:ext>
                </a:extLst>
              </a:tr>
              <a:tr h="5418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607098"/>
                  </a:ext>
                </a:extLst>
              </a:tr>
            </a:tbl>
          </a:graphicData>
        </a:graphic>
      </p:graphicFrame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49EE92B0-E861-40DB-B735-83E62FC4FFB8}"/>
              </a:ext>
            </a:extLst>
          </p:cNvPr>
          <p:cNvSpPr txBox="1">
            <a:spLocks/>
          </p:cNvSpPr>
          <p:nvPr/>
        </p:nvSpPr>
        <p:spPr>
          <a:xfrm>
            <a:off x="838200" y="5042517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B:{A,C,A}   D:{C,E}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B:20100  D:00101  distance(B,D)=3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Problem: vector is sparse and length=10^5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pic>
        <p:nvPicPr>
          <p:cNvPr id="10252" name="Picture 12" descr="“bag of words”的图片搜索结果">
            <a:extLst>
              <a:ext uri="{FF2B5EF4-FFF2-40B4-BE49-F238E27FC236}">
                <a16:creationId xmlns:a16="http://schemas.microsoft.com/office/drawing/2014/main" id="{F61BB600-51F8-42EB-823C-0A3B6FD9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74" y="239226"/>
            <a:ext cx="4791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74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7. Topic model:</a:t>
            </a:r>
            <a:b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</a:br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Latent Semantic Analysis </a:t>
            </a:r>
            <a:r>
              <a:rPr lang="zh-CN" altLang="en-US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（隐含语义分析）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49EE92B0-E861-40DB-B735-83E62FC4FFB8}"/>
              </a:ext>
            </a:extLst>
          </p:cNvPr>
          <p:cNvSpPr txBox="1">
            <a:spLocks/>
          </p:cNvSpPr>
          <p:nvPr/>
        </p:nvSpPr>
        <p:spPr>
          <a:xfrm>
            <a:off x="1060141" y="20380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Given a Matrix C  where rows as documents, columns as item (BOW or TF-IDF).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Do the SVD decomposition.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16DD282-1318-4738-BF6E-52CE7209C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52" y="3034409"/>
            <a:ext cx="1524983" cy="2711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15076B8F-9260-4636-87D4-9BFF7E751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141" y="3606819"/>
                <a:ext cx="10515600" cy="15003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>
                    <a:latin typeface="Cambria" panose="02040503050406030204" pitchFamily="18" charset="0"/>
                  </a:rPr>
                  <a:t>Keep the top K singular value in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</a:rPr>
                  <a:t> , and set the other r-k to zeros.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Cambria" panose="02040503050406030204" pitchFamily="18" charset="0"/>
                  </a:rPr>
                  <a:t>Then rebuild Matrix C using 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15076B8F-9260-4636-87D4-9BFF7E751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1" y="3606819"/>
                <a:ext cx="10515600" cy="1500326"/>
              </a:xfrm>
              <a:prstGeom prst="rect">
                <a:avLst/>
              </a:prstGeom>
              <a:blipFill>
                <a:blip r:embed="rId7"/>
                <a:stretch>
                  <a:fillRect l="-754" t="-9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FA4E432-1DAE-48A3-9B27-F960F323F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877411"/>
              </p:ext>
            </p:extLst>
          </p:nvPr>
        </p:nvGraphicFramePr>
        <p:xfrm>
          <a:off x="5314950" y="2689225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8" imgW="139680" imgH="152280" progId="Equation.DSMT4">
                  <p:embed/>
                </p:oleObj>
              </mc:Choice>
              <mc:Fallback>
                <p:oleObj name="Equation" r:id="rId8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14950" y="2689225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E70D74D5-362A-4998-B20E-9454496EDC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53" y="4534735"/>
            <a:ext cx="1995963" cy="364647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C8526EC6-8061-4705-BCEC-FA6BFF2F5B55}"/>
              </a:ext>
            </a:extLst>
          </p:cNvPr>
          <p:cNvSpPr txBox="1">
            <a:spLocks/>
          </p:cNvSpPr>
          <p:nvPr/>
        </p:nvSpPr>
        <p:spPr>
          <a:xfrm>
            <a:off x="1060141" y="5107145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It has 2 benefits:</a:t>
            </a: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1. Dimension Reduction</a:t>
            </a: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2. Dig out latent semantic</a:t>
            </a:r>
          </a:p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98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7. Topic model clustering and Mini-Bath </a:t>
            </a:r>
            <a:r>
              <a:rPr lang="en-US" altLang="zh-CN" sz="3600" i="1" dirty="0" err="1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Kmeans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49EE92B0-E861-40DB-B735-83E62FC4FFB8}"/>
              </a:ext>
            </a:extLst>
          </p:cNvPr>
          <p:cNvSpPr txBox="1">
            <a:spLocks/>
          </p:cNvSpPr>
          <p:nvPr/>
        </p:nvSpPr>
        <p:spPr>
          <a:xfrm>
            <a:off x="1060141" y="1481845"/>
            <a:ext cx="10515600" cy="30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After getting the                                 using the LSA. We now reduce the size of C from 10^5x10^5  to 10^5x10^3.</a:t>
            </a:r>
          </a:p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Our goal is to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FIND GROUP OF LOC WITH SIMILAR CHARACERISTIC</a:t>
            </a:r>
            <a:r>
              <a:rPr lang="en-US" altLang="zh-CN" sz="2400" dirty="0">
                <a:latin typeface="Cambria" panose="02040503050406030204" pitchFamily="18" charset="0"/>
              </a:rPr>
              <a:t>. So we do clustering using the vector in Ck. But </a:t>
            </a:r>
            <a:r>
              <a:rPr lang="en-US" altLang="zh-CN" sz="2400" dirty="0" err="1">
                <a:latin typeface="Cambria" panose="02040503050406030204" pitchFamily="18" charset="0"/>
              </a:rPr>
              <a:t>Ck</a:t>
            </a:r>
            <a:r>
              <a:rPr lang="en-US" altLang="zh-CN" sz="2400" dirty="0">
                <a:latin typeface="Cambria" panose="02040503050406030204" pitchFamily="18" charset="0"/>
              </a:rPr>
              <a:t> still too large, so we using </a:t>
            </a:r>
            <a:r>
              <a:rPr lang="en-US" altLang="zh-CN" sz="2400" b="1" i="1" dirty="0">
                <a:latin typeface="Cambria" panose="02040503050406030204" pitchFamily="18" charset="0"/>
              </a:rPr>
              <a:t>Mini-Batch </a:t>
            </a:r>
            <a:r>
              <a:rPr lang="en-US" altLang="zh-CN" sz="2400" b="1" i="1" dirty="0" err="1">
                <a:latin typeface="Cambria" panose="02040503050406030204" pitchFamily="18" charset="0"/>
              </a:rPr>
              <a:t>Kmeans</a:t>
            </a:r>
            <a:r>
              <a:rPr lang="en-US" altLang="zh-CN" sz="2400" dirty="0">
                <a:latin typeface="Cambria" panose="02040503050406030204" pitchFamily="18" charset="0"/>
              </a:rPr>
              <a:t>. Try </a:t>
            </a:r>
            <a:r>
              <a:rPr lang="en-US" altLang="zh-CN" sz="2400" i="1" dirty="0">
                <a:latin typeface="Cambria" panose="02040503050406030204" pitchFamily="18" charset="0"/>
              </a:rPr>
              <a:t>different scale K</a:t>
            </a:r>
            <a:r>
              <a:rPr lang="zh-CN" altLang="en-US" sz="2400" i="1" dirty="0">
                <a:latin typeface="Cambria" panose="02040503050406030204" pitchFamily="18" charset="0"/>
              </a:rPr>
              <a:t>（</a:t>
            </a:r>
            <a:r>
              <a:rPr lang="en-US" altLang="zh-CN" sz="2400" i="1" dirty="0">
                <a:latin typeface="Cambria" panose="02040503050406030204" pitchFamily="18" charset="0"/>
              </a:rPr>
              <a:t>500,1000,2000,3000</a:t>
            </a:r>
            <a:r>
              <a:rPr lang="zh-CN" altLang="en-US" sz="2400" i="1" dirty="0">
                <a:latin typeface="Cambria" panose="02040503050406030204" pitchFamily="18" charset="0"/>
              </a:rPr>
              <a:t>）</a:t>
            </a:r>
            <a:r>
              <a:rPr lang="en-US" altLang="zh-CN" sz="2400" i="1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and select the best one.</a:t>
            </a:r>
          </a:p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70D74D5-362A-4998-B20E-9454496ED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37" y="1474044"/>
            <a:ext cx="1995963" cy="364647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C8526EC6-8061-4705-BCEC-FA6BFF2F5B55}"/>
              </a:ext>
            </a:extLst>
          </p:cNvPr>
          <p:cNvSpPr txBox="1">
            <a:spLocks/>
          </p:cNvSpPr>
          <p:nvPr/>
        </p:nvSpPr>
        <p:spPr>
          <a:xfrm>
            <a:off x="3208538" y="6250974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Cambria" panose="02040503050406030204" pitchFamily="18" charset="0"/>
              </a:rPr>
              <a:t>Figure 2: Performance of mini-batch </a:t>
            </a:r>
            <a:r>
              <a:rPr lang="en-US" altLang="zh-CN" sz="1800" dirty="0" err="1">
                <a:latin typeface="Cambria" panose="02040503050406030204" pitchFamily="18" charset="0"/>
              </a:rPr>
              <a:t>Kmeans</a:t>
            </a:r>
            <a:r>
              <a:rPr lang="en-US" altLang="zh-CN" sz="1800" dirty="0">
                <a:latin typeface="Cambria" panose="02040503050406030204" pitchFamily="18" charset="0"/>
              </a:rPr>
              <a:t> &amp; </a:t>
            </a:r>
            <a:r>
              <a:rPr lang="en-US" altLang="zh-CN" sz="1800" dirty="0" err="1">
                <a:latin typeface="Cambria" panose="02040503050406030204" pitchFamily="18" charset="0"/>
              </a:rPr>
              <a:t>Kmeans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pic>
        <p:nvPicPr>
          <p:cNvPr id="13319" name="Picture 7" descr="“mini-batch kmeans”的图片搜索结果">
            <a:extLst>
              <a:ext uri="{FF2B5EF4-FFF2-40B4-BE49-F238E27FC236}">
                <a16:creationId xmlns:a16="http://schemas.microsoft.com/office/drawing/2014/main" id="{7180210F-4F62-4CB0-942B-74371C8A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69" y="3815662"/>
            <a:ext cx="6413054" cy="24816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9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Team member Intro.</a:t>
            </a:r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423" y="1528925"/>
            <a:ext cx="9607064" cy="467656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梁赋航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fontAlgn="base"/>
            <a:r>
              <a:rPr lang="zh-CN" altLang="zh-CN" sz="1600" b="1" dirty="0"/>
              <a:t>中山大学公共</a:t>
            </a:r>
            <a:r>
              <a:rPr lang="zh-CN" altLang="en-US" sz="1600" b="1" dirty="0"/>
              <a:t>治理大</a:t>
            </a:r>
            <a:r>
              <a:rPr lang="zh-CN" altLang="zh-CN" sz="1600" b="1" dirty="0"/>
              <a:t>数据分析大赛 冠军</a:t>
            </a:r>
            <a:r>
              <a:rPr lang="en-US" altLang="zh-CN" sz="1600" b="1" dirty="0"/>
              <a:t> (top1/110)</a:t>
            </a:r>
            <a:endParaRPr lang="zh-CN" altLang="zh-CN" sz="1600" dirty="0"/>
          </a:p>
          <a:p>
            <a:pPr fontAlgn="base"/>
            <a:r>
              <a:rPr lang="en-US" altLang="zh-CN" sz="1600" b="1" dirty="0"/>
              <a:t>Kaggle-Zillow </a:t>
            </a:r>
            <a:r>
              <a:rPr lang="zh-CN" altLang="zh-CN" sz="1600" b="1" dirty="0"/>
              <a:t>百万美金挑战赛 前</a:t>
            </a:r>
            <a:r>
              <a:rPr lang="en-US" altLang="zh-CN" sz="1600" b="1" dirty="0"/>
              <a:t>1% (top30/3884</a:t>
            </a:r>
            <a:r>
              <a:rPr lang="zh-CN" altLang="zh-CN" sz="1600" b="1" dirty="0"/>
              <a:t>）</a:t>
            </a:r>
            <a:endParaRPr lang="en-US" altLang="zh-CN" sz="1600" b="1" dirty="0"/>
          </a:p>
          <a:p>
            <a:pPr lvl="0" fontAlgn="base"/>
            <a:r>
              <a:rPr lang="zh-CN" altLang="zh-CN" sz="1600" b="1" dirty="0"/>
              <a:t>中国高校计算机大数据挑战赛 </a:t>
            </a:r>
            <a:r>
              <a:rPr lang="en-US" altLang="zh-CN" sz="1600" b="1" dirty="0"/>
              <a:t>  </a:t>
            </a:r>
            <a:r>
              <a:rPr lang="zh-CN" altLang="zh-CN" sz="1600" b="1" dirty="0"/>
              <a:t>前</a:t>
            </a:r>
            <a:r>
              <a:rPr lang="en-US" altLang="zh-CN" sz="1600" b="1" dirty="0"/>
              <a:t>2% (top29/1224)</a:t>
            </a:r>
          </a:p>
          <a:p>
            <a:pPr fontAlgn="base"/>
            <a:r>
              <a:rPr lang="zh-CN" altLang="en-US" sz="1600" b="1" kern="0" dirty="0">
                <a:solidFill>
                  <a:srgbClr val="000000"/>
                </a:solidFill>
                <a:latin typeface="inherit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zh-CN" altLang="zh-CN" sz="1600" b="1" kern="0" dirty="0">
                <a:solidFill>
                  <a:srgbClr val="000000"/>
                </a:solidFill>
                <a:latin typeface="inherit"/>
                <a:ea typeface="宋体" panose="02010600030101010101" pitchFamily="2" charset="-122"/>
                <a:cs typeface="Arial" panose="020B0604020202020204" pitchFamily="34" charset="0"/>
              </a:rPr>
              <a:t>一届</a:t>
            </a:r>
            <a:r>
              <a:rPr lang="en-US" altLang="zh-CN" sz="1600" b="1" kern="0" dirty="0">
                <a:solidFill>
                  <a:srgbClr val="000000"/>
                </a:solidFill>
                <a:latin typeface="inherit"/>
                <a:ea typeface="宋体" panose="02010600030101010101" pitchFamily="2" charset="-122"/>
                <a:cs typeface="Arial" panose="020B0604020202020204" pitchFamily="34" charset="0"/>
              </a:rPr>
              <a:t>Di-tech</a:t>
            </a:r>
            <a:r>
              <a:rPr lang="zh-CN" altLang="zh-CN" sz="1600" b="1" kern="0" dirty="0">
                <a:solidFill>
                  <a:srgbClr val="000000"/>
                </a:solidFill>
                <a:latin typeface="inherit"/>
                <a:ea typeface="宋体" panose="02010600030101010101" pitchFamily="2" charset="-122"/>
                <a:cs typeface="Arial" panose="020B0604020202020204" pitchFamily="34" charset="0"/>
              </a:rPr>
              <a:t>滴滴算法大赛</a:t>
            </a:r>
            <a:r>
              <a:rPr lang="zh-CN" altLang="en-US" sz="1600" b="1" kern="0" dirty="0">
                <a:solidFill>
                  <a:srgbClr val="000000"/>
                </a:solidFill>
                <a:latin typeface="inherit"/>
                <a:ea typeface="宋体" panose="02010600030101010101" pitchFamily="2" charset="-122"/>
                <a:cs typeface="Arial" panose="020B0604020202020204" pitchFamily="34" charset="0"/>
              </a:rPr>
              <a:t>前</a:t>
            </a:r>
            <a:r>
              <a:rPr lang="en-US" altLang="zh-CN" sz="1600" b="1" kern="0" dirty="0">
                <a:solidFill>
                  <a:srgbClr val="000000"/>
                </a:solidFill>
                <a:latin typeface="inherit"/>
                <a:ea typeface="宋体" panose="02010600030101010101" pitchFamily="2" charset="-122"/>
                <a:cs typeface="Arial" panose="020B0604020202020204" pitchFamily="34" charset="0"/>
              </a:rPr>
              <a:t>3% (top56/2100)</a:t>
            </a:r>
            <a:endParaRPr lang="en-US" altLang="zh-CN" sz="1600" b="1" dirty="0"/>
          </a:p>
          <a:p>
            <a:pPr fontAlgn="base"/>
            <a:r>
              <a:rPr lang="en-US" altLang="zh-CN" sz="1600" b="1" dirty="0"/>
              <a:t>Kaggle-Two Sigma</a:t>
            </a:r>
            <a:r>
              <a:rPr lang="zh-CN" altLang="zh-CN" sz="1600" b="1" dirty="0"/>
              <a:t>用户购房预测</a:t>
            </a:r>
            <a:r>
              <a:rPr lang="zh-CN" altLang="en-US" sz="1600" b="1" dirty="0"/>
              <a:t>前</a:t>
            </a:r>
            <a:r>
              <a:rPr lang="en-US" altLang="zh-CN" sz="1600" b="1" dirty="0"/>
              <a:t> 3% (top70/2709)</a:t>
            </a:r>
            <a:endParaRPr lang="zh-CN" altLang="zh-CN" sz="1600" dirty="0"/>
          </a:p>
          <a:p>
            <a:pPr lvl="0" fontAlgn="base"/>
            <a:r>
              <a:rPr lang="zh-CN" altLang="zh-CN" sz="1600" b="1" dirty="0"/>
              <a:t>第一届腾讯社交广告算法大赛 前</a:t>
            </a:r>
            <a:r>
              <a:rPr lang="en-US" altLang="zh-CN" sz="1600" b="1" dirty="0"/>
              <a:t>7% (top72/1100)</a:t>
            </a:r>
          </a:p>
          <a:p>
            <a:pPr lvl="0" fontAlgn="base"/>
            <a:r>
              <a:rPr lang="zh-CN" altLang="en-US" sz="1600" b="1" dirty="0"/>
              <a:t>腾讯方舟计划 优胜奖</a:t>
            </a:r>
            <a:endParaRPr lang="en-US" altLang="zh-CN" sz="1600" b="1" dirty="0"/>
          </a:p>
          <a:p>
            <a:pPr marL="0" lvl="0" indent="0" fontAlgn="base">
              <a:buNone/>
            </a:pPr>
            <a:r>
              <a:rPr lang="en-US" altLang="zh-CN" sz="1600" dirty="0"/>
              <a:t>------------------</a:t>
            </a:r>
            <a:endParaRPr lang="zh-CN" altLang="zh-CN" sz="1600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李宇韬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/>
              <a:t>Kaggle-Two Sigma</a:t>
            </a:r>
            <a:r>
              <a:rPr lang="zh-CN" altLang="zh-CN" sz="2000" b="1" dirty="0"/>
              <a:t>用户购房预测</a:t>
            </a:r>
            <a:r>
              <a:rPr lang="zh-CN" altLang="en-US" sz="2000" b="1" dirty="0"/>
              <a:t>前 </a:t>
            </a:r>
            <a:r>
              <a:rPr lang="en-US" altLang="zh-CN" sz="2000" b="1" dirty="0"/>
              <a:t>10%</a:t>
            </a: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东方国信杯 高校大数据开发大赛 第二名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263" y="5718501"/>
            <a:ext cx="1743806" cy="11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3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7. Location Generalization </a:t>
            </a:r>
            <a:r>
              <a:rPr lang="zh-CN" altLang="en-US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（目标范化）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49EE92B0-E861-40DB-B735-83E62FC4FFB8}"/>
              </a:ext>
            </a:extLst>
          </p:cNvPr>
          <p:cNvSpPr txBox="1">
            <a:spLocks/>
          </p:cNvSpPr>
          <p:nvPr/>
        </p:nvSpPr>
        <p:spPr>
          <a:xfrm>
            <a:off x="1060141" y="1481845"/>
            <a:ext cx="10515600" cy="30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C8526EC6-8061-4705-BCEC-FA6BFF2F5B55}"/>
              </a:ext>
            </a:extLst>
          </p:cNvPr>
          <p:cNvSpPr txBox="1">
            <a:spLocks/>
          </p:cNvSpPr>
          <p:nvPr/>
        </p:nvSpPr>
        <p:spPr>
          <a:xfrm>
            <a:off x="1060141" y="5107145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838200" y="149669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With the best cluster selected. We now generalize the target, and extract features not from a single location, but from its cluster.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232F9C-830A-4BAE-A47C-A3C9ACD86E46}"/>
                  </a:ext>
                </a:extLst>
              </p:cNvPr>
              <p:cNvSpPr/>
              <p:nvPr/>
            </p:nvSpPr>
            <p:spPr>
              <a:xfrm>
                <a:off x="280416" y="3912729"/>
                <a:ext cx="7749050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e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𝑐𝑙𝑢𝑠𝑡𝑒𝑟</m:t>
                              </m:r>
                              <m:r>
                                <m:rPr>
                                  <m:lit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e>
                          </m:nary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𝑐𝑙𝑢𝑠𝑡𝑒𝑟</m:t>
                              </m:r>
                              <m:r>
                                <m:rPr>
                                  <m:lit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232F9C-830A-4BAE-A47C-A3C9ACD86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" y="3912729"/>
                <a:ext cx="7749050" cy="72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FFE02F1-D4B4-4A36-85C8-3F1CA74AE954}"/>
                  </a:ext>
                </a:extLst>
              </p:cNvPr>
              <p:cNvSpPr/>
              <p:nvPr/>
            </p:nvSpPr>
            <p:spPr>
              <a:xfrm>
                <a:off x="2017202" y="2383255"/>
                <a:ext cx="7578573" cy="817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𝒆𝒏𝒅</m:t>
                              </m:r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e>
                          </m:d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𝒆𝒏𝒅</m:t>
                                  </m:r>
                                </m:e>
                              </m:nary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𝒔𝒕𝒂𝒓𝒕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𝒄𝒍𝒖𝒔𝒕𝒆𝒓</m:t>
                              </m:r>
                              <m:r>
                                <m:rPr>
                                  <m:lit/>
                                </m:rP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𝒆𝒏𝒅</m:t>
                              </m:r>
                            </m:e>
                          </m:nary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𝒄𝒍𝒖𝒔𝒕𝒆𝒓</m:t>
                              </m:r>
                              <m:r>
                                <m:rPr>
                                  <m:lit/>
                                </m:rP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FFE02F1-D4B4-4A36-85C8-3F1CA74AE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02" y="2383255"/>
                <a:ext cx="7578573" cy="817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317FBFD-CF74-4F70-ABE0-520CBF8F8525}"/>
              </a:ext>
            </a:extLst>
          </p:cNvPr>
          <p:cNvSpPr txBox="1">
            <a:spLocks/>
          </p:cNvSpPr>
          <p:nvPr/>
        </p:nvSpPr>
        <p:spPr>
          <a:xfrm>
            <a:off x="1060141" y="3404164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For example. We replace start/end to its cluster when computing condition probability: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9E0F3A3-93DD-4E81-9D0A-0DADABF16489}"/>
                  </a:ext>
                </a:extLst>
              </p:cNvPr>
              <p:cNvSpPr/>
              <p:nvPr/>
            </p:nvSpPr>
            <p:spPr>
              <a:xfrm>
                <a:off x="-82562" y="5219066"/>
                <a:ext cx="7169162" cy="885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𝑐𝑙𝑢𝑠𝑡𝑒𝑟</m:t>
                              </m:r>
                              <m:r>
                                <m:rPr>
                                  <m:lit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9E0F3A3-93DD-4E81-9D0A-0DADABF16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562" y="5219066"/>
                <a:ext cx="7169162" cy="885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9746DED9-DBF5-4CE7-8662-8C8F7C227AAD}"/>
              </a:ext>
            </a:extLst>
          </p:cNvPr>
          <p:cNvSpPr txBox="1">
            <a:spLocks/>
          </p:cNvSpPr>
          <p:nvPr/>
        </p:nvSpPr>
        <p:spPr>
          <a:xfrm>
            <a:off x="1060141" y="4669944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Another example. We replace end to its cluster when computing connectivity:</a:t>
            </a:r>
          </a:p>
        </p:txBody>
      </p:sp>
    </p:spTree>
    <p:extLst>
      <p:ext uri="{BB962C8B-B14F-4D97-AF65-F5344CB8AC3E}">
        <p14:creationId xmlns:p14="http://schemas.microsoft.com/office/powerpoint/2010/main" val="356976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7. Location Generalization </a:t>
            </a:r>
            <a:r>
              <a:rPr lang="zh-CN" altLang="en-US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（目标范化）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C8526EC6-8061-4705-BCEC-FA6BFF2F5B55}"/>
              </a:ext>
            </a:extLst>
          </p:cNvPr>
          <p:cNvSpPr txBox="1">
            <a:spLocks/>
          </p:cNvSpPr>
          <p:nvPr/>
        </p:nvSpPr>
        <p:spPr>
          <a:xfrm>
            <a:off x="1060141" y="5107145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838199" y="1496697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Besides using {</a:t>
            </a:r>
            <a:r>
              <a:rPr lang="en-US" altLang="zh-CN" sz="2400" dirty="0" err="1">
                <a:latin typeface="Cambria" panose="02040503050406030204" pitchFamily="18" charset="0"/>
              </a:rPr>
              <a:t>geohash_start</a:t>
            </a:r>
            <a:r>
              <a:rPr lang="en-US" altLang="zh-CN" sz="2400" dirty="0">
                <a:latin typeface="Cambria" panose="02040503050406030204" pitchFamily="18" charset="0"/>
              </a:rPr>
              <a:t>} as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the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words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of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err="1">
                <a:latin typeface="Cambria" panose="02040503050406030204" pitchFamily="18" charset="0"/>
              </a:rPr>
              <a:t>geohash_end</a:t>
            </a:r>
            <a:r>
              <a:rPr lang="en-US" altLang="zh-CN" sz="2400" dirty="0">
                <a:latin typeface="Cambria" panose="02040503050406030204" pitchFamily="18" charset="0"/>
              </a:rPr>
              <a:t>,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we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can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even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generalize the BOW with time features using words likes {</a:t>
            </a:r>
            <a:r>
              <a:rPr lang="en-US" altLang="zh-CN" sz="2400" dirty="0" err="1">
                <a:latin typeface="Cambria" panose="02040503050406030204" pitchFamily="18" charset="0"/>
              </a:rPr>
              <a:t>geohash_start,hour</a:t>
            </a:r>
            <a:r>
              <a:rPr lang="en-US" altLang="zh-CN" sz="2400" dirty="0">
                <a:latin typeface="Cambria" panose="02040503050406030204" pitchFamily="18" charset="0"/>
              </a:rPr>
              <a:t>}.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Or we can just revert the start/end, i.e. using end information to cluster the start.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Same process can be done using the this the following </a:t>
            </a:r>
            <a:r>
              <a:rPr lang="en-US" altLang="zh-CN" sz="2400" dirty="0" err="1">
                <a:latin typeface="Cambria" panose="02040503050406030204" pitchFamily="18" charset="0"/>
              </a:rPr>
              <a:t>formular</a:t>
            </a:r>
            <a:r>
              <a:rPr lang="en-US" altLang="zh-CN" sz="2400" dirty="0">
                <a:latin typeface="Cambria" panose="02040503050406030204" pitchFamily="18" charset="0"/>
              </a:rPr>
              <a:t>.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E49ABE-C02E-43B2-9CB5-67B5A62F4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E49ABE-C02E-43B2-9CB5-67B5A62F4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FFE02F1-D4B4-4A36-85C8-3F1CA74AE954}"/>
                  </a:ext>
                </a:extLst>
              </p:cNvPr>
              <p:cNvSpPr/>
              <p:nvPr/>
            </p:nvSpPr>
            <p:spPr>
              <a:xfrm>
                <a:off x="1780679" y="4770456"/>
                <a:ext cx="7578573" cy="817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𝒆𝒏𝒅</m:t>
                              </m:r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e>
                          </m:d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𝒆𝒏𝒅</m:t>
                                  </m:r>
                                </m:e>
                              </m:nary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𝒔𝒕𝒂𝒓𝒕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𝒄𝒍𝒖𝒔𝒕𝒆𝒓</m:t>
                              </m:r>
                              <m:r>
                                <m:rPr>
                                  <m:lit/>
                                </m:rP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𝒆𝒏𝒅</m:t>
                              </m:r>
                            </m:e>
                          </m:nary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𝒄𝒍𝒖𝒔𝒕𝒆𝒓</m:t>
                              </m:r>
                              <m:r>
                                <m:rPr>
                                  <m:lit/>
                                </m:rP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FFE02F1-D4B4-4A36-85C8-3F1CA74AE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79" y="4770456"/>
                <a:ext cx="7578573" cy="817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123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8. Label transformation </a:t>
            </a:r>
            <a:r>
              <a:rPr lang="zh-CN" altLang="en-US" sz="3600" i="1" dirty="0">
                <a:latin typeface="Cambria Math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（标签变换）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C8526EC6-8061-4705-BCEC-FA6BFF2F5B55}"/>
              </a:ext>
            </a:extLst>
          </p:cNvPr>
          <p:cNvSpPr txBox="1">
            <a:spLocks/>
          </p:cNvSpPr>
          <p:nvPr/>
        </p:nvSpPr>
        <p:spPr>
          <a:xfrm>
            <a:off x="1060141" y="5107145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838199" y="1496697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E49ABE-C02E-43B2-9CB5-67B5A62F4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E49ABE-C02E-43B2-9CB5-67B5A62F4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F773544-6725-4B66-B2CA-9F5340A1AEA5}"/>
              </a:ext>
            </a:extLst>
          </p:cNvPr>
          <p:cNvSpPr txBox="1">
            <a:spLocks/>
          </p:cNvSpPr>
          <p:nvPr/>
        </p:nvSpPr>
        <p:spPr>
          <a:xfrm>
            <a:off x="990599" y="1649097"/>
            <a:ext cx="10737541" cy="446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Convert a classification problem into a regression problem also helped.</a:t>
            </a:r>
          </a:p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Original label=(1 if candidate==end else 0) , </a:t>
            </a:r>
            <a:r>
              <a:rPr lang="en-US" altLang="zh-CN" sz="2400" dirty="0" err="1">
                <a:latin typeface="Cambria" panose="02040503050406030204" pitchFamily="18" charset="0"/>
              </a:rPr>
              <a:t>objective:binary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err="1">
                <a:latin typeface="Cambria" panose="02040503050406030204" pitchFamily="18" charset="0"/>
              </a:rPr>
              <a:t>logloss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New label= distance(</a:t>
            </a:r>
            <a:r>
              <a:rPr lang="en-US" altLang="zh-CN" sz="2400" dirty="0" err="1">
                <a:latin typeface="Cambria" panose="02040503050406030204" pitchFamily="18" charset="0"/>
              </a:rPr>
              <a:t>candidate,end</a:t>
            </a:r>
            <a:r>
              <a:rPr lang="en-US" altLang="zh-CN" sz="2400" dirty="0">
                <a:latin typeface="Cambria" panose="02040503050406030204" pitchFamily="18" charset="0"/>
              </a:rPr>
              <a:t>) ,objective: MSE</a:t>
            </a:r>
          </a:p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Use 5-folds regression, then use the new label as a features.</a:t>
            </a:r>
          </a:p>
          <a:p>
            <a:pPr marL="0" indent="0">
              <a:buNone/>
            </a:pPr>
            <a:r>
              <a:rPr lang="zh-CN" altLang="en-US" sz="1800" dirty="0">
                <a:latin typeface="Cambria" panose="02040503050406030204" pitchFamily="18" charset="0"/>
              </a:rPr>
              <a:t>（</a:t>
            </a:r>
            <a:r>
              <a:rPr lang="en-US" altLang="zh-CN" sz="1800" dirty="0">
                <a:latin typeface="Cambria" panose="02040503050406030204" pitchFamily="18" charset="0"/>
              </a:rPr>
              <a:t>improve 0.00015</a:t>
            </a:r>
            <a:r>
              <a:rPr lang="zh-CN" altLang="en-US" sz="1800" dirty="0">
                <a:latin typeface="Cambria" panose="02040503050406030204" pitchFamily="18" charset="0"/>
              </a:rPr>
              <a:t>）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06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Model Selection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838199" y="1496697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E49ABE-C02E-43B2-9CB5-67B5A62F4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E49ABE-C02E-43B2-9CB5-67B5A62F4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B7F78485-5024-44F6-9947-9424A4601D55}"/>
              </a:ext>
            </a:extLst>
          </p:cNvPr>
          <p:cNvSpPr txBox="1">
            <a:spLocks/>
          </p:cNvSpPr>
          <p:nvPr/>
        </p:nvSpPr>
        <p:spPr>
          <a:xfrm>
            <a:off x="969635" y="1567079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主要模型：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Cambria" panose="02040503050406030204" pitchFamily="18" charset="0"/>
              </a:rPr>
              <a:t>LightGBM</a:t>
            </a:r>
            <a:r>
              <a:rPr lang="en-US" altLang="zh-CN" sz="2000" dirty="0">
                <a:latin typeface="Cambria" panose="02040503050406030204" pitchFamily="18" charset="0"/>
              </a:rPr>
              <a:t>: A fast, distributed, high performance gradient boosting GBDT Framework</a:t>
            </a: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基模型特征：</a:t>
            </a:r>
            <a:r>
              <a:rPr lang="en-US" altLang="zh-CN" sz="2000" dirty="0">
                <a:latin typeface="Cambria" panose="02040503050406030204" pitchFamily="18" charset="0"/>
              </a:rPr>
              <a:t>~105</a:t>
            </a:r>
            <a:r>
              <a:rPr lang="zh-CN" altLang="en-US" sz="2000" dirty="0">
                <a:latin typeface="Cambria" panose="02040503050406030204" pitchFamily="18" charset="0"/>
              </a:rPr>
              <a:t>维    基模型</a:t>
            </a:r>
            <a:r>
              <a:rPr lang="en-US" altLang="zh-CN" sz="2000" dirty="0">
                <a:latin typeface="Cambria" panose="02040503050406030204" pitchFamily="18" charset="0"/>
              </a:rPr>
              <a:t>: </a:t>
            </a:r>
            <a:r>
              <a:rPr lang="en-US" altLang="zh-CN" sz="2000" dirty="0" err="1">
                <a:latin typeface="Cambria" panose="02040503050406030204" pitchFamily="18" charset="0"/>
              </a:rPr>
              <a:t>LightGBM+MLP+RF</a:t>
            </a:r>
            <a:r>
              <a:rPr lang="en-US" altLang="zh-CN" sz="2000" dirty="0">
                <a:latin typeface="Cambria" panose="02040503050406030204" pitchFamily="18" charset="0"/>
              </a:rPr>
              <a:t>,  BAGGING 2 LAYERS</a:t>
            </a: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E12EED-3C5C-424F-B8D7-4A3573762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58226"/>
              </p:ext>
            </p:extLst>
          </p:nvPr>
        </p:nvGraphicFramePr>
        <p:xfrm>
          <a:off x="1942846" y="2509539"/>
          <a:ext cx="6769608" cy="2194560"/>
        </p:xfrm>
        <a:graphic>
          <a:graphicData uri="http://schemas.openxmlformats.org/drawingml/2006/table">
            <a:tbl>
              <a:tblPr/>
              <a:tblGrid>
                <a:gridCol w="1692402">
                  <a:extLst>
                    <a:ext uri="{9D8B030D-6E8A-4147-A177-3AD203B41FA5}">
                      <a16:colId xmlns:a16="http://schemas.microsoft.com/office/drawing/2014/main" val="1549543310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690453603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744423167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14970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Data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xgboost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xgboost_hist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LightGBM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29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Higgs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3794.34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551.898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238.505513 s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Yahoo LTR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674.322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265.302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150.18644 s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40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MS LTR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1251.27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385.201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215.320316 s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9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1607.35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588.253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138.504179 s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520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Allstate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2867.22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1355.71 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348.084475 s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48528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0CFF825C-D93F-4B65-B6A4-FA3C8C1F2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144" y="5255148"/>
            <a:ext cx="7486650" cy="571500"/>
          </a:xfrm>
          <a:prstGeom prst="rect">
            <a:avLst/>
          </a:prstGeom>
        </p:spPr>
      </p:pic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6AE9AA2F-0EDC-489F-ABDF-92E2BEF64FCA}"/>
              </a:ext>
            </a:extLst>
          </p:cNvPr>
          <p:cNvSpPr txBox="1">
            <a:spLocks/>
          </p:cNvSpPr>
          <p:nvPr/>
        </p:nvSpPr>
        <p:spPr>
          <a:xfrm>
            <a:off x="1031182" y="5895840"/>
            <a:ext cx="10261072" cy="16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10~16</a:t>
            </a:r>
            <a:r>
              <a:rPr lang="zh-CN" altLang="en-US" sz="2000" dirty="0">
                <a:latin typeface="Cambria" panose="02040503050406030204" pitchFamily="18" charset="0"/>
              </a:rPr>
              <a:t>号统计特征，</a:t>
            </a:r>
            <a:r>
              <a:rPr lang="en-US" altLang="zh-CN" sz="2000" dirty="0">
                <a:latin typeface="Cambria" panose="02040503050406030204" pitchFamily="18" charset="0"/>
              </a:rPr>
              <a:t>18~24</a:t>
            </a:r>
            <a:r>
              <a:rPr lang="zh-CN" altLang="en-US" sz="2000" dirty="0">
                <a:latin typeface="Cambria" panose="02040503050406030204" pitchFamily="18" charset="0"/>
              </a:rPr>
              <a:t>号训练。在训练集上取</a:t>
            </a:r>
            <a:r>
              <a:rPr lang="en-US" altLang="zh-CN" sz="2000" dirty="0">
                <a:latin typeface="Cambria" panose="02040503050406030204" pitchFamily="18" charset="0"/>
              </a:rPr>
              <a:t>15%</a:t>
            </a:r>
            <a:r>
              <a:rPr lang="zh-CN" altLang="en-US" sz="2000" dirty="0">
                <a:latin typeface="Cambria" panose="02040503050406030204" pitchFamily="18" charset="0"/>
              </a:rPr>
              <a:t>作为验证集。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*这样做的好处：可以减少</a:t>
            </a:r>
            <a:r>
              <a:rPr lang="zh-CN" altLang="en-US" sz="2000" b="1" dirty="0">
                <a:latin typeface="Cambria" panose="02040503050406030204" pitchFamily="18" charset="0"/>
              </a:rPr>
              <a:t>冷启动</a:t>
            </a:r>
            <a:r>
              <a:rPr lang="zh-CN" altLang="en-US" sz="2000" dirty="0">
                <a:latin typeface="Cambria" panose="02040503050406030204" pitchFamily="18" charset="0"/>
              </a:rPr>
              <a:t>带来的问题。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7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Model Selection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949170" y="892374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E49ABE-C02E-43B2-9CB5-67B5A62F4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E49ABE-C02E-43B2-9CB5-67B5A62F4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587A78-BB09-44D4-A051-43317AD29A60}"/>
              </a:ext>
            </a:extLst>
          </p:cNvPr>
          <p:cNvSpPr txBox="1">
            <a:spLocks/>
          </p:cNvSpPr>
          <p:nvPr/>
        </p:nvSpPr>
        <p:spPr>
          <a:xfrm>
            <a:off x="965463" y="1348694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5CD9414-3E18-4DC2-A933-9BD304D215DE}"/>
              </a:ext>
            </a:extLst>
          </p:cNvPr>
          <p:cNvSpPr txBox="1">
            <a:spLocks/>
          </p:cNvSpPr>
          <p:nvPr/>
        </p:nvSpPr>
        <p:spPr>
          <a:xfrm>
            <a:off x="1234743" y="1014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B7D9D6D-2124-4A7C-B6F5-E8152B8E22EA}"/>
              </a:ext>
            </a:extLst>
          </p:cNvPr>
          <p:cNvSpPr txBox="1">
            <a:spLocks/>
          </p:cNvSpPr>
          <p:nvPr/>
        </p:nvSpPr>
        <p:spPr>
          <a:xfrm>
            <a:off x="981756" y="909997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重要的一点在于算法和模型的匹配性。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数据的背景是预测一个骑行用户的目的地，那么显然这个过程是</a:t>
            </a:r>
            <a:r>
              <a:rPr lang="zh-CN" altLang="en-US" sz="2000" b="1" dirty="0">
                <a:latin typeface="Cambria" panose="02040503050406030204" pitchFamily="18" charset="0"/>
              </a:rPr>
              <a:t>随机性</a:t>
            </a:r>
            <a:r>
              <a:rPr lang="zh-CN" altLang="en-US" sz="2000" dirty="0">
                <a:latin typeface="Cambria" panose="02040503050406030204" pitchFamily="18" charset="0"/>
              </a:rPr>
              <a:t>很强的，无论特征工程做的多完美，也势必会存在</a:t>
            </a:r>
            <a:r>
              <a:rPr lang="zh-CN" altLang="en-US" sz="2000" b="1" dirty="0">
                <a:latin typeface="Cambria" panose="02040503050406030204" pitchFamily="18" charset="0"/>
              </a:rPr>
              <a:t>不可能预测的误差和噪音</a:t>
            </a:r>
            <a:r>
              <a:rPr lang="zh-CN" altLang="en-US" sz="2000" dirty="0">
                <a:latin typeface="Cambria" panose="02040503050406030204" pitchFamily="18" charset="0"/>
              </a:rPr>
              <a:t>。为了让模型鲁棒地拟合大部分的有效数据的分布，而不会过拟合于少量的噪音和误差，必须要使用鲁棒性和抗噪性强的正则化方法。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于是，在选择算法时，首先选择组合了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</a:rPr>
              <a:t>Dropout layer</a:t>
            </a:r>
            <a:r>
              <a:rPr lang="zh-CN" altLang="en-US" sz="2000" dirty="0">
                <a:latin typeface="Cambria" panose="02040503050406030204" pitchFamily="18" charset="0"/>
              </a:rPr>
              <a:t>的</a:t>
            </a:r>
            <a:r>
              <a:rPr lang="en-US" altLang="zh-CN" sz="2000" dirty="0">
                <a:latin typeface="Cambria" panose="02040503050406030204" pitchFamily="18" charset="0"/>
              </a:rPr>
              <a:t>MLP.</a:t>
            </a:r>
          </a:p>
          <a:p>
            <a:pPr marL="0" indent="0"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Dropout</a:t>
            </a:r>
            <a:r>
              <a:rPr lang="zh-CN" altLang="en-US" sz="2000" dirty="0">
                <a:latin typeface="Cambria" panose="02040503050406030204" pitchFamily="18" charset="0"/>
              </a:rPr>
              <a:t>的使用，也证明了能使结果拟合速度加快、准确率提升。提高了</a:t>
            </a:r>
            <a:r>
              <a:rPr lang="en-US" altLang="zh-CN" sz="2000" dirty="0">
                <a:latin typeface="Cambria" panose="02040503050406030204" pitchFamily="18" charset="0"/>
              </a:rPr>
              <a:t>1.5</a:t>
            </a:r>
            <a:r>
              <a:rPr lang="zh-CN" altLang="en-US" sz="2000" dirty="0">
                <a:latin typeface="Cambria" panose="02040503050406030204" pitchFamily="18" charset="0"/>
              </a:rPr>
              <a:t>个万分点。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FE189-E3D5-424C-AD9C-F9EBEDD88CD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5288" y="3057440"/>
            <a:ext cx="4505303" cy="38005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E3E692C-B6E6-4F19-8B4D-8AB0F143C4CB}"/>
              </a:ext>
            </a:extLst>
          </p:cNvPr>
          <p:cNvSpPr/>
          <p:nvPr/>
        </p:nvSpPr>
        <p:spPr>
          <a:xfrm>
            <a:off x="5757168" y="2552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Cambria" panose="02040503050406030204" pitchFamily="18" charset="0"/>
              </a:rPr>
              <a:t>使用多层感知机</a:t>
            </a:r>
            <a:r>
              <a:rPr lang="en-US" altLang="zh-CN" dirty="0">
                <a:latin typeface="Cambria" panose="02040503050406030204" pitchFamily="18" charset="0"/>
              </a:rPr>
              <a:t>(MLP)</a:t>
            </a:r>
            <a:r>
              <a:rPr lang="zh-CN" altLang="en-US" dirty="0">
                <a:latin typeface="Cambria" panose="02040503050406030204" pitchFamily="18" charset="0"/>
              </a:rPr>
              <a:t>算法和随机森林算法</a:t>
            </a:r>
            <a:r>
              <a:rPr lang="en-US" altLang="zh-CN" dirty="0">
                <a:latin typeface="Cambria" panose="02040503050406030204" pitchFamily="18" charset="0"/>
              </a:rPr>
              <a:t>(Random </a:t>
            </a:r>
            <a:r>
              <a:rPr lang="en-US" altLang="zh-CN" dirty="0" err="1">
                <a:latin typeface="Cambria" panose="02040503050406030204" pitchFamily="18" charset="0"/>
              </a:rPr>
              <a:t>Froest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作为集成模型。</a:t>
            </a:r>
            <a:endParaRPr lang="en-US" altLang="zh-CN" dirty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20" name="Picture 2" descr="https://biendata-cdn.b0.upaiyun.com/media/140e485b-b22d-40e2-ad15-4c687941d2df_%E6%91%A9%E6%8B%9C%E8%B5%9B%E4%BA%8B-logo_%E7%BB%88%E7%A8%BF.jpg">
            <a:extLst>
              <a:ext uri="{FF2B5EF4-FFF2-40B4-BE49-F238E27FC236}">
                <a16:creationId xmlns:a16="http://schemas.microsoft.com/office/drawing/2014/main" id="{2FFE447F-D37B-441C-A310-44A2729B0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5874852"/>
            <a:ext cx="1694421" cy="11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33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Model Selection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949170" y="892374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E49ABE-C02E-43B2-9CB5-67B5A62F4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E49ABE-C02E-43B2-9CB5-67B5A62F4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587A78-BB09-44D4-A051-43317AD29A60}"/>
              </a:ext>
            </a:extLst>
          </p:cNvPr>
          <p:cNvSpPr txBox="1">
            <a:spLocks/>
          </p:cNvSpPr>
          <p:nvPr/>
        </p:nvSpPr>
        <p:spPr>
          <a:xfrm>
            <a:off x="965463" y="1348694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5CD9414-3E18-4DC2-A933-9BD304D215DE}"/>
              </a:ext>
            </a:extLst>
          </p:cNvPr>
          <p:cNvSpPr txBox="1">
            <a:spLocks/>
          </p:cNvSpPr>
          <p:nvPr/>
        </p:nvSpPr>
        <p:spPr>
          <a:xfrm>
            <a:off x="1234743" y="1014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B7D9D6D-2124-4A7C-B6F5-E8152B8E22EA}"/>
              </a:ext>
            </a:extLst>
          </p:cNvPr>
          <p:cNvSpPr txBox="1">
            <a:spLocks/>
          </p:cNvSpPr>
          <p:nvPr/>
        </p:nvSpPr>
        <p:spPr>
          <a:xfrm>
            <a:off x="981756" y="909997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另一个方面是高随机性数据、特征的噪声。除了在</a:t>
            </a:r>
            <a:r>
              <a:rPr lang="en-US" altLang="zh-CN" sz="2000" dirty="0" err="1">
                <a:latin typeface="Cambria" panose="02040503050406030204" pitchFamily="18" charset="0"/>
              </a:rPr>
              <a:t>LightGBM</a:t>
            </a:r>
            <a:r>
              <a:rPr lang="zh-CN" altLang="en-US" sz="2000" dirty="0">
                <a:latin typeface="Cambria" panose="02040503050406030204" pitchFamily="18" charset="0"/>
              </a:rPr>
              <a:t>的算法中使用了</a:t>
            </a:r>
            <a:r>
              <a:rPr lang="en-US" altLang="zh-CN" sz="2000" dirty="0">
                <a:latin typeface="Cambria" panose="02040503050406030204" pitchFamily="18" charset="0"/>
              </a:rPr>
              <a:t>Data Bagging</a:t>
            </a:r>
            <a:r>
              <a:rPr lang="zh-CN" altLang="en-US" sz="2000" dirty="0">
                <a:latin typeface="Cambria" panose="02040503050406030204" pitchFamily="18" charset="0"/>
              </a:rPr>
              <a:t>和</a:t>
            </a:r>
            <a:r>
              <a:rPr lang="en-US" altLang="zh-CN" sz="2000" dirty="0">
                <a:latin typeface="Cambria" panose="02040503050406030204" pitchFamily="18" charset="0"/>
              </a:rPr>
              <a:t>feature Bagging</a:t>
            </a:r>
            <a:r>
              <a:rPr lang="zh-CN" altLang="en-US" sz="2000" dirty="0">
                <a:latin typeface="Cambria" panose="02040503050406030204" pitchFamily="18" charset="0"/>
              </a:rPr>
              <a:t>外，还选择了使用随机森林</a:t>
            </a:r>
            <a:r>
              <a:rPr lang="en-US" altLang="zh-CN" sz="2000" dirty="0">
                <a:latin typeface="Cambria" panose="02040503050406030204" pitchFamily="18" charset="0"/>
              </a:rPr>
              <a:t>(RF)</a:t>
            </a:r>
            <a:r>
              <a:rPr lang="zh-CN" altLang="en-US" sz="2000" dirty="0">
                <a:latin typeface="Cambria" panose="02040503050406030204" pitchFamily="18" charset="0"/>
              </a:rPr>
              <a:t>作为基模型的一部分，通过</a:t>
            </a:r>
            <a:r>
              <a:rPr lang="en-US" altLang="zh-CN" sz="2000" dirty="0">
                <a:latin typeface="Cambria" panose="02040503050406030204" pitchFamily="18" charset="0"/>
              </a:rPr>
              <a:t>bagging</a:t>
            </a:r>
            <a:r>
              <a:rPr lang="zh-CN" altLang="en-US" sz="2000" dirty="0">
                <a:latin typeface="Cambria" panose="02040503050406030204" pitchFamily="18" charset="0"/>
              </a:rPr>
              <a:t>的方法，进一步提高组合模型的鲁棒性。同样对</a:t>
            </a:r>
            <a:r>
              <a:rPr lang="en-US" altLang="zh-CN" sz="2000" dirty="0">
                <a:latin typeface="Cambria" panose="02040503050406030204" pitchFamily="18" charset="0"/>
              </a:rPr>
              <a:t>RF</a:t>
            </a:r>
            <a:r>
              <a:rPr lang="zh-CN" altLang="en-US" sz="2000" dirty="0">
                <a:latin typeface="Cambria" panose="02040503050406030204" pitchFamily="18" charset="0"/>
              </a:rPr>
              <a:t>的输出做</a:t>
            </a:r>
            <a:r>
              <a:rPr lang="en-US" altLang="zh-CN" sz="2000" dirty="0">
                <a:latin typeface="Cambria" panose="02040503050406030204" pitchFamily="18" charset="0"/>
              </a:rPr>
              <a:t>LOCATION RANK</a:t>
            </a:r>
            <a:r>
              <a:rPr lang="zh-CN" altLang="en-US" sz="2000" dirty="0">
                <a:latin typeface="Cambria" panose="02040503050406030204" pitchFamily="18" charset="0"/>
              </a:rPr>
              <a:t>处理。组合后提高了</a:t>
            </a:r>
            <a:r>
              <a:rPr lang="en-US" altLang="zh-CN" sz="2000" dirty="0">
                <a:latin typeface="Cambria" panose="02040503050406030204" pitchFamily="18" charset="0"/>
              </a:rPr>
              <a:t>1</a:t>
            </a:r>
            <a:r>
              <a:rPr lang="zh-CN" altLang="en-US" sz="2000" dirty="0">
                <a:latin typeface="Cambria" panose="02040503050406030204" pitchFamily="18" charset="0"/>
              </a:rPr>
              <a:t>个万分点。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pic>
        <p:nvPicPr>
          <p:cNvPr id="22537" name="Picture 9" descr="“machine learning bagging”的图片搜索结果">
            <a:extLst>
              <a:ext uri="{FF2B5EF4-FFF2-40B4-BE49-F238E27FC236}">
                <a16:creationId xmlns:a16="http://schemas.microsoft.com/office/drawing/2014/main" id="{70FA50E4-2899-48DA-8559-EC3FC12D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71" y="2329709"/>
            <a:ext cx="6240608" cy="45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biendata-cdn.b0.upaiyun.com/media/140e485b-b22d-40e2-ad15-4c687941d2df_%E6%91%A9%E6%8B%9C%E8%B5%9B%E4%BA%8B-logo_%E7%BB%88%E7%A8%BF.jpg">
            <a:extLst>
              <a:ext uri="{FF2B5EF4-FFF2-40B4-BE49-F238E27FC236}">
                <a16:creationId xmlns:a16="http://schemas.microsoft.com/office/drawing/2014/main" id="{2FFE447F-D37B-441C-A310-44A2729B0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5874852"/>
            <a:ext cx="1694421" cy="11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97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Google Page Rank </a:t>
            </a:r>
            <a:endParaRPr lang="zh-CN" altLang="en-US" sz="32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949170" y="892374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E49ABE-C02E-43B2-9CB5-67B5A62F4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E49ABE-C02E-43B2-9CB5-67B5A62F4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587A78-BB09-44D4-A051-43317AD29A60}"/>
              </a:ext>
            </a:extLst>
          </p:cNvPr>
          <p:cNvSpPr txBox="1">
            <a:spLocks/>
          </p:cNvSpPr>
          <p:nvPr/>
        </p:nvSpPr>
        <p:spPr>
          <a:xfrm>
            <a:off x="965463" y="1348694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B7D9D6D-2124-4A7C-B6F5-E8152B8E22EA}"/>
              </a:ext>
            </a:extLst>
          </p:cNvPr>
          <p:cNvSpPr txBox="1">
            <a:spLocks/>
          </p:cNvSpPr>
          <p:nvPr/>
        </p:nvSpPr>
        <p:spPr>
          <a:xfrm>
            <a:off x="981756" y="909997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49BD7E6C-7A82-4993-95E0-95637B71E695}"/>
              </a:ext>
            </a:extLst>
          </p:cNvPr>
          <p:cNvSpPr txBox="1">
            <a:spLocks/>
          </p:cNvSpPr>
          <p:nvPr/>
        </p:nvSpPr>
        <p:spPr>
          <a:xfrm>
            <a:off x="789320" y="3871869"/>
            <a:ext cx="10515600" cy="219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For k in 1…n: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	update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	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	until </a:t>
            </a:r>
            <a:endParaRPr lang="zh-CN" altLang="en-US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70FB24A-7B8F-4F4F-8A70-E7179F10F1DA}"/>
                  </a:ext>
                </a:extLst>
              </p:cNvPr>
              <p:cNvSpPr/>
              <p:nvPr/>
            </p:nvSpPr>
            <p:spPr>
              <a:xfrm>
                <a:off x="2621172" y="4590950"/>
                <a:ext cx="1671740" cy="42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70FB24A-7B8F-4F4F-8A70-E7179F10F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72" y="4590950"/>
                <a:ext cx="1671740" cy="4231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8E60EAD-5724-4B90-9A0B-7817DD9EEDD4}"/>
                  </a:ext>
                </a:extLst>
              </p:cNvPr>
              <p:cNvSpPr/>
              <p:nvPr/>
            </p:nvSpPr>
            <p:spPr>
              <a:xfrm>
                <a:off x="2481775" y="5228609"/>
                <a:ext cx="1950534" cy="42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8E60EAD-5724-4B90-9A0B-7817DD9EE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75" y="5228609"/>
                <a:ext cx="1950534" cy="423193"/>
              </a:xfrm>
              <a:prstGeom prst="rect">
                <a:avLst/>
              </a:prstGeom>
              <a:blipFill>
                <a:blip r:embed="rId9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https://biendata-cdn.b0.upaiyun.com/media/140e485b-b22d-40e2-ad15-4c687941d2df_%E6%91%A9%E6%8B%9C%E8%B5%9B%E4%BA%8B-logo_%E7%BB%88%E7%A8%BF.jpg">
            <a:extLst>
              <a:ext uri="{FF2B5EF4-FFF2-40B4-BE49-F238E27FC236}">
                <a16:creationId xmlns:a16="http://schemas.microsoft.com/office/drawing/2014/main" id="{3EAA6CD3-F97D-47BD-9962-B2A85A03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1924B8-8068-4008-9BB8-1C91692C63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7343" y="986144"/>
            <a:ext cx="7353300" cy="5562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DC583C-8781-4101-9C63-0FE1EFE718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1578" y="935254"/>
            <a:ext cx="5727111" cy="35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43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949170" y="892374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E49ABE-C02E-43B2-9CB5-67B5A62F4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E49ABE-C02E-43B2-9CB5-67B5A62F4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587A78-BB09-44D4-A051-43317AD29A60}"/>
              </a:ext>
            </a:extLst>
          </p:cNvPr>
          <p:cNvSpPr txBox="1">
            <a:spLocks/>
          </p:cNvSpPr>
          <p:nvPr/>
        </p:nvSpPr>
        <p:spPr>
          <a:xfrm>
            <a:off x="965463" y="1348694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5CD9414-3E18-4DC2-A933-9BD304D215DE}"/>
              </a:ext>
            </a:extLst>
          </p:cNvPr>
          <p:cNvSpPr txBox="1">
            <a:spLocks/>
          </p:cNvSpPr>
          <p:nvPr/>
        </p:nvSpPr>
        <p:spPr>
          <a:xfrm>
            <a:off x="710935" y="1092328"/>
            <a:ext cx="10515600" cy="349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How to Rank the result of output?  </a:t>
            </a:r>
          </a:p>
          <a:p>
            <a:endParaRPr lang="en-US" altLang="zh-CN" sz="28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endParaRPr lang="en-US" altLang="zh-CN" sz="28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endParaRPr lang="en-US" altLang="zh-CN" sz="28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endParaRPr lang="en-US" altLang="zh-CN" sz="28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endParaRPr lang="en-US" altLang="zh-CN" sz="28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endParaRPr lang="zh-CN" altLang="en-US" sz="28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B7D9D6D-2124-4A7C-B6F5-E8152B8E22EA}"/>
              </a:ext>
            </a:extLst>
          </p:cNvPr>
          <p:cNvSpPr txBox="1">
            <a:spLocks/>
          </p:cNvSpPr>
          <p:nvPr/>
        </p:nvSpPr>
        <p:spPr>
          <a:xfrm>
            <a:off x="981756" y="909997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55F02E-595B-41F7-BDB0-4AEF90E1A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4" y="2542578"/>
            <a:ext cx="3343742" cy="14194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EAA771-D3A0-4A53-952A-A0E4A49C1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89" y="1996763"/>
            <a:ext cx="4829175" cy="2476500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49BD7E6C-7A82-4993-95E0-95637B71E695}"/>
              </a:ext>
            </a:extLst>
          </p:cNvPr>
          <p:cNvSpPr txBox="1">
            <a:spLocks/>
          </p:cNvSpPr>
          <p:nvPr/>
        </p:nvSpPr>
        <p:spPr>
          <a:xfrm>
            <a:off x="789320" y="3871869"/>
            <a:ext cx="10515600" cy="219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For k in 1…n: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	update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	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	until </a:t>
            </a:r>
            <a:endParaRPr lang="zh-CN" altLang="en-US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70FB24A-7B8F-4F4F-8A70-E7179F10F1DA}"/>
                  </a:ext>
                </a:extLst>
              </p:cNvPr>
              <p:cNvSpPr/>
              <p:nvPr/>
            </p:nvSpPr>
            <p:spPr>
              <a:xfrm>
                <a:off x="2621172" y="4590950"/>
                <a:ext cx="1671740" cy="42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70FB24A-7B8F-4F4F-8A70-E7179F10F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72" y="4590950"/>
                <a:ext cx="1671740" cy="4231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8E60EAD-5724-4B90-9A0B-7817DD9EEDD4}"/>
                  </a:ext>
                </a:extLst>
              </p:cNvPr>
              <p:cNvSpPr/>
              <p:nvPr/>
            </p:nvSpPr>
            <p:spPr>
              <a:xfrm>
                <a:off x="2481775" y="5228609"/>
                <a:ext cx="1950534" cy="42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8E60EAD-5724-4B90-9A0B-7817DD9EE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75" y="5228609"/>
                <a:ext cx="1950534" cy="423193"/>
              </a:xfrm>
              <a:prstGeom prst="rect">
                <a:avLst/>
              </a:prstGeom>
              <a:blipFill>
                <a:blip r:embed="rId9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https://biendata-cdn.b0.upaiyun.com/media/140e485b-b22d-40e2-ad15-4c687941d2df_%E6%91%A9%E6%8B%9C%E8%B5%9B%E4%BA%8B-logo_%E7%BB%88%E7%A8%BF.jpg">
            <a:extLst>
              <a:ext uri="{FF2B5EF4-FFF2-40B4-BE49-F238E27FC236}">
                <a16:creationId xmlns:a16="http://schemas.microsoft.com/office/drawing/2014/main" id="{3EAA6CD3-F97D-47BD-9962-B2A85A03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AAD2C817-6ABC-4812-B8A7-5039A67EAA62}"/>
              </a:ext>
            </a:extLst>
          </p:cNvPr>
          <p:cNvSpPr txBox="1">
            <a:spLocks/>
          </p:cNvSpPr>
          <p:nvPr/>
        </p:nvSpPr>
        <p:spPr>
          <a:xfrm>
            <a:off x="981756" y="173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Google Page Rank </a:t>
            </a:r>
            <a:endParaRPr lang="zh-CN" altLang="en-US" sz="32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11C7379-A0E2-49FC-9C9F-967DDF8C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489" y="282748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37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New Algorithm: Location Rank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949170" y="892374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587A78-BB09-44D4-A051-43317AD29A60}"/>
              </a:ext>
            </a:extLst>
          </p:cNvPr>
          <p:cNvSpPr txBox="1">
            <a:spLocks/>
          </p:cNvSpPr>
          <p:nvPr/>
        </p:nvSpPr>
        <p:spPr>
          <a:xfrm>
            <a:off x="965463" y="1348694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85CD9414-3E18-4DC2-A933-9BD304D21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11" y="1322803"/>
                <a:ext cx="5334758" cy="523690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pseudo-code of location rank:</a:t>
                </a:r>
              </a:p>
              <a:p>
                <a:endParaRPr lang="en-US" altLang="zh-CN" sz="2400" dirty="0">
                  <a:latin typeface="Cambria" panose="02040503050406030204" pitchFamily="18" charset="0"/>
                  <a:ea typeface="黑体" panose="02010609060101010101" pitchFamily="49" charset="-122"/>
                  <a:cs typeface="Mongolian Baiti" panose="03000500000000000000" pitchFamily="66" charset="0"/>
                </a:endParaRPr>
              </a:p>
              <a:p>
                <a:pPr marL="457200" indent="-457200">
                  <a:buAutoNum type="alphaLcPeriod"/>
                </a:pPr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Train a base model </a:t>
                </a:r>
                <a:r>
                  <a:rPr lang="en-US" altLang="zh-CN" sz="2400" i="1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M</a:t>
                </a:r>
              </a:p>
              <a:p>
                <a:endParaRPr lang="en-US" altLang="zh-CN" sz="2400" i="1" dirty="0">
                  <a:latin typeface="Cambria" panose="02040503050406030204" pitchFamily="18" charset="0"/>
                  <a:ea typeface="黑体" panose="02010609060101010101" pitchFamily="49" charset="-122"/>
                  <a:cs typeface="Mongolian Baiti" panose="03000500000000000000" pitchFamily="66" charset="0"/>
                </a:endParaRPr>
              </a:p>
              <a:p>
                <a:r>
                  <a:rPr lang="en-US" altLang="zh-CN" sz="2400" i="1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for </a:t>
                </a:r>
                <a:r>
                  <a:rPr lang="en-US" altLang="zh-CN" sz="2400" i="1" dirty="0" err="1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iter</a:t>
                </a:r>
                <a:r>
                  <a:rPr lang="en-US" altLang="zh-CN" sz="2400" i="1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in 1,2,…k, loop:</a:t>
                </a: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    b. Predict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for each candidate </a:t>
                </a:r>
                <a:r>
                  <a:rPr lang="en-US" altLang="zh-CN" sz="2400" i="1" dirty="0" err="1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i</a:t>
                </a:r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in the same group.</a:t>
                </a: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    c. For each candidate </a:t>
                </a:r>
                <a:r>
                  <a:rPr lang="en-US" altLang="zh-CN" sz="2400" i="1" dirty="0" err="1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i</a:t>
                </a:r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, sum its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with its neighbors’ prediction: </a:t>
                </a:r>
              </a:p>
              <a:p>
                <a:endParaRPr lang="en-US" altLang="zh-CN" sz="2400" dirty="0"/>
              </a:p>
              <a:p>
                <a:endParaRPr lang="zh-CN" altLang="en-US" sz="2400" dirty="0"/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   </a:t>
                </a: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    </a:t>
                </a: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   d.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and 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into layer-2 as a new feature.</a:t>
                </a: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     e. Break if 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iter</a:t>
                </a:r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&gt;k or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altLang="zh-CN" sz="2400" dirty="0"/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|&lt;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altLang="zh-CN" sz="2400" dirty="0">
                  <a:latin typeface="Cambria" panose="02040503050406030204" pitchFamily="18" charset="0"/>
                  <a:ea typeface="黑体" panose="02010609060101010101" pitchFamily="49" charset="-122"/>
                  <a:cs typeface="Mongolian Baiti" panose="03000500000000000000" pitchFamily="66" charset="0"/>
                </a:endParaRPr>
              </a:p>
              <a:p>
                <a:endParaRPr lang="en-US" altLang="zh-CN" sz="2400" dirty="0">
                  <a:latin typeface="Cambria" panose="02040503050406030204" pitchFamily="18" charset="0"/>
                  <a:ea typeface="黑体" panose="02010609060101010101" pitchFamily="49" charset="-122"/>
                  <a:cs typeface="Mongolian Baiti" panose="03000500000000000000" pitchFamily="66" charset="0"/>
                </a:endParaRPr>
              </a:p>
              <a:p>
                <a:r>
                  <a:rPr lang="en-US" altLang="zh-CN" sz="2400" dirty="0">
                    <a:latin typeface="Cambria" panose="02040503050406030204" pitchFamily="18" charset="0"/>
                    <a:ea typeface="黑体" panose="02010609060101010101" pitchFamily="49" charset="-122"/>
                    <a:cs typeface="Mongolian Baiti" panose="03000500000000000000" pitchFamily="66" charset="0"/>
                  </a:rPr>
                  <a:t>end loop</a:t>
                </a:r>
                <a:endParaRPr lang="zh-CN" altLang="en-US" sz="2400" dirty="0">
                  <a:latin typeface="Cambria" panose="02040503050406030204" pitchFamily="18" charset="0"/>
                  <a:ea typeface="黑体" panose="02010609060101010101" pitchFamily="49" charset="-122"/>
                  <a:cs typeface="Mongolian Baiti" panose="03000500000000000000" pitchFamily="66" charset="0"/>
                </a:endParaRPr>
              </a:p>
            </p:txBody>
          </p:sp>
        </mc:Choice>
        <mc:Fallback xmlns=""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85CD9414-3E18-4DC2-A933-9BD304D2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1" y="1322803"/>
                <a:ext cx="5334758" cy="5236907"/>
              </a:xfrm>
              <a:prstGeom prst="rect">
                <a:avLst/>
              </a:prstGeom>
              <a:blipFill>
                <a:blip r:embed="rId5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B7D9D6D-2124-4A7C-B6F5-E8152B8E22EA}"/>
              </a:ext>
            </a:extLst>
          </p:cNvPr>
          <p:cNvSpPr txBox="1">
            <a:spLocks/>
          </p:cNvSpPr>
          <p:nvPr/>
        </p:nvSpPr>
        <p:spPr>
          <a:xfrm>
            <a:off x="981756" y="909997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0B4937B-17FA-44B4-A4E3-A8B26F543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340" y="1092327"/>
            <a:ext cx="5535652" cy="5432759"/>
          </a:xfrm>
          <a:prstGeom prst="rect">
            <a:avLst/>
          </a:prstGeom>
        </p:spPr>
      </p:pic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DDC1990-4D71-4F34-A9AE-FB9392A5C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28448"/>
              </p:ext>
            </p:extLst>
          </p:nvPr>
        </p:nvGraphicFramePr>
        <p:xfrm>
          <a:off x="2151063" y="3970338"/>
          <a:ext cx="21050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7" imgW="1041120" imgH="355320" progId="Equation.DSMT4">
                  <p:embed/>
                </p:oleObj>
              </mc:Choice>
              <mc:Fallback>
                <p:oleObj name="Equation" r:id="rId7" imgW="10411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1063" y="3970338"/>
                        <a:ext cx="2105025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195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Model </a:t>
            </a:r>
            <a:r>
              <a:rPr lang="en-US" altLang="zh-CN" sz="3600" dirty="0" err="1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Ensembling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96" y="5699464"/>
            <a:ext cx="1773804" cy="11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2B2515-06A7-4AAF-B6E9-49AE0C6870E5}"/>
              </a:ext>
            </a:extLst>
          </p:cNvPr>
          <p:cNvSpPr/>
          <p:nvPr/>
        </p:nvSpPr>
        <p:spPr>
          <a:xfrm>
            <a:off x="5304726" y="185335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949170" y="892374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E49ABE-C02E-43B2-9CB5-67B5A62F4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E49ABE-C02E-43B2-9CB5-67B5A62F4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37BCAB4-A281-4074-8501-830332516F4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3275" y="795004"/>
            <a:ext cx="9708403" cy="6154436"/>
          </a:xfrm>
          <a:prstGeom prst="rect">
            <a:avLst/>
          </a:prstGeom>
        </p:spPr>
      </p:pic>
      <p:sp>
        <p:nvSpPr>
          <p:cNvPr id="23" name="标题 1">
            <a:extLst>
              <a:ext uri="{FF2B5EF4-FFF2-40B4-BE49-F238E27FC236}">
                <a16:creationId xmlns:a16="http://schemas.microsoft.com/office/drawing/2014/main" id="{0E025C86-3095-4BEF-A960-EAF7CEECBD9E}"/>
              </a:ext>
            </a:extLst>
          </p:cNvPr>
          <p:cNvSpPr txBox="1">
            <a:spLocks/>
          </p:cNvSpPr>
          <p:nvPr/>
        </p:nvSpPr>
        <p:spPr>
          <a:xfrm>
            <a:off x="6020910" y="58114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*整个模型组合提高将近</a:t>
            </a:r>
            <a:r>
              <a:rPr lang="en-US" altLang="zh-CN" sz="18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10</a:t>
            </a:r>
            <a:r>
              <a:rPr lang="zh-CN" altLang="en-US" sz="18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个万分点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561B987-1B31-4A98-AFBB-22AE132E6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0100" y="293076"/>
            <a:ext cx="7581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8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Index</a:t>
            </a:r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比赛情况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背景简介、问题描述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问题分析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特征工程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模型构建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模型融合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比赛反思</a:t>
            </a: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56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Final Submission:</a:t>
            </a:r>
            <a:endParaRPr lang="zh-CN" altLang="en-US" sz="3600" dirty="0">
              <a:latin typeface="Mongolian Baiti" panose="03000500000000000000" pitchFamily="66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949170" y="892374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587A78-BB09-44D4-A051-43317AD29A60}"/>
              </a:ext>
            </a:extLst>
          </p:cNvPr>
          <p:cNvSpPr txBox="1">
            <a:spLocks/>
          </p:cNvSpPr>
          <p:nvPr/>
        </p:nvSpPr>
        <p:spPr>
          <a:xfrm>
            <a:off x="965463" y="1348694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5CD9414-3E18-4DC2-A933-9BD304D215DE}"/>
              </a:ext>
            </a:extLst>
          </p:cNvPr>
          <p:cNvSpPr txBox="1">
            <a:spLocks/>
          </p:cNvSpPr>
          <p:nvPr/>
        </p:nvSpPr>
        <p:spPr>
          <a:xfrm>
            <a:off x="714211" y="1322803"/>
            <a:ext cx="5334758" cy="523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B7D9D6D-2124-4A7C-B6F5-E8152B8E22EA}"/>
              </a:ext>
            </a:extLst>
          </p:cNvPr>
          <p:cNvSpPr txBox="1">
            <a:spLocks/>
          </p:cNvSpPr>
          <p:nvPr/>
        </p:nvSpPr>
        <p:spPr>
          <a:xfrm>
            <a:off x="981756" y="909997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631C229-7D59-4148-8E57-67F22C170E83}"/>
              </a:ext>
            </a:extLst>
          </p:cNvPr>
          <p:cNvSpPr txBox="1">
            <a:spLocks/>
          </p:cNvSpPr>
          <p:nvPr/>
        </p:nvSpPr>
        <p:spPr>
          <a:xfrm>
            <a:off x="838199" y="23131"/>
            <a:ext cx="10276644" cy="387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2-Layer </a:t>
            </a:r>
            <a:r>
              <a:rPr lang="en-US" altLang="zh-CN" sz="2400" dirty="0" err="1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ensembling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 with </a:t>
            </a:r>
            <a:r>
              <a:rPr lang="en-US" altLang="zh-CN" sz="2400" dirty="0" err="1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Loc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-Rank: </a:t>
            </a:r>
          </a:p>
          <a:p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*1</a:t>
            </a:r>
            <a:r>
              <a:rPr lang="en-US" altLang="zh-CN" sz="2400" baseline="300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st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  place before changing the data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*Won 6 times of week champion(4/5/6/7/8/9 weeks, 6 out of 9)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*4</a:t>
            </a:r>
            <a:r>
              <a:rPr lang="en-US" altLang="zh-CN" sz="2400" baseline="300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th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 place at the private Leaderboard.</a:t>
            </a:r>
          </a:p>
          <a:p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EDBF8A-A6EF-44EB-89D7-EC4663F2937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8216" y="2947386"/>
            <a:ext cx="8647381" cy="39515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C4BA96-6419-4DAC-B829-8C2389A8B68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487" y="2769832"/>
            <a:ext cx="4556207" cy="43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60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3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Mongolian Baiti" panose="03000500000000000000" pitchFamily="66" charset="0"/>
                <a:ea typeface="黑体" panose="02010609060101010101" pitchFamily="49" charset="-122"/>
                <a:cs typeface="Mongolian Baiti" panose="03000500000000000000" pitchFamily="66" charset="0"/>
              </a:rPr>
              <a:t>比赛总结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949170" y="892374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587A78-BB09-44D4-A051-43317AD29A60}"/>
              </a:ext>
            </a:extLst>
          </p:cNvPr>
          <p:cNvSpPr txBox="1">
            <a:spLocks/>
          </p:cNvSpPr>
          <p:nvPr/>
        </p:nvSpPr>
        <p:spPr>
          <a:xfrm>
            <a:off x="965463" y="1348694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5CD9414-3E18-4DC2-A933-9BD304D215DE}"/>
              </a:ext>
            </a:extLst>
          </p:cNvPr>
          <p:cNvSpPr txBox="1">
            <a:spLocks/>
          </p:cNvSpPr>
          <p:nvPr/>
        </p:nvSpPr>
        <p:spPr>
          <a:xfrm>
            <a:off x="714211" y="1322803"/>
            <a:ext cx="5334758" cy="523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B7D9D6D-2124-4A7C-B6F5-E8152B8E22EA}"/>
              </a:ext>
            </a:extLst>
          </p:cNvPr>
          <p:cNvSpPr txBox="1">
            <a:spLocks/>
          </p:cNvSpPr>
          <p:nvPr/>
        </p:nvSpPr>
        <p:spPr>
          <a:xfrm>
            <a:off x="981756" y="909997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631C229-7D59-4148-8E57-67F22C170E83}"/>
              </a:ext>
            </a:extLst>
          </p:cNvPr>
          <p:cNvSpPr txBox="1">
            <a:spLocks/>
          </p:cNvSpPr>
          <p:nvPr/>
        </p:nvSpPr>
        <p:spPr>
          <a:xfrm>
            <a:off x="838199" y="23131"/>
            <a:ext cx="10276644" cy="387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69E82850-BB85-4DF9-BDBA-FA88D51FDB2A}"/>
              </a:ext>
            </a:extLst>
          </p:cNvPr>
          <p:cNvSpPr txBox="1">
            <a:spLocks/>
          </p:cNvSpPr>
          <p:nvPr/>
        </p:nvSpPr>
        <p:spPr>
          <a:xfrm>
            <a:off x="989032" y="1180730"/>
            <a:ext cx="10276644" cy="5022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0.   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做好充分的记录。包括头脑风暴、特征提取、模型迭代等。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*推荐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: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幕布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app(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思维导图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)</a:t>
            </a:r>
          </a:p>
          <a:p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掌握数据特性，充分利用空间相似性和时间相似性。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权衡时间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-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空间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-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性能，在有限的空间内，尽可能快速地完成迭代。别让数据或算法过载。如无必要，徒增实体。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剃刀法则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)</a:t>
            </a:r>
          </a:p>
          <a:p>
            <a:pPr marL="457200" indent="-457200">
              <a:buAutoNum type="arabicPeriod"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More data beats better algorithm. Better data beats more data. Better mind makes better data.</a:t>
            </a:r>
          </a:p>
          <a:p>
            <a:pPr marL="457200" indent="-457200">
              <a:buAutoNum type="arabicPeriod"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多挖特征，不要过早进行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ensemble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，放在比赛结束前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5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天再做（惨痛教训）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比赛如戏，全靠演技。心态最重要，别太早暴露实力。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优秀的队友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+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充足的机器资源，是比赛获奖的重要条件。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20" name="Picture 2" descr="https://biendata-cdn.b0.upaiyun.com/media/140e485b-b22d-40e2-ad15-4c687941d2df_%E6%91%A9%E6%8B%9C%E8%B5%9B%E4%BA%8B-logo_%E7%BB%88%E7%A8%BF.jpg">
            <a:extLst>
              <a:ext uri="{FF2B5EF4-FFF2-40B4-BE49-F238E27FC236}">
                <a16:creationId xmlns:a16="http://schemas.microsoft.com/office/drawing/2014/main" id="{AE70C828-1183-42BF-9C0C-1E54D540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80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5835" y="4610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Speaker: </a:t>
            </a:r>
            <a:r>
              <a:rPr lang="zh-CN" altLang="en-US" sz="2800" dirty="0">
                <a:latin typeface="Cambria" panose="02040503050406030204" pitchFamily="18" charset="0"/>
                <a:ea typeface="黑体" panose="02010609060101010101" pitchFamily="49" charset="-122"/>
                <a:cs typeface="Mongolian Baiti" panose="03000500000000000000" pitchFamily="66" charset="0"/>
              </a:rPr>
              <a:t>梁赋航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26340-0B82-4D8B-8BF4-E6738316348B}"/>
              </a:ext>
            </a:extLst>
          </p:cNvPr>
          <p:cNvSpPr/>
          <p:nvPr/>
        </p:nvSpPr>
        <p:spPr>
          <a:xfrm>
            <a:off x="5022469" y="3089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5C0875-3F3F-49EF-8E9C-F7A09854E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5C0875-3F3F-49EF-8E9C-F7A09854E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5076B8F-9260-4636-87D4-9BFF7E751AA3}"/>
              </a:ext>
            </a:extLst>
          </p:cNvPr>
          <p:cNvSpPr txBox="1">
            <a:spLocks/>
          </p:cNvSpPr>
          <p:nvPr/>
        </p:nvSpPr>
        <p:spPr>
          <a:xfrm>
            <a:off x="1060141" y="3606819"/>
            <a:ext cx="10515600" cy="150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3A8E834-DB47-424A-9AF3-B5015DD03B10}"/>
              </a:ext>
            </a:extLst>
          </p:cNvPr>
          <p:cNvSpPr txBox="1">
            <a:spLocks/>
          </p:cNvSpPr>
          <p:nvPr/>
        </p:nvSpPr>
        <p:spPr>
          <a:xfrm>
            <a:off x="949170" y="892374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1699AC1-1A45-437B-A46B-6799EE4D265D}"/>
              </a:ext>
            </a:extLst>
          </p:cNvPr>
          <p:cNvSpPr txBox="1">
            <a:spLocks/>
          </p:cNvSpPr>
          <p:nvPr/>
        </p:nvSpPr>
        <p:spPr>
          <a:xfrm>
            <a:off x="493166" y="4496600"/>
            <a:ext cx="10737541" cy="264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587A78-BB09-44D4-A051-43317AD29A60}"/>
              </a:ext>
            </a:extLst>
          </p:cNvPr>
          <p:cNvSpPr txBox="1">
            <a:spLocks/>
          </p:cNvSpPr>
          <p:nvPr/>
        </p:nvSpPr>
        <p:spPr>
          <a:xfrm>
            <a:off x="965463" y="1348694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5CD9414-3E18-4DC2-A933-9BD304D215DE}"/>
              </a:ext>
            </a:extLst>
          </p:cNvPr>
          <p:cNvSpPr txBox="1">
            <a:spLocks/>
          </p:cNvSpPr>
          <p:nvPr/>
        </p:nvSpPr>
        <p:spPr>
          <a:xfrm>
            <a:off x="714211" y="1322803"/>
            <a:ext cx="5334758" cy="523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B7D9D6D-2124-4A7C-B6F5-E8152B8E22EA}"/>
              </a:ext>
            </a:extLst>
          </p:cNvPr>
          <p:cNvSpPr txBox="1">
            <a:spLocks/>
          </p:cNvSpPr>
          <p:nvPr/>
        </p:nvSpPr>
        <p:spPr>
          <a:xfrm>
            <a:off x="981756" y="909997"/>
            <a:ext cx="10261072" cy="479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631C229-7D59-4148-8E57-67F22C170E83}"/>
              </a:ext>
            </a:extLst>
          </p:cNvPr>
          <p:cNvSpPr txBox="1">
            <a:spLocks/>
          </p:cNvSpPr>
          <p:nvPr/>
        </p:nvSpPr>
        <p:spPr>
          <a:xfrm>
            <a:off x="838199" y="23131"/>
            <a:ext cx="10276644" cy="387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  <a:cs typeface="Mongolian Baiti" panose="03000500000000000000" pitchFamily="66" charset="0"/>
            </a:endParaRPr>
          </a:p>
        </p:txBody>
      </p:sp>
      <p:pic>
        <p:nvPicPr>
          <p:cNvPr id="29700" name="Picture 4" descr="“thank you”的图片搜索结果">
            <a:extLst>
              <a:ext uri="{FF2B5EF4-FFF2-40B4-BE49-F238E27FC236}">
                <a16:creationId xmlns:a16="http://schemas.microsoft.com/office/drawing/2014/main" id="{BBD1E676-0FB1-4F07-B041-C2DB0A39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12" y="-1207226"/>
            <a:ext cx="7237149" cy="723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背景简介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摩拜单车自推出以来，深受用户喜爱，在很多城市已经成为除公共交通以外的居民首选的出行方式，大大减轻了城市路网压力和拥堵情况。随着绿色出行和环保观念的深入人心， 将会有更多的用户选择摩拜单车，进一步实现让自行车回归城市的目标。同时，摩拜致力 于应用前沿科技的帮助人们更好地出行，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利用机器学习去预测用户的出行目的地便是众多 应用场景中重要的一个。 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u="sng" dirty="0"/>
              <a:t>*为了更好地调配和管理</a:t>
            </a:r>
            <a:r>
              <a:rPr lang="zh-CN" altLang="en-US" b="1" u="sng" dirty="0"/>
              <a:t>北京</a:t>
            </a:r>
            <a:r>
              <a:rPr lang="zh-CN" altLang="en-US" u="sng" dirty="0"/>
              <a:t>的</a:t>
            </a:r>
            <a:r>
              <a:rPr lang="en-US" altLang="zh-CN" u="sng" dirty="0"/>
              <a:t>40</a:t>
            </a:r>
            <a:r>
              <a:rPr lang="zh-CN" altLang="en-US" u="sng" dirty="0"/>
              <a:t>万辆单车，需要准确地</a:t>
            </a:r>
            <a:r>
              <a:rPr lang="zh-CN" altLang="en-US" u="sng" dirty="0">
                <a:solidFill>
                  <a:srgbClr val="FF0000"/>
                </a:solidFill>
              </a:rPr>
              <a:t>预测每个用户的骑行目的地</a:t>
            </a:r>
            <a:endParaRPr lang="en-US" altLang="zh-CN" u="sng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参赛者需要根据摩拜提供的数据，</a:t>
            </a:r>
            <a:r>
              <a:rPr lang="zh-CN" altLang="en-US" dirty="0">
                <a:solidFill>
                  <a:srgbClr val="FF0000"/>
                </a:solidFill>
              </a:rPr>
              <a:t>预测骑行的目的地所在区块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629" y="5690602"/>
            <a:ext cx="1787371" cy="11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8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6202"/>
            <a:ext cx="10515600" cy="4351338"/>
          </a:xfrm>
        </p:spPr>
        <p:txBody>
          <a:bodyPr>
            <a:normAutofit/>
          </a:bodyPr>
          <a:lstStyle/>
          <a:p>
            <a:endParaRPr lang="en-US" altLang="zh-CN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/>
              <a:t>train.csv</a:t>
            </a:r>
            <a:r>
              <a:rPr lang="zh-CN" altLang="en-US" dirty="0"/>
              <a:t>包括了</a:t>
            </a:r>
            <a:r>
              <a:rPr lang="en-US" altLang="zh-CN" dirty="0"/>
              <a:t>321,4096</a:t>
            </a:r>
            <a:r>
              <a:rPr lang="zh-CN" altLang="en-US" dirty="0"/>
              <a:t>条出行记录；</a:t>
            </a:r>
            <a:r>
              <a:rPr lang="en-US" altLang="zh-CN" dirty="0"/>
              <a:t>test.csv</a:t>
            </a:r>
            <a:r>
              <a:rPr lang="zh-CN" altLang="en-US" dirty="0"/>
              <a:t>包括</a:t>
            </a:r>
            <a:r>
              <a:rPr lang="en-US" altLang="zh-CN" dirty="0"/>
              <a:t>200,2996</a:t>
            </a:r>
            <a:r>
              <a:rPr lang="zh-CN" altLang="en-US" dirty="0"/>
              <a:t>条出行记录，但是</a:t>
            </a:r>
            <a:r>
              <a:rPr lang="zh-CN" altLang="en-US" u="sng" dirty="0"/>
              <a:t>隐去了骑行目的地的数据，需要选手对其进行预测。</a:t>
            </a:r>
            <a:endParaRPr lang="en-US" altLang="zh-CN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0041" y="2193928"/>
            <a:ext cx="6175623" cy="42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数据预览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820"/>
            <a:ext cx="10515600" cy="4351338"/>
          </a:xfrm>
        </p:spPr>
        <p:txBody>
          <a:bodyPr>
            <a:normAutofit/>
          </a:bodyPr>
          <a:lstStyle/>
          <a:p>
            <a:endParaRPr lang="en-US" altLang="zh-CN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提交实例：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loc1,loc2,loc3</a:t>
            </a:r>
          </a:p>
          <a:p>
            <a:r>
              <a:rPr lang="en-US" altLang="zh-CN" sz="2000" dirty="0"/>
              <a:t>6875, w5shgyte, wx4dztn8, wx4dzmkq</a:t>
            </a:r>
          </a:p>
          <a:p>
            <a:r>
              <a:rPr lang="en-US" altLang="zh-CN" sz="2000" dirty="0"/>
              <a:t>4569, wx4er4e7, wx4g57u2, wx4dzmkq</a:t>
            </a:r>
            <a:endParaRPr lang="en-US" altLang="zh-CN" dirty="0"/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80B511-1950-4865-8C31-8932A1931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04174"/>
              </p:ext>
            </p:extLst>
          </p:nvPr>
        </p:nvGraphicFramePr>
        <p:xfrm>
          <a:off x="1347863" y="1470820"/>
          <a:ext cx="8817069" cy="2177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5121">
                  <a:extLst>
                    <a:ext uri="{9D8B030D-6E8A-4147-A177-3AD203B41FA5}">
                      <a16:colId xmlns:a16="http://schemas.microsoft.com/office/drawing/2014/main" val="2439939409"/>
                    </a:ext>
                  </a:extLst>
                </a:gridCol>
                <a:gridCol w="721518">
                  <a:extLst>
                    <a:ext uri="{9D8B030D-6E8A-4147-A177-3AD203B41FA5}">
                      <a16:colId xmlns:a16="http://schemas.microsoft.com/office/drawing/2014/main" val="2194746342"/>
                    </a:ext>
                  </a:extLst>
                </a:gridCol>
                <a:gridCol w="693766">
                  <a:extLst>
                    <a:ext uri="{9D8B030D-6E8A-4147-A177-3AD203B41FA5}">
                      <a16:colId xmlns:a16="http://schemas.microsoft.com/office/drawing/2014/main" val="3523736397"/>
                    </a:ext>
                  </a:extLst>
                </a:gridCol>
                <a:gridCol w="980524">
                  <a:extLst>
                    <a:ext uri="{9D8B030D-6E8A-4147-A177-3AD203B41FA5}">
                      <a16:colId xmlns:a16="http://schemas.microsoft.com/office/drawing/2014/main" val="626254454"/>
                    </a:ext>
                  </a:extLst>
                </a:gridCol>
                <a:gridCol w="1354039">
                  <a:extLst>
                    <a:ext uri="{9D8B030D-6E8A-4147-A177-3AD203B41FA5}">
                      <a16:colId xmlns:a16="http://schemas.microsoft.com/office/drawing/2014/main" val="1866785513"/>
                    </a:ext>
                  </a:extLst>
                </a:gridCol>
                <a:gridCol w="2130641">
                  <a:extLst>
                    <a:ext uri="{9D8B030D-6E8A-4147-A177-3AD203B41FA5}">
                      <a16:colId xmlns:a16="http://schemas.microsoft.com/office/drawing/2014/main" val="2414936085"/>
                    </a:ext>
                  </a:extLst>
                </a:gridCol>
                <a:gridCol w="2361460">
                  <a:extLst>
                    <a:ext uri="{9D8B030D-6E8A-4147-A177-3AD203B41FA5}">
                      <a16:colId xmlns:a16="http://schemas.microsoft.com/office/drawing/2014/main" val="124161498"/>
                    </a:ext>
                  </a:extLst>
                </a:gridCol>
              </a:tblGrid>
              <a:tr h="801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orderid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bikeid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biketype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starttime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geohashed_start_loc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geohashed_end_loc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8702736"/>
                  </a:ext>
                </a:extLst>
              </a:tr>
              <a:tr h="2752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1893973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451147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210617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2017/5/14 22:16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wx4snhx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wx4snhj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1080249"/>
                  </a:ext>
                </a:extLst>
              </a:tr>
              <a:tr h="2752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4657992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1061133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465394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2017/5/14 22:16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wx4dr59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wx4dquz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2761416"/>
                  </a:ext>
                </a:extLst>
              </a:tr>
              <a:tr h="2752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2965085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549189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310572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2017/5/14 22:16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wx4fgur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wx4fu5n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9016276"/>
                  </a:ext>
                </a:extLst>
              </a:tr>
              <a:tr h="2752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4548579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489720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456688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2017/5/14 22:16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wx4d5r5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wx4d5r4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5087735"/>
                  </a:ext>
                </a:extLst>
              </a:tr>
              <a:tr h="2752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3936364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467449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403224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2017/5/14 22:16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wx4g27p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wx4g266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142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算法指标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28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准确率（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Precision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提交结果的准确性通过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Mean Average Precision @ 3 (MAP@3)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打分：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iendata-cdn.b0.upaiyun.com/media/competition/2017/06/15/mobike_evaluation_ccY27E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06" y="2705205"/>
            <a:ext cx="4513141" cy="14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484556" y="43231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因为正确的标签有且只有一个，所以每个样本的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P@3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只可能是：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第一位预测正确：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第二位预测正确：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第三位预测正确：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0.333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预测错误：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      0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54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Mongolian Baiti" panose="03000500000000000000" pitchFamily="66" charset="0"/>
              </a:rPr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82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首先要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geohash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的定义。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Geohash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是一种地理信息编码，通过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曲线填充二维空间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，将二维空间映射到一维的字符串。右图展示了北京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个区域的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GeoHash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字符串，分别是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WX4ER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WX4G2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WX4G3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等等</a:t>
            </a:r>
          </a:p>
        </p:txBody>
      </p:sp>
      <p:pic>
        <p:nvPicPr>
          <p:cNvPr id="5" name="Picture 2" descr="https://biendata-cdn.b0.upaiyun.com/media/140e485b-b22d-40e2-ad15-4c687941d2df_%E6%91%A9%E6%8B%9C%E8%B5%9B%E4%BA%8B-logo_%E7%BB%88%E7%A8%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5602290"/>
            <a:ext cx="1922585" cy="12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1.sinaimg.cn/mw690/7178f37ejw1emyk4z1nk0j20ip07z0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06337"/>
            <a:ext cx="5730656" cy="244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ww1.sinaimg.cn/mw690/7178f37ejw1emyk4wbz4bj206i06lt9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66" y="2838972"/>
            <a:ext cx="2945423" cy="29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316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活字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2991</Words>
  <Application>Microsoft Office PowerPoint</Application>
  <PresentationFormat>宽屏</PresentationFormat>
  <Paragraphs>465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inherit</vt:lpstr>
      <vt:lpstr>等线</vt:lpstr>
      <vt:lpstr>等线 Light</vt:lpstr>
      <vt:lpstr>方正姚体</vt:lpstr>
      <vt:lpstr>黑体</vt:lpstr>
      <vt:lpstr>宋体</vt:lpstr>
      <vt:lpstr>Arial</vt:lpstr>
      <vt:lpstr>Calibri</vt:lpstr>
      <vt:lpstr>Cambria</vt:lpstr>
      <vt:lpstr>Cambria Math</vt:lpstr>
      <vt:lpstr>Mongolian Baiti</vt:lpstr>
      <vt:lpstr>Rockwell</vt:lpstr>
      <vt:lpstr>Rockwell Condensed</vt:lpstr>
      <vt:lpstr>Wingdings</vt:lpstr>
      <vt:lpstr>Office 主题​​</vt:lpstr>
      <vt:lpstr>木活字</vt:lpstr>
      <vt:lpstr>Equation</vt:lpstr>
      <vt:lpstr>   MOBike CUP 摩拜杯算法挑战赛 </vt:lpstr>
      <vt:lpstr>Competition Results</vt:lpstr>
      <vt:lpstr>Team member Intro.</vt:lpstr>
      <vt:lpstr>Index</vt:lpstr>
      <vt:lpstr>1.背景简介</vt:lpstr>
      <vt:lpstr>1.问题描述</vt:lpstr>
      <vt:lpstr>1.数据预览</vt:lpstr>
      <vt:lpstr>1.算法指标</vt:lpstr>
      <vt:lpstr>2.问题分析</vt:lpstr>
      <vt:lpstr>2.问题分析</vt:lpstr>
      <vt:lpstr>2.问题分析</vt:lpstr>
      <vt:lpstr>2.错误做法</vt:lpstr>
      <vt:lpstr>2.正确思路</vt:lpstr>
      <vt:lpstr>2.问题分析</vt:lpstr>
      <vt:lpstr>主要矛盾分析</vt:lpstr>
      <vt:lpstr>流程误差分析</vt:lpstr>
      <vt:lpstr>PowerPoint 演示文稿</vt:lpstr>
      <vt:lpstr>候选点选取</vt:lpstr>
      <vt:lpstr>选取算法</vt:lpstr>
      <vt:lpstr>Frist model from scratch</vt:lpstr>
      <vt:lpstr>2.Connectivism Method</vt:lpstr>
      <vt:lpstr>3.Location features:</vt:lpstr>
      <vt:lpstr>4. Some other important features</vt:lpstr>
      <vt:lpstr>5.Revert them!  Bayes transformation</vt:lpstr>
      <vt:lpstr>6. Spatial Similarity(空间相似性)</vt:lpstr>
      <vt:lpstr>6. Spatial Similarity</vt:lpstr>
      <vt:lpstr>7. Bag of Words &amp; Vectorization</vt:lpstr>
      <vt:lpstr>7. Topic model: Latent Semantic Analysis （隐含语义分析）</vt:lpstr>
      <vt:lpstr>7. Topic model clustering and Mini-Bath Kmeans</vt:lpstr>
      <vt:lpstr>7. Location Generalization （目标范化）</vt:lpstr>
      <vt:lpstr>7. Location Generalization （目标范化）</vt:lpstr>
      <vt:lpstr>8. Label transformation （标签变换）</vt:lpstr>
      <vt:lpstr>Model Selection</vt:lpstr>
      <vt:lpstr>Model Selection</vt:lpstr>
      <vt:lpstr>Model Selection</vt:lpstr>
      <vt:lpstr>Google Page Rank </vt:lpstr>
      <vt:lpstr>PowerPoint 演示文稿</vt:lpstr>
      <vt:lpstr>New Algorithm: Location Rank</vt:lpstr>
      <vt:lpstr>Model Ensembling</vt:lpstr>
      <vt:lpstr>Final Submission:</vt:lpstr>
      <vt:lpstr>比赛总结</vt:lpstr>
      <vt:lpstr>Speaker: 梁赋航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fuhang liang</dc:creator>
  <cp:lastModifiedBy>fuhang liang</cp:lastModifiedBy>
  <cp:revision>85</cp:revision>
  <dcterms:created xsi:type="dcterms:W3CDTF">2017-10-19T01:40:24Z</dcterms:created>
  <dcterms:modified xsi:type="dcterms:W3CDTF">2017-10-29T10:48:01Z</dcterms:modified>
</cp:coreProperties>
</file>