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0"/>
  </p:notesMasterIdLst>
  <p:sldIdLst>
    <p:sldId id="298" r:id="rId2"/>
    <p:sldId id="276" r:id="rId3"/>
    <p:sldId id="297" r:id="rId4"/>
    <p:sldId id="302" r:id="rId5"/>
    <p:sldId id="303" r:id="rId6"/>
    <p:sldId id="305" r:id="rId7"/>
    <p:sldId id="306" r:id="rId8"/>
    <p:sldId id="307" r:id="rId9"/>
    <p:sldId id="309" r:id="rId10"/>
    <p:sldId id="311" r:id="rId11"/>
    <p:sldId id="312" r:id="rId12"/>
    <p:sldId id="325" r:id="rId13"/>
    <p:sldId id="331" r:id="rId14"/>
    <p:sldId id="334" r:id="rId15"/>
    <p:sldId id="332" r:id="rId16"/>
    <p:sldId id="314" r:id="rId17"/>
    <p:sldId id="326" r:id="rId18"/>
    <p:sldId id="258" r:id="rId19"/>
  </p:sldIdLst>
  <p:sldSz cx="12192000" cy="6858000"/>
  <p:notesSz cx="6858000" cy="9144000"/>
  <p:defaultTextStyle>
    <a:defPPr>
      <a:defRPr lang="zh-CN"/>
    </a:defPPr>
    <a:lvl1pPr algn="l" rtl="0" fontAlgn="base" latinLnBrk="1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3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392" y="-112"/>
      </p:cViewPr>
      <p:guideLst>
        <p:guide orient="horz" pos="2230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>
            <a:extLst>
              <a:ext uri="{FF2B5EF4-FFF2-40B4-BE49-F238E27FC236}">
                <a16:creationId xmlns:a16="http://schemas.microsoft.com/office/drawing/2014/main" xmlns="" id="{69258883-A636-4428-B8BA-6E35B765953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051" name="Date Placeholder 2">
            <a:extLst>
              <a:ext uri="{FF2B5EF4-FFF2-40B4-BE49-F238E27FC236}">
                <a16:creationId xmlns:a16="http://schemas.microsoft.com/office/drawing/2014/main" xmlns="" id="{AC1B30A6-154D-4002-8FAF-F72BD94A49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7B0788D-7D94-49F5-8635-5983665EA84C}" type="datetime1">
              <a:rPr lang="zh-CN" altLang="en-US"/>
              <a:pPr/>
              <a:t>18/9/29</a:t>
            </a:fld>
            <a:endParaRPr lang="en-US" altLang="zh-CN" sz="1200"/>
          </a:p>
        </p:txBody>
      </p:sp>
      <p:sp>
        <p:nvSpPr>
          <p:cNvPr id="2052" name="Slide Image Placeholder 3">
            <a:extLst>
              <a:ext uri="{FF2B5EF4-FFF2-40B4-BE49-F238E27FC236}">
                <a16:creationId xmlns:a16="http://schemas.microsoft.com/office/drawing/2014/main" xmlns="" id="{435E63C5-7AD3-4654-B67C-1BB707E7201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>
            <a:extLst>
              <a:ext uri="{FF2B5EF4-FFF2-40B4-BE49-F238E27FC236}">
                <a16:creationId xmlns:a16="http://schemas.microsoft.com/office/drawing/2014/main" xmlns="" id="{45E4BB28-8D52-48B5-BD30-C4C38B69212A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None/>
            </a:pPr>
            <a:r>
              <a:rPr lang="en-US" altLang="en-US"/>
              <a:t>Click to edit Master text styles</a:t>
            </a:r>
          </a:p>
          <a:p>
            <a:pPr latinLnBrk="0">
              <a:buFontTx/>
              <a:buNone/>
            </a:pPr>
            <a:r>
              <a:rPr lang="en-US" altLang="en-US"/>
              <a:t>Second level</a:t>
            </a:r>
          </a:p>
          <a:p>
            <a:pPr latinLnBrk="0">
              <a:buFontTx/>
              <a:buNone/>
            </a:pPr>
            <a:r>
              <a:rPr lang="en-US" altLang="en-US"/>
              <a:t>Third level</a:t>
            </a:r>
          </a:p>
          <a:p>
            <a:pPr latinLnBrk="0">
              <a:buFontTx/>
              <a:buNone/>
            </a:pPr>
            <a:r>
              <a:rPr lang="en-US" altLang="en-US"/>
              <a:t>Fourth level</a:t>
            </a:r>
          </a:p>
          <a:p>
            <a:pPr latinLnBrk="0">
              <a:buFontTx/>
              <a:buNone/>
            </a:pPr>
            <a:r>
              <a:rPr lang="en-US" altLang="en-US"/>
              <a:t>Fifth level</a:t>
            </a:r>
          </a:p>
        </p:txBody>
      </p:sp>
      <p:sp>
        <p:nvSpPr>
          <p:cNvPr id="2054" name="Footer Placeholder 5">
            <a:extLst>
              <a:ext uri="{FF2B5EF4-FFF2-40B4-BE49-F238E27FC236}">
                <a16:creationId xmlns:a16="http://schemas.microsoft.com/office/drawing/2014/main" xmlns="" id="{15254E67-B775-49CF-8AE0-2A17FB65DB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055" name="Slide Number Placeholder 6">
            <a:extLst>
              <a:ext uri="{FF2B5EF4-FFF2-40B4-BE49-F238E27FC236}">
                <a16:creationId xmlns:a16="http://schemas.microsoft.com/office/drawing/2014/main" xmlns="" id="{37251569-B014-4B3B-A7FC-92B758D8F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96FD659-40CF-4162-8967-E96BCF00A516}" type="slidenum">
              <a:rPr lang="en-US" altLang="zh-CN"/>
              <a:pPr/>
              <a:t>‹#›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044877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A2CA3-7888-4B36-9578-BDE6156C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FEFE4D-58B3-435C-95BF-8F8E4401E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C64BA9-C49B-405A-AAD4-0EE17915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F5EA21-F0DA-4128-8B6A-72FB2386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25EEB-758E-42E1-8C87-E447473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C37CA-E44D-4A25-8ADC-14A61456C775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8663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A6E54-934B-42EE-8260-7E46B1CA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D8AB137-A4EB-469B-99CF-2DAF36B28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440B26-352A-4D13-B5E5-3B20FC56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695079-83AD-4C3F-93B2-05EEFE98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A63EC-666C-4199-A92F-650955E5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02B49-4479-48B6-BC5A-5F3E4331F5D5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76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6E611E-D4BB-4093-B289-F5A0CF33A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A87132-E22D-41C9-85AB-F604B6CB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833245-1593-4494-AC40-38F08584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7B3BFF-4B87-47AF-9077-37C6D734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C55A60-7E00-4CBD-BC56-EF42812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ECE49-8F66-4A35-8A0B-3629398ADF34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529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7DE9C-0D5E-402E-84A3-8AE72024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B88F9-7270-4C59-9F57-CB3E8938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C9C3E7-16BC-4DF1-BFC1-DC16C38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C65C15-5881-4CE6-857A-CB074B25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E92850-D659-44F7-886A-C465BF79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220D6-F159-4BEA-8D1C-5CA4DC3A6D03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531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FB107-37DC-43F0-BAFF-4AC9D3F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8C53A8-F8D7-4E69-83B7-775B3F26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698051-CB2C-4EAA-A2A7-729CF526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1F0BA8-E983-4BEC-A9F8-6E94C681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BE0CF2-2FC2-4905-B4AB-0551CF9A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54EDD-FBD2-482A-AA5C-88DCEA9658B7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674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770E2-B854-42F8-B2C0-0639F3D2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DC00CE-EE48-4434-871D-D96AF51C3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EA19ED-64C2-466A-B137-0B6248DF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7A135C-32FE-448C-9FB6-5F83DFD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271C93-4B76-4188-91B5-1D9183ED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B3854D-3D59-483A-B7CB-24C0907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E563F-D672-44FC-BE92-F0C16CC3A7CE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7617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D2A88-B24F-44EE-BC83-930730E3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919D68-2797-4DB2-A243-E6AA00A9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27DF79-3B62-4C39-896D-15B254AF9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93C0AD-857F-4BD8-85B1-944CF06D1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B69C65-0CA1-40D9-AA6E-69D48F655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0535AE-1007-498E-AFB6-3ABEED64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07B455-4BDD-4D89-92F8-E66B5C06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7B4506-05CF-4391-AC40-8C6DEFCA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06AEA-C2E0-4E78-828A-4B9507B37AC1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7873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EA96D-2B29-4A24-81AD-E5E0C131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8D1FA3-6243-4BD7-8D6B-109E3A6A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F22C91-486E-4039-9345-B379970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311A56-34A4-43E6-99F5-E03B45D1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6016D-1082-478A-AB71-53561F3744DB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5450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45E744F-A25A-46C2-B9B9-AE3826EF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69EB66-72C8-409B-A479-2ACFD88E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18A517-063E-4305-8D5B-613C591F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97368-8C9F-438B-80B7-7421203DBE88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7531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C3AA0-85A3-4174-AFA8-938E8294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D763D-C808-4051-9AE9-76C6CCAE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03902C-3D05-40A1-A8C3-8F8AFDB0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9F49DF-1190-46E5-AC14-070FD3D4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F0C71F-A3F2-480D-8764-93B94188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21866F-1ACA-4142-8822-C4ED75A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BD683-D83F-4098-909B-B4C51B454675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985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87F0B-C420-459B-BDD9-48425A42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950D37-F38A-42A5-A692-23870492B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009462-224A-4CD1-94FF-9911E4253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890EED-94E7-4412-BA9A-1DA17B81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0037ED-360B-4710-8EF0-7877213F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1B9976-6A85-493F-9C64-8ADCA353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96078-DBCF-49C5-8DAA-64D4C2C60D03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2858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AB763FB9-36E8-4C53-9D5B-A5A1BAF24A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Malgun Gothic" panose="020B0503020000020004" pitchFamily="34" charset="-127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797E6465-5F79-4EFC-B4CC-28AF1810B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Malgun Gothic" panose="020B0503020000020004" pitchFamily="34" charset="-127"/>
              </a:rPr>
              <a:t>单击此处编辑母版文本样式</a:t>
            </a:r>
          </a:p>
          <a:p>
            <a:pPr lvl="1"/>
            <a:r>
              <a:rPr lang="zh-CN" altLang="en-US">
                <a:sym typeface="Malgun Gothic" panose="020B0503020000020004" pitchFamily="34" charset="-127"/>
              </a:rPr>
              <a:t>二级</a:t>
            </a:r>
          </a:p>
          <a:p>
            <a:pPr lvl="2"/>
            <a:r>
              <a:rPr lang="zh-CN" altLang="en-US">
                <a:sym typeface="Malgun Gothic" panose="020B0503020000020004" pitchFamily="34" charset="-127"/>
              </a:rPr>
              <a:t>三级</a:t>
            </a:r>
          </a:p>
          <a:p>
            <a:pPr lvl="3"/>
            <a:r>
              <a:rPr lang="zh-CN" altLang="en-US">
                <a:sym typeface="Malgun Gothic" panose="020B0503020000020004" pitchFamily="34" charset="-127"/>
              </a:rPr>
              <a:t>四级</a:t>
            </a:r>
          </a:p>
          <a:p>
            <a:pPr lvl="4"/>
            <a:r>
              <a:rPr lang="zh-CN" altLang="en-US">
                <a:sym typeface="Malgun Gothic" panose="020B0503020000020004" pitchFamily="34" charset="-127"/>
              </a:rPr>
              <a:t>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xmlns="" id="{E1D7F6DF-63E9-47A8-91B7-BC688FC1D2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xmlns="" id="{5D6D878A-AB5E-4B97-9BB5-F9E4B44AC7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幻灯片编号占位符 5">
            <a:extLst>
              <a:ext uri="{FF2B5EF4-FFF2-40B4-BE49-F238E27FC236}">
                <a16:creationId xmlns:a16="http://schemas.microsoft.com/office/drawing/2014/main" xmlns="" id="{F3841C27-7E97-4BC8-9A48-36880646E3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0708559-5709-4A42-9655-DE06FC53E648}" type="slidenum">
              <a:rPr lang="en-US" altLang="en-US"/>
              <a:pPr/>
              <a:t>‹#›</a:t>
            </a:fld>
            <a:endParaRPr lang="zh-CN" altLang="en-US" sz="1800"/>
          </a:p>
        </p:txBody>
      </p:sp>
      <p:pic>
        <p:nvPicPr>
          <p:cNvPr id="1031" name="Picture 3">
            <a:extLst>
              <a:ext uri="{FF2B5EF4-FFF2-40B4-BE49-F238E27FC236}">
                <a16:creationId xmlns:a16="http://schemas.microsoft.com/office/drawing/2014/main" xmlns="" id="{DDF229D4-A321-4DF1-9378-137C7B0B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Malgun Gothic" panose="020B0503020000020004" pitchFamily="34" charset="-127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Malgun Gothic" panose="020B0503020000020004" pitchFamily="34" charset="-127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Malgun Gothic" panose="020B0503020000020004" pitchFamily="34" charset="-127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Malgun Gothic" panose="020B0503020000020004" pitchFamily="34" charset="-127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Malgun Gothic" panose="020B0503020000020004" pitchFamily="34" charset="-127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Malgun Gothic" panose="020B0503020000020004" pitchFamily="34" charset="-127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Malgun Gothic" panose="020B0503020000020004" pitchFamily="34" charset="-127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Malgun Gothic" panose="020B0503020000020004" pitchFamily="34" charset="-127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Malgun Gothic" panose="020B0503020000020004" pitchFamily="34" charset="-127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>
            <a:extLst>
              <a:ext uri="{FF2B5EF4-FFF2-40B4-BE49-F238E27FC236}">
                <a16:creationId xmlns:a16="http://schemas.microsoft.com/office/drawing/2014/main" xmlns="" id="{A1A7ACD8-41CF-415F-ACBF-56A6C93A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6">
            <a:extLst>
              <a:ext uri="{FF2B5EF4-FFF2-40B4-BE49-F238E27FC236}">
                <a16:creationId xmlns:a16="http://schemas.microsoft.com/office/drawing/2014/main" xmlns="" id="{D369EC07-6FDE-4FDF-B347-1CA51E82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5585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7">
            <a:extLst>
              <a:ext uri="{FF2B5EF4-FFF2-40B4-BE49-F238E27FC236}">
                <a16:creationId xmlns:a16="http://schemas.microsoft.com/office/drawing/2014/main" xmlns="" id="{17E616D8-B2FC-44E6-AD2B-1AF2FA27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3">
            <a:extLst>
              <a:ext uri="{FF2B5EF4-FFF2-40B4-BE49-F238E27FC236}">
                <a16:creationId xmlns:a16="http://schemas.microsoft.com/office/drawing/2014/main" xmlns="" id="{D1AD5CFE-6E23-4463-A906-890EAE658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30163"/>
            <a:ext cx="6577012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3">
            <a:extLst>
              <a:ext uri="{FF2B5EF4-FFF2-40B4-BE49-F238E27FC236}">
                <a16:creationId xmlns:a16="http://schemas.microsoft.com/office/drawing/2014/main" xmlns="" id="{20C5A0DD-B2EF-471E-BA5C-7E06EB61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16"/>
          <a:stretch>
            <a:fillRect/>
          </a:stretch>
        </p:blipFill>
        <p:spPr bwMode="auto">
          <a:xfrm>
            <a:off x="4073525" y="5370513"/>
            <a:ext cx="14557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14">
            <a:extLst>
              <a:ext uri="{FF2B5EF4-FFF2-40B4-BE49-F238E27FC236}">
                <a16:creationId xmlns:a16="http://schemas.microsoft.com/office/drawing/2014/main" xmlns="" id="{915C3A68-D269-4E48-A426-4ECFFC76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797425"/>
            <a:ext cx="2160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1">
            <a:extLst>
              <a:ext uri="{FF2B5EF4-FFF2-40B4-BE49-F238E27FC236}">
                <a16:creationId xmlns:a16="http://schemas.microsoft.com/office/drawing/2014/main" xmlns="" id="{81995E08-8958-41FF-ADB8-1EBD04BC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55850"/>
            <a:ext cx="10058400" cy="1444625"/>
          </a:xfrm>
          <a:prstGeom prst="rect">
            <a:avLst/>
          </a:prstGeom>
          <a:gradFill rotWithShape="1">
            <a:gsLst>
              <a:gs pos="0">
                <a:srgbClr val="00CADF"/>
              </a:gs>
              <a:gs pos="26999">
                <a:srgbClr val="0070C0"/>
              </a:gs>
              <a:gs pos="98999">
                <a:srgbClr val="6B2E99"/>
              </a:gs>
              <a:gs pos="100000">
                <a:srgbClr val="6B2E99"/>
              </a:gs>
            </a:gsLst>
            <a:lin ang="6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3081" name="Rectangle 3">
            <a:extLst>
              <a:ext uri="{FF2B5EF4-FFF2-40B4-BE49-F238E27FC236}">
                <a16:creationId xmlns:a16="http://schemas.microsoft.com/office/drawing/2014/main" xmlns="" id="{7245FB70-B19F-4CFE-A283-6D7CC7DA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3352800"/>
            <a:ext cx="1905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 sz="1600" b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sky</a:t>
            </a:r>
            <a:r>
              <a:rPr lang="zh-CN" altLang="en-US" sz="1600" b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队</a:t>
            </a:r>
          </a:p>
        </p:txBody>
      </p:sp>
      <p:pic>
        <p:nvPicPr>
          <p:cNvPr id="3082" name="图片 8">
            <a:extLst>
              <a:ext uri="{FF2B5EF4-FFF2-40B4-BE49-F238E27FC236}">
                <a16:creationId xmlns:a16="http://schemas.microsoft.com/office/drawing/2014/main" xmlns="" id="{1C20CA4B-DD85-49B3-A323-40826A99D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"/>
          <a:stretch>
            <a:fillRect/>
          </a:stretch>
        </p:blipFill>
        <p:spPr bwMode="auto">
          <a:xfrm>
            <a:off x="5586413" y="5481638"/>
            <a:ext cx="25050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3">
            <a:extLst>
              <a:ext uri="{FF2B5EF4-FFF2-40B4-BE49-F238E27FC236}">
                <a16:creationId xmlns:a16="http://schemas.microsoft.com/office/drawing/2014/main" xmlns="" id="{DB7F8398-65C8-46F3-B750-7C4180DD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63788"/>
            <a:ext cx="7258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 latinLnBrk="0"/>
            <a:r>
              <a:rPr lang="zh-CN" altLang="en-US" sz="44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第三届魔镜杯解决方案</a:t>
            </a:r>
            <a:endParaRPr lang="en-US" altLang="en-US" sz="44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84" name="直线连接符 17">
            <a:extLst>
              <a:ext uri="{FF2B5EF4-FFF2-40B4-BE49-F238E27FC236}">
                <a16:creationId xmlns:a16="http://schemas.microsoft.com/office/drawing/2014/main" xmlns="" id="{4E4D5B0B-0066-4D73-B054-1E42075F4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6975" y="3213100"/>
            <a:ext cx="7258050" cy="0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5" name="图片 1">
            <a:extLst>
              <a:ext uri="{FF2B5EF4-FFF2-40B4-BE49-F238E27FC236}">
                <a16:creationId xmlns:a16="http://schemas.microsoft.com/office/drawing/2014/main" xmlns="" id="{67842D8E-0673-4751-B51D-204E7CA19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4016375"/>
            <a:ext cx="1303338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6" name="Picture 14" descr="logo">
            <a:extLst>
              <a:ext uri="{FF2B5EF4-FFF2-40B4-BE49-F238E27FC236}">
                <a16:creationId xmlns:a16="http://schemas.microsoft.com/office/drawing/2014/main" xmlns="" id="{25170850-6C97-45CA-8E46-DBA20AE72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3703638"/>
            <a:ext cx="1385888" cy="138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>
            <a:extLst>
              <a:ext uri="{FF2B5EF4-FFF2-40B4-BE49-F238E27FC236}">
                <a16:creationId xmlns:a16="http://schemas.microsoft.com/office/drawing/2014/main" xmlns="" id="{FCFB74E1-20CB-4CBD-B947-3C9337B1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7">
            <a:extLst>
              <a:ext uri="{FF2B5EF4-FFF2-40B4-BE49-F238E27FC236}">
                <a16:creationId xmlns:a16="http://schemas.microsoft.com/office/drawing/2014/main" xmlns="" id="{929F872B-F6A0-4E2A-BC71-279972C7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8">
            <a:extLst>
              <a:ext uri="{FF2B5EF4-FFF2-40B4-BE49-F238E27FC236}">
                <a16:creationId xmlns:a16="http://schemas.microsoft.com/office/drawing/2014/main" xmlns="" id="{04F4661B-1876-47AA-B718-D30DCF5D0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12">
            <a:extLst>
              <a:ext uri="{FF2B5EF4-FFF2-40B4-BE49-F238E27FC236}">
                <a16:creationId xmlns:a16="http://schemas.microsoft.com/office/drawing/2014/main" xmlns="" id="{3FB81188-23D2-42D2-A3FE-A62E5BA1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1">
            <a:extLst>
              <a:ext uri="{FF2B5EF4-FFF2-40B4-BE49-F238E27FC236}">
                <a16:creationId xmlns:a16="http://schemas.microsoft.com/office/drawing/2014/main" xmlns="" id="{E30E5686-C6B6-48E1-AA57-9273A84E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3">
            <a:extLst>
              <a:ext uri="{FF2B5EF4-FFF2-40B4-BE49-F238E27FC236}">
                <a16:creationId xmlns:a16="http://schemas.microsoft.com/office/drawing/2014/main" xmlns="" id="{C8440173-20EC-4606-B9D8-767A646F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特征提取</a:t>
            </a:r>
            <a:endParaRPr lang="en-US" altLang="en-US" sz="36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xmlns="" id="{DB490FBC-CB87-4327-89B8-1C9AF643B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366838"/>
            <a:ext cx="9655175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 使用gensim重新训练词向量。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 提取问题出入度、pagerank等特征。问题的出现次数以及频繁程度特征。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 将所有已知的问题构建同义问题集。问题集的构建不参与训练，仅用于数据增强。</a:t>
            </a:r>
            <a:endParaRPr lang="en-US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>
            <a:extLst>
              <a:ext uri="{FF2B5EF4-FFF2-40B4-BE49-F238E27FC236}">
                <a16:creationId xmlns:a16="http://schemas.microsoft.com/office/drawing/2014/main" xmlns="" id="{F8ACEB72-8B7E-4DEE-B112-F991A68E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7">
            <a:extLst>
              <a:ext uri="{FF2B5EF4-FFF2-40B4-BE49-F238E27FC236}">
                <a16:creationId xmlns:a16="http://schemas.microsoft.com/office/drawing/2014/main" xmlns="" id="{FFE5F258-6971-46E1-B3CC-03197F98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8">
            <a:extLst>
              <a:ext uri="{FF2B5EF4-FFF2-40B4-BE49-F238E27FC236}">
                <a16:creationId xmlns:a16="http://schemas.microsoft.com/office/drawing/2014/main" xmlns="" id="{035B5D20-ECE1-4C02-A388-174592E9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12">
            <a:extLst>
              <a:ext uri="{FF2B5EF4-FFF2-40B4-BE49-F238E27FC236}">
                <a16:creationId xmlns:a16="http://schemas.microsoft.com/office/drawing/2014/main" xmlns="" id="{763DFA91-2D08-4448-A696-C5F489FF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1">
            <a:extLst>
              <a:ext uri="{FF2B5EF4-FFF2-40B4-BE49-F238E27FC236}">
                <a16:creationId xmlns:a16="http://schemas.microsoft.com/office/drawing/2014/main" xmlns="" id="{35FF80D3-7728-483F-80DB-69B98A72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3">
            <a:extLst>
              <a:ext uri="{FF2B5EF4-FFF2-40B4-BE49-F238E27FC236}">
                <a16:creationId xmlns:a16="http://schemas.microsoft.com/office/drawing/2014/main" xmlns="" id="{48D4F4B4-C0CF-4E56-9D63-2F2C4909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数据增强</a:t>
            </a:r>
            <a:endParaRPr lang="en-US" altLang="en-US" sz="36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pic>
        <p:nvPicPr>
          <p:cNvPr id="15368" name="Picture 8" descr="Figure_1-1">
            <a:extLst>
              <a:ext uri="{FF2B5EF4-FFF2-40B4-BE49-F238E27FC236}">
                <a16:creationId xmlns:a16="http://schemas.microsoft.com/office/drawing/2014/main" xmlns="" id="{9A2E6B10-1F6D-42FF-ACBD-92AD7BE7D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314450"/>
            <a:ext cx="3514725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 descr="Figure_1-2">
            <a:extLst>
              <a:ext uri="{FF2B5EF4-FFF2-40B4-BE49-F238E27FC236}">
                <a16:creationId xmlns:a16="http://schemas.microsoft.com/office/drawing/2014/main" xmlns="" id="{8F4B842D-D877-482A-8D72-5C605417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333500"/>
            <a:ext cx="35306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10">
            <a:extLst>
              <a:ext uri="{FF2B5EF4-FFF2-40B4-BE49-F238E27FC236}">
                <a16:creationId xmlns:a16="http://schemas.microsoft.com/office/drawing/2014/main" xmlns="" id="{36E12FAB-29D3-4536-95A7-1628BC9FE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026025"/>
            <a:ext cx="99298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统计不同size的问题集的个数以及它们占有的正负样本个数，可以发现即使大问题集个数非常少，但却占有了非常多样本，同时正负样本存在不均衡情况。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5371" name="Picture 11" descr="Figure_1-3">
            <a:extLst>
              <a:ext uri="{FF2B5EF4-FFF2-40B4-BE49-F238E27FC236}">
                <a16:creationId xmlns:a16="http://schemas.microsoft.com/office/drawing/2014/main" xmlns="" id="{18254A76-7EFB-47BB-A14B-C18E55FD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304925"/>
            <a:ext cx="3543300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C2146FC-833A-482D-B9A8-5BC911F4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72A6-A8C6-4BA5-A62A-FD81A92CC21F}" type="datetime1">
              <a:rPr lang="en-US" altLang="en-US"/>
              <a:pPr/>
              <a:t>18/9/29</a:t>
            </a:fld>
            <a:endParaRPr lang="zh-CN" altLang="en-US" sz="180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1CAAD27B-DAD5-47AA-9A6F-7611000D8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数据增强</a:t>
            </a:r>
            <a:endParaRPr lang="en-US" altLang="en-US" sz="36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xmlns="" id="{CEB9B403-27A3-4C71-96D9-D486946C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349375"/>
            <a:ext cx="9929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假设Q1在所有样本里出现2次，分别是：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1,Q1,Q2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1,Q3,Q1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模型无法正确学习Q1与Q2\Q3的相同,而是会认为只要input里有Q1即为正样本。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需要通过数据处理让引导模型进行“</a:t>
            </a:r>
            <a:r>
              <a:rPr lang="zh-CN" altLang="en-US" b="1" i="1" dirty="0">
                <a:solidFill>
                  <a:schemeClr val="bg1"/>
                </a:solidFill>
              </a:rPr>
              <a:t>比较</a:t>
            </a:r>
            <a:r>
              <a:rPr lang="zh-CN" altLang="en-US" dirty="0">
                <a:solidFill>
                  <a:schemeClr val="bg1"/>
                </a:solidFill>
              </a:rPr>
              <a:t>”，而不是“</a:t>
            </a:r>
            <a:r>
              <a:rPr lang="zh-CN" altLang="en-US" b="1" i="1" dirty="0">
                <a:solidFill>
                  <a:schemeClr val="bg1"/>
                </a:solidFill>
              </a:rPr>
              <a:t>拟合</a:t>
            </a:r>
            <a:r>
              <a:rPr lang="zh-CN" altLang="en-US" dirty="0">
                <a:solidFill>
                  <a:schemeClr val="bg1"/>
                </a:solidFill>
              </a:rPr>
              <a:t>”。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我们的解决方案是，通过构建一部分补充集，对冲所有不平衡的问题。</a:t>
            </a:r>
          </a:p>
        </p:txBody>
      </p:sp>
      <p:pic>
        <p:nvPicPr>
          <p:cNvPr id="16388" name="图片 1">
            <a:extLst>
              <a:ext uri="{FF2B5EF4-FFF2-40B4-BE49-F238E27FC236}">
                <a16:creationId xmlns:a16="http://schemas.microsoft.com/office/drawing/2014/main" xmlns="" id="{ADC0FCA1-DD1A-4536-879C-4F159E20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7">
            <a:extLst>
              <a:ext uri="{FF2B5EF4-FFF2-40B4-BE49-F238E27FC236}">
                <a16:creationId xmlns:a16="http://schemas.microsoft.com/office/drawing/2014/main" xmlns="" id="{C6360E14-BF84-4DE0-B61F-F3471B46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">
            <a:extLst>
              <a:ext uri="{FF2B5EF4-FFF2-40B4-BE49-F238E27FC236}">
                <a16:creationId xmlns:a16="http://schemas.microsoft.com/office/drawing/2014/main" xmlns="" id="{D85C731C-3F02-4F5D-B6D3-18CE97D1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12">
            <a:extLst>
              <a:ext uri="{FF2B5EF4-FFF2-40B4-BE49-F238E27FC236}">
                <a16:creationId xmlns:a16="http://schemas.microsoft.com/office/drawing/2014/main" xmlns="" id="{59AEF7C9-58E3-4D3F-8244-C4759CF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">
            <a:extLst>
              <a:ext uri="{FF2B5EF4-FFF2-40B4-BE49-F238E27FC236}">
                <a16:creationId xmlns:a16="http://schemas.microsoft.com/office/drawing/2014/main" xmlns="" id="{AAEFB983-1BE9-47A6-A680-C00AB1CC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3">
            <a:extLst>
              <a:ext uri="{FF2B5EF4-FFF2-40B4-BE49-F238E27FC236}">
                <a16:creationId xmlns:a16="http://schemas.microsoft.com/office/drawing/2014/main" xmlns="" id="{2A05CF3D-E491-4548-B69E-05A6E77B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模型构建</a:t>
            </a:r>
            <a:endParaRPr lang="en-US" altLang="en-US" sz="36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xmlns="" id="{7A8997AE-0C9E-40C3-9EB8-4B43438E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1474788"/>
            <a:ext cx="343693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简单的</a:t>
            </a:r>
            <a:r>
              <a:rPr lang="en-US" altLang="zh-CN" dirty="0" smtClean="0">
                <a:solidFill>
                  <a:schemeClr val="bg1"/>
                </a:solidFill>
              </a:rPr>
              <a:t>Siamese</a:t>
            </a:r>
            <a:r>
              <a:rPr lang="zh-CN" altLang="en-US" dirty="0" smtClean="0">
                <a:solidFill>
                  <a:schemeClr val="bg1"/>
                </a:solidFill>
              </a:rPr>
              <a:t>模型结构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引入</a:t>
            </a:r>
            <a:r>
              <a:rPr lang="en-US" altLang="zh-CN" dirty="0" err="1">
                <a:solidFill>
                  <a:schemeClr val="bg1"/>
                </a:solidFill>
              </a:rPr>
              <a:t>D</a:t>
            </a:r>
            <a:r>
              <a:rPr lang="en-US" altLang="zh-CN" dirty="0" err="1" smtClean="0">
                <a:solidFill>
                  <a:schemeClr val="bg1"/>
                </a:solidFill>
              </a:rPr>
              <a:t>ensenet</a:t>
            </a:r>
            <a:r>
              <a:rPr lang="zh-CN" altLang="en-US" dirty="0" smtClean="0">
                <a:solidFill>
                  <a:schemeClr val="bg1"/>
                </a:solidFill>
              </a:rPr>
              <a:t>的思路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bg1"/>
                </a:solidFill>
              </a:rPr>
              <a:t>L</a:t>
            </a:r>
            <a:r>
              <a:rPr lang="en-US" altLang="zh-CN" dirty="0" smtClean="0">
                <a:solidFill>
                  <a:schemeClr val="bg1"/>
                </a:solidFill>
              </a:rPr>
              <a:t>STM</a:t>
            </a:r>
            <a:r>
              <a:rPr lang="zh-CN" altLang="en-US" dirty="0">
                <a:solidFill>
                  <a:schemeClr val="bg1"/>
                </a:solidFill>
              </a:rPr>
              <a:t>采用密集dropout防止过拟合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Submul</a:t>
            </a:r>
            <a:r>
              <a:rPr lang="zh-CN" altLang="en-US" dirty="0" smtClean="0">
                <a:solidFill>
                  <a:schemeClr val="bg1"/>
                </a:solidFill>
              </a:rPr>
              <a:t>仅仅是相减</a:t>
            </a:r>
            <a:r>
              <a:rPr lang="zh-CN" altLang="en-US" dirty="0">
                <a:solidFill>
                  <a:schemeClr val="bg1"/>
                </a:solidFill>
              </a:rPr>
              <a:t>与相乘两种运算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</a:rPr>
              <a:t>越简单的模型与越少的参数越不容易过拟合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4382233" y="948166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 embedding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879371" y="948166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 embedding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382233" y="1837162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382233" y="2745640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879371" y="2745640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382233" y="3649478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GlobAvgPool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879371" y="3649477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GlobAvgPool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382233" y="4387239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Submul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382233" y="5159193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382233" y="5939941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 bwMode="auto">
          <a:xfrm>
            <a:off x="5243879" y="1376669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7741017" y="1376669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5243879" y="2267563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>
            <a:off x="7741017" y="2267563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 bwMode="auto">
          <a:xfrm>
            <a:off x="5243879" y="3174143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>
            <a:off x="7741017" y="3174143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</p:cNvCxnSpPr>
          <p:nvPr/>
        </p:nvCxnSpPr>
        <p:spPr bwMode="auto">
          <a:xfrm>
            <a:off x="5243879" y="4077981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 bwMode="auto">
          <a:xfrm>
            <a:off x="7741017" y="4077981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 bwMode="auto">
          <a:xfrm>
            <a:off x="5243879" y="4849935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 bwMode="auto">
          <a:xfrm>
            <a:off x="7741017" y="4849935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 bwMode="auto">
          <a:xfrm>
            <a:off x="5243879" y="5630683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 bwMode="auto">
          <a:xfrm>
            <a:off x="7741017" y="5630683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 bwMode="auto">
          <a:xfrm>
            <a:off x="9376509" y="948166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58" idx="2"/>
            <a:endCxn id="19" idx="3"/>
          </p:cNvCxnSpPr>
          <p:nvPr/>
        </p:nvCxnSpPr>
        <p:spPr bwMode="auto">
          <a:xfrm rot="5400000">
            <a:off x="8325161" y="3460451"/>
            <a:ext cx="2190497" cy="1635491"/>
          </a:xfrm>
          <a:prstGeom prst="bentConnector2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5" idx="3"/>
          </p:cNvCxnSpPr>
          <p:nvPr/>
        </p:nvCxnSpPr>
        <p:spPr bwMode="auto">
          <a:xfrm>
            <a:off x="8602663" y="1162418"/>
            <a:ext cx="12700" cy="179747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" idx="1"/>
            <a:endCxn id="14" idx="1"/>
          </p:cNvCxnSpPr>
          <p:nvPr/>
        </p:nvCxnSpPr>
        <p:spPr bwMode="auto">
          <a:xfrm rot="10800000" flipV="1">
            <a:off x="4382233" y="1162418"/>
            <a:ext cx="12700" cy="179747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 bwMode="auto">
          <a:xfrm>
            <a:off x="9376508" y="2754445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endCxn id="58" idx="0"/>
          </p:cNvCxnSpPr>
          <p:nvPr/>
        </p:nvCxnSpPr>
        <p:spPr bwMode="auto">
          <a:xfrm>
            <a:off x="10238154" y="1367877"/>
            <a:ext cx="0" cy="138656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7">
            <a:extLst>
              <a:ext uri="{FF2B5EF4-FFF2-40B4-BE49-F238E27FC236}">
                <a16:creationId xmlns:a16="http://schemas.microsoft.com/office/drawing/2014/main" xmlns="" id="{C6360E14-BF84-4DE0-B61F-F3471B46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">
            <a:extLst>
              <a:ext uri="{FF2B5EF4-FFF2-40B4-BE49-F238E27FC236}">
                <a16:creationId xmlns:a16="http://schemas.microsoft.com/office/drawing/2014/main" xmlns="" id="{D85C731C-3F02-4F5D-B6D3-18CE97D1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12">
            <a:extLst>
              <a:ext uri="{FF2B5EF4-FFF2-40B4-BE49-F238E27FC236}">
                <a16:creationId xmlns:a16="http://schemas.microsoft.com/office/drawing/2014/main" xmlns="" id="{59AEF7C9-58E3-4D3F-8244-C4759CF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">
            <a:extLst>
              <a:ext uri="{FF2B5EF4-FFF2-40B4-BE49-F238E27FC236}">
                <a16:creationId xmlns:a16="http://schemas.microsoft.com/office/drawing/2014/main" xmlns="" id="{AAEFB983-1BE9-47A6-A680-C00AB1CC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3">
            <a:extLst>
              <a:ext uri="{FF2B5EF4-FFF2-40B4-BE49-F238E27FC236}">
                <a16:creationId xmlns:a16="http://schemas.microsoft.com/office/drawing/2014/main" xmlns="" id="{2A05CF3D-E491-4548-B69E-05A6E77B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 dirty="0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模型构建</a:t>
            </a:r>
            <a:endParaRPr lang="en-US" altLang="en-US" sz="3600" b="1" dirty="0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xmlns="" id="{7A8997AE-0C9E-40C3-9EB8-4B43438E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1474788"/>
            <a:ext cx="343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三</a:t>
            </a:r>
            <a:r>
              <a:rPr lang="zh-CN" altLang="en-US" dirty="0">
                <a:solidFill>
                  <a:schemeClr val="bg1"/>
                </a:solidFill>
              </a:rPr>
              <a:t>种交叉输入源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两种不同来源的embedding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数据增强集kfold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该模型共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  <a:p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 bwMode="auto">
          <a:xfrm>
            <a:off x="4382233" y="948166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 embedding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879371" y="948166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 embedding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382233" y="1837162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382233" y="2745640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879371" y="2745640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382233" y="3649478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GlobAvgPool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879371" y="3649477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GlobAvgPool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382233" y="4387239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Submul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382233" y="5159193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382233" y="5939941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 bwMode="auto">
          <a:xfrm>
            <a:off x="5243879" y="1376669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7741017" y="1376669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5243879" y="2267563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>
            <a:off x="7741017" y="2267563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 bwMode="auto">
          <a:xfrm>
            <a:off x="5243879" y="3174143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>
            <a:off x="7741017" y="3174143"/>
            <a:ext cx="0" cy="46928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</p:cNvCxnSpPr>
          <p:nvPr/>
        </p:nvCxnSpPr>
        <p:spPr bwMode="auto">
          <a:xfrm>
            <a:off x="5243879" y="4077981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 bwMode="auto">
          <a:xfrm>
            <a:off x="7741017" y="4077981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 bwMode="auto">
          <a:xfrm>
            <a:off x="5243879" y="4849935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 bwMode="auto">
          <a:xfrm>
            <a:off x="7741017" y="4849935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 bwMode="auto">
          <a:xfrm>
            <a:off x="5243879" y="5630683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 bwMode="auto">
          <a:xfrm>
            <a:off x="7741017" y="5630683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 bwMode="auto">
          <a:xfrm>
            <a:off x="9376509" y="948166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58" idx="2"/>
            <a:endCxn id="19" idx="3"/>
          </p:cNvCxnSpPr>
          <p:nvPr/>
        </p:nvCxnSpPr>
        <p:spPr bwMode="auto">
          <a:xfrm rot="5400000">
            <a:off x="8325161" y="3460451"/>
            <a:ext cx="2190497" cy="1635491"/>
          </a:xfrm>
          <a:prstGeom prst="bentConnector2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5" idx="3"/>
          </p:cNvCxnSpPr>
          <p:nvPr/>
        </p:nvCxnSpPr>
        <p:spPr bwMode="auto">
          <a:xfrm>
            <a:off x="8602663" y="1162418"/>
            <a:ext cx="12700" cy="179747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" idx="1"/>
            <a:endCxn id="14" idx="1"/>
          </p:cNvCxnSpPr>
          <p:nvPr/>
        </p:nvCxnSpPr>
        <p:spPr bwMode="auto">
          <a:xfrm rot="10800000" flipV="1">
            <a:off x="4382233" y="1162418"/>
            <a:ext cx="12700" cy="179747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 bwMode="auto">
          <a:xfrm>
            <a:off x="9376508" y="2754445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endCxn id="58" idx="0"/>
          </p:cNvCxnSpPr>
          <p:nvPr/>
        </p:nvCxnSpPr>
        <p:spPr bwMode="auto">
          <a:xfrm>
            <a:off x="10238154" y="1367877"/>
            <a:ext cx="0" cy="138656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3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7">
            <a:extLst>
              <a:ext uri="{FF2B5EF4-FFF2-40B4-BE49-F238E27FC236}">
                <a16:creationId xmlns:a16="http://schemas.microsoft.com/office/drawing/2014/main" xmlns="" id="{C6360E14-BF84-4DE0-B61F-F3471B46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">
            <a:extLst>
              <a:ext uri="{FF2B5EF4-FFF2-40B4-BE49-F238E27FC236}">
                <a16:creationId xmlns:a16="http://schemas.microsoft.com/office/drawing/2014/main" xmlns="" id="{D85C731C-3F02-4F5D-B6D3-18CE97D1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12">
            <a:extLst>
              <a:ext uri="{FF2B5EF4-FFF2-40B4-BE49-F238E27FC236}">
                <a16:creationId xmlns:a16="http://schemas.microsoft.com/office/drawing/2014/main" xmlns="" id="{59AEF7C9-58E3-4D3F-8244-C4759CF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">
            <a:extLst>
              <a:ext uri="{FF2B5EF4-FFF2-40B4-BE49-F238E27FC236}">
                <a16:creationId xmlns:a16="http://schemas.microsoft.com/office/drawing/2014/main" xmlns="" id="{AAEFB983-1BE9-47A6-A680-C00AB1CC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3">
            <a:extLst>
              <a:ext uri="{FF2B5EF4-FFF2-40B4-BE49-F238E27FC236}">
                <a16:creationId xmlns:a16="http://schemas.microsoft.com/office/drawing/2014/main" xmlns="" id="{2A05CF3D-E491-4548-B69E-05A6E77B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模型构建</a:t>
            </a:r>
            <a:endParaRPr lang="en-US" altLang="en-US" sz="36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xmlns="" id="{7A8997AE-0C9E-40C3-9EB8-4B43438E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1474788"/>
            <a:ext cx="3436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考虑</a:t>
            </a:r>
            <a:r>
              <a:rPr lang="en-US" altLang="zh-CN" dirty="0" err="1" smtClean="0">
                <a:solidFill>
                  <a:schemeClr val="bg1"/>
                </a:solidFill>
              </a:rPr>
              <a:t>ngram</a:t>
            </a:r>
            <a:r>
              <a:rPr lang="zh-CN" altLang="en-US" dirty="0" smtClean="0">
                <a:solidFill>
                  <a:schemeClr val="bg1"/>
                </a:solidFill>
              </a:rPr>
              <a:t>信息，在原模型基础上加入</a:t>
            </a:r>
            <a:r>
              <a:rPr lang="en-US" altLang="zh-CN" dirty="0" smtClean="0">
                <a:solidFill>
                  <a:schemeClr val="bg1"/>
                </a:solidFill>
              </a:rPr>
              <a:t>CNN</a:t>
            </a:r>
            <a:r>
              <a:rPr lang="zh-CN" altLang="en-US" dirty="0" smtClean="0">
                <a:solidFill>
                  <a:schemeClr val="bg1"/>
                </a:solidFill>
              </a:rPr>
              <a:t>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该模型共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4338273" y="1730679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835411" y="1730679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338273" y="2514169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338273" y="3273182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835411" y="3273182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338273" y="4018756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GlobAvgPool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835411" y="4018755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GlobAvgPool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338273" y="4756517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Submul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338273" y="5528471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338273" y="6309219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endCxn id="2" idx="0"/>
          </p:cNvCxnSpPr>
          <p:nvPr/>
        </p:nvCxnSpPr>
        <p:spPr bwMode="auto">
          <a:xfrm>
            <a:off x="5199919" y="1452960"/>
            <a:ext cx="0" cy="277719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7697057" y="1452960"/>
            <a:ext cx="0" cy="292982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5199919" y="2942672"/>
            <a:ext cx="0" cy="340353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>
            <a:off x="7697057" y="2942672"/>
            <a:ext cx="0" cy="33051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2"/>
          </p:cNvCxnSpPr>
          <p:nvPr/>
        </p:nvCxnSpPr>
        <p:spPr bwMode="auto">
          <a:xfrm>
            <a:off x="5199919" y="3701685"/>
            <a:ext cx="0" cy="311021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2"/>
          </p:cNvCxnSpPr>
          <p:nvPr/>
        </p:nvCxnSpPr>
        <p:spPr bwMode="auto">
          <a:xfrm>
            <a:off x="7697057" y="3701685"/>
            <a:ext cx="0" cy="311021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</p:cNvCxnSpPr>
          <p:nvPr/>
        </p:nvCxnSpPr>
        <p:spPr bwMode="auto">
          <a:xfrm>
            <a:off x="5199919" y="4447259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 bwMode="auto">
          <a:xfrm>
            <a:off x="7697057" y="4447259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 bwMode="auto">
          <a:xfrm>
            <a:off x="5199919" y="5219213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 bwMode="auto">
          <a:xfrm>
            <a:off x="7697057" y="5219213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 bwMode="auto">
          <a:xfrm>
            <a:off x="5199919" y="5999961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 bwMode="auto">
          <a:xfrm>
            <a:off x="7697057" y="5999961"/>
            <a:ext cx="0" cy="30925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 bwMode="auto">
          <a:xfrm>
            <a:off x="9363810" y="1032834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42" idx="2"/>
            <a:endCxn id="19" idx="3"/>
          </p:cNvCxnSpPr>
          <p:nvPr/>
        </p:nvCxnSpPr>
        <p:spPr bwMode="auto">
          <a:xfrm rot="5400000">
            <a:off x="7998404" y="3502972"/>
            <a:ext cx="2800051" cy="1679451"/>
          </a:xfrm>
          <a:prstGeom prst="bentConnector2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0" idx="3"/>
            <a:endCxn id="11" idx="3"/>
          </p:cNvCxnSpPr>
          <p:nvPr/>
        </p:nvCxnSpPr>
        <p:spPr bwMode="auto">
          <a:xfrm>
            <a:off x="8558703" y="540864"/>
            <a:ext cx="12700" cy="1404067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9" idx="1"/>
            <a:endCxn id="2" idx="1"/>
          </p:cNvCxnSpPr>
          <p:nvPr/>
        </p:nvCxnSpPr>
        <p:spPr bwMode="auto">
          <a:xfrm rot="10800000" flipV="1">
            <a:off x="4338273" y="537839"/>
            <a:ext cx="12700" cy="140709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 bwMode="auto">
          <a:xfrm>
            <a:off x="4338273" y="1024457"/>
            <a:ext cx="4220430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Multi-scale(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ngram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CNN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338273" y="323587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 embedding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835411" y="326612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9376508" y="2514169"/>
            <a:ext cx="1723292" cy="4285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stCxn id="51" idx="2"/>
            <a:endCxn id="42" idx="0"/>
          </p:cNvCxnSpPr>
          <p:nvPr/>
        </p:nvCxnSpPr>
        <p:spPr bwMode="auto">
          <a:xfrm>
            <a:off x="10225456" y="1461337"/>
            <a:ext cx="12698" cy="1052832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 bwMode="auto">
          <a:xfrm>
            <a:off x="5199919" y="755115"/>
            <a:ext cx="0" cy="277719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 bwMode="auto">
          <a:xfrm>
            <a:off x="7697057" y="755115"/>
            <a:ext cx="0" cy="292982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 bwMode="auto">
          <a:xfrm>
            <a:off x="5199919" y="2159182"/>
            <a:ext cx="0" cy="354987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7697057" y="2159182"/>
            <a:ext cx="0" cy="354987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" idx="1"/>
            <a:endCxn id="14" idx="1"/>
          </p:cNvCxnSpPr>
          <p:nvPr/>
        </p:nvCxnSpPr>
        <p:spPr bwMode="auto">
          <a:xfrm rot="10800000" flipV="1">
            <a:off x="4338273" y="1944930"/>
            <a:ext cx="12700" cy="1542503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11" idx="3"/>
            <a:endCxn id="15" idx="3"/>
          </p:cNvCxnSpPr>
          <p:nvPr/>
        </p:nvCxnSpPr>
        <p:spPr bwMode="auto">
          <a:xfrm>
            <a:off x="8558703" y="1944931"/>
            <a:ext cx="12700" cy="1542503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5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>
            <a:extLst>
              <a:ext uri="{FF2B5EF4-FFF2-40B4-BE49-F238E27FC236}">
                <a16:creationId xmlns:a16="http://schemas.microsoft.com/office/drawing/2014/main" xmlns="" id="{203A554C-9626-4456-9F93-E9D73340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7">
            <a:extLst>
              <a:ext uri="{FF2B5EF4-FFF2-40B4-BE49-F238E27FC236}">
                <a16:creationId xmlns:a16="http://schemas.microsoft.com/office/drawing/2014/main" xmlns="" id="{90C07E93-6FA1-4E96-8AC2-DA634C07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8">
            <a:extLst>
              <a:ext uri="{FF2B5EF4-FFF2-40B4-BE49-F238E27FC236}">
                <a16:creationId xmlns:a16="http://schemas.microsoft.com/office/drawing/2014/main" xmlns="" id="{5D9CD6B1-7810-441D-9900-F164AEC0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12">
            <a:extLst>
              <a:ext uri="{FF2B5EF4-FFF2-40B4-BE49-F238E27FC236}">
                <a16:creationId xmlns:a16="http://schemas.microsoft.com/office/drawing/2014/main" xmlns="" id="{CF091A2D-783C-44EB-AF0C-58B1CDD1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1">
            <a:extLst>
              <a:ext uri="{FF2B5EF4-FFF2-40B4-BE49-F238E27FC236}">
                <a16:creationId xmlns:a16="http://schemas.microsoft.com/office/drawing/2014/main" xmlns="" id="{0D220E42-71A3-4320-824A-DDB5FF5E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3">
            <a:extLst>
              <a:ext uri="{FF2B5EF4-FFF2-40B4-BE49-F238E27FC236}">
                <a16:creationId xmlns:a16="http://schemas.microsoft.com/office/drawing/2014/main" xmlns="" id="{8812F61E-DFD1-4F79-A1D0-8F0D2E1A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模型F</a:t>
            </a:r>
            <a:r>
              <a:rPr lang="en-US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inetune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xmlns="" id="{45DA095A-D896-4589-B6A3-A0833067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349375"/>
            <a:ext cx="9929812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1.gensim训练词向量</a:t>
            </a: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2.模型使用non_trainable词向量进行训练</a:t>
            </a: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3.将除了embedding的layer全部freeze，用低学习率finetune词向量层。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>
            <a:extLst>
              <a:ext uri="{FF2B5EF4-FFF2-40B4-BE49-F238E27FC236}">
                <a16:creationId xmlns:a16="http://schemas.microsoft.com/office/drawing/2014/main" xmlns="" id="{E5E715FC-FB60-4C85-9612-8D26A301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7">
            <a:extLst>
              <a:ext uri="{FF2B5EF4-FFF2-40B4-BE49-F238E27FC236}">
                <a16:creationId xmlns:a16="http://schemas.microsoft.com/office/drawing/2014/main" xmlns="" id="{9D8B4503-24C4-48A0-98CC-D2972648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8">
            <a:extLst>
              <a:ext uri="{FF2B5EF4-FFF2-40B4-BE49-F238E27FC236}">
                <a16:creationId xmlns:a16="http://schemas.microsoft.com/office/drawing/2014/main" xmlns="" id="{19C850CE-DE82-4D92-96E9-C17AEC4D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图片 12">
            <a:extLst>
              <a:ext uri="{FF2B5EF4-FFF2-40B4-BE49-F238E27FC236}">
                <a16:creationId xmlns:a16="http://schemas.microsoft.com/office/drawing/2014/main" xmlns="" id="{1086F7EF-2E6D-4AFB-90CB-BF6BBEB9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图片 1">
            <a:extLst>
              <a:ext uri="{FF2B5EF4-FFF2-40B4-BE49-F238E27FC236}">
                <a16:creationId xmlns:a16="http://schemas.microsoft.com/office/drawing/2014/main" xmlns="" id="{A618374D-0409-435F-A291-65A3B61A3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3">
            <a:extLst>
              <a:ext uri="{FF2B5EF4-FFF2-40B4-BE49-F238E27FC236}">
                <a16:creationId xmlns:a16="http://schemas.microsoft.com/office/drawing/2014/main" xmlns="" id="{A3A0CA8B-8FD2-4258-8184-DF4BAD38E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后处理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xmlns="" id="{0B339325-EDD0-4D41-BCC0-A125B7F6F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349375"/>
            <a:ext cx="9929812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1.Infer机制：除了判断test集的每个样本得分以外，还会通过已知同义问题集的其他样本比对进行加权。</a:t>
            </a: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2.融合时轻微降低得分过高的模型权重，补偿正样本过多的影响。</a:t>
            </a: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3.将已知确认的样本修正为0/1。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>
            <a:extLst>
              <a:ext uri="{FF2B5EF4-FFF2-40B4-BE49-F238E27FC236}">
                <a16:creationId xmlns:a16="http://schemas.microsoft.com/office/drawing/2014/main" xmlns="" id="{B61F722D-BFEF-4EE0-97DC-02959CAD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6">
            <a:extLst>
              <a:ext uri="{FF2B5EF4-FFF2-40B4-BE49-F238E27FC236}">
                <a16:creationId xmlns:a16="http://schemas.microsoft.com/office/drawing/2014/main" xmlns="" id="{5A3EDB5B-CA8E-40D5-BC75-607BDE43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5585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7">
            <a:extLst>
              <a:ext uri="{FF2B5EF4-FFF2-40B4-BE49-F238E27FC236}">
                <a16:creationId xmlns:a16="http://schemas.microsoft.com/office/drawing/2014/main" xmlns="" id="{803E98B2-EE33-4E8A-8125-6D3C0A32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3">
            <a:extLst>
              <a:ext uri="{FF2B5EF4-FFF2-40B4-BE49-F238E27FC236}">
                <a16:creationId xmlns:a16="http://schemas.microsoft.com/office/drawing/2014/main" xmlns="" id="{63019EE1-A9E7-4D24-8924-6DC107C7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20638"/>
            <a:ext cx="6577013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13">
            <a:extLst>
              <a:ext uri="{FF2B5EF4-FFF2-40B4-BE49-F238E27FC236}">
                <a16:creationId xmlns:a16="http://schemas.microsoft.com/office/drawing/2014/main" xmlns="" id="{E8A607BD-354A-4C0F-90B2-CB5E5E82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16"/>
          <a:stretch>
            <a:fillRect/>
          </a:stretch>
        </p:blipFill>
        <p:spPr bwMode="auto">
          <a:xfrm>
            <a:off x="4073525" y="5370513"/>
            <a:ext cx="14557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图片 14">
            <a:extLst>
              <a:ext uri="{FF2B5EF4-FFF2-40B4-BE49-F238E27FC236}">
                <a16:creationId xmlns:a16="http://schemas.microsoft.com/office/drawing/2014/main" xmlns="" id="{5D3DC451-D6B8-420C-9EA5-759486DB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797425"/>
            <a:ext cx="2160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Rectangle 3">
            <a:extLst>
              <a:ext uri="{FF2B5EF4-FFF2-40B4-BE49-F238E27FC236}">
                <a16:creationId xmlns:a16="http://schemas.microsoft.com/office/drawing/2014/main" xmlns="" id="{D00A984A-A67C-4C46-9EBF-BDC370954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4103688"/>
            <a:ext cx="19050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 sz="1600" b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sky</a:t>
            </a:r>
            <a:r>
              <a:rPr lang="zh-CN" altLang="en-US" sz="1600" b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队</a:t>
            </a:r>
          </a:p>
        </p:txBody>
      </p:sp>
      <p:pic>
        <p:nvPicPr>
          <p:cNvPr id="21513" name="图片 8">
            <a:extLst>
              <a:ext uri="{FF2B5EF4-FFF2-40B4-BE49-F238E27FC236}">
                <a16:creationId xmlns:a16="http://schemas.microsoft.com/office/drawing/2014/main" xmlns="" id="{C55C41F0-9123-49CF-B773-7A8D96BD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"/>
          <a:stretch>
            <a:fillRect/>
          </a:stretch>
        </p:blipFill>
        <p:spPr bwMode="auto">
          <a:xfrm>
            <a:off x="5586413" y="5481638"/>
            <a:ext cx="25050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Rectangle 1">
            <a:extLst>
              <a:ext uri="{FF2B5EF4-FFF2-40B4-BE49-F238E27FC236}">
                <a16:creationId xmlns:a16="http://schemas.microsoft.com/office/drawing/2014/main" xmlns="" id="{63B81163-6704-4267-B0B8-405E7AD9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565400"/>
            <a:ext cx="7848600" cy="1041400"/>
          </a:xfrm>
          <a:prstGeom prst="rect">
            <a:avLst/>
          </a:prstGeom>
          <a:gradFill rotWithShape="1">
            <a:gsLst>
              <a:gs pos="0">
                <a:srgbClr val="00CADF"/>
              </a:gs>
              <a:gs pos="28999">
                <a:srgbClr val="0070C0"/>
              </a:gs>
              <a:gs pos="98999">
                <a:srgbClr val="6B2E99"/>
              </a:gs>
              <a:gs pos="100000">
                <a:srgbClr val="6B2E99"/>
              </a:gs>
            </a:gsLst>
            <a:lin ang="6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21515" name="Rectangle 3">
            <a:extLst>
              <a:ext uri="{FF2B5EF4-FFF2-40B4-BE49-F238E27FC236}">
                <a16:creationId xmlns:a16="http://schemas.microsoft.com/office/drawing/2014/main" xmlns="" id="{D52AC0CE-2C73-41D4-9E76-CF1DB667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2744788"/>
            <a:ext cx="50196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 latinLnBrk="0"/>
            <a:r>
              <a:rPr lang="en-US" altLang="en-US" sz="3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THANK YOU</a:t>
            </a:r>
            <a:endParaRPr lang="en-US" altLang="en-US"/>
          </a:p>
        </p:txBody>
      </p:sp>
      <p:sp>
        <p:nvSpPr>
          <p:cNvPr id="21516" name="Straight Connector 7">
            <a:extLst>
              <a:ext uri="{FF2B5EF4-FFF2-40B4-BE49-F238E27FC236}">
                <a16:creationId xmlns:a16="http://schemas.microsoft.com/office/drawing/2014/main" xmlns="" id="{C4CEBAB7-39FF-4F58-872A-03B84F563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63" y="3352800"/>
            <a:ext cx="5019675" cy="0"/>
          </a:xfrm>
          <a:prstGeom prst="line">
            <a:avLst/>
          </a:prstGeom>
          <a:noFill/>
          <a:ln w="3175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17" name="图片 1">
            <a:extLst>
              <a:ext uri="{FF2B5EF4-FFF2-40B4-BE49-F238E27FC236}">
                <a16:creationId xmlns:a16="http://schemas.microsoft.com/office/drawing/2014/main" xmlns="" id="{BBDAD296-6449-4827-BCE1-E5170634F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xmlns="" id="{709EA74E-8C48-4CED-BD19-B7B67E16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3">
            <a:extLst>
              <a:ext uri="{FF2B5EF4-FFF2-40B4-BE49-F238E27FC236}">
                <a16:creationId xmlns:a16="http://schemas.microsoft.com/office/drawing/2014/main" xmlns="" id="{B0084344-0C99-4FD4-A1F2-4BF13FCE6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xmlns="" id="{FA34499C-E517-415E-8C73-891EA0C2F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0"/>
          <a:stretch>
            <a:fillRect/>
          </a:stretch>
        </p:blipFill>
        <p:spPr bwMode="auto">
          <a:xfrm>
            <a:off x="0" y="0"/>
            <a:ext cx="4784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">
            <a:extLst>
              <a:ext uri="{FF2B5EF4-FFF2-40B4-BE49-F238E27FC236}">
                <a16:creationId xmlns:a16="http://schemas.microsoft.com/office/drawing/2014/main" xmlns="" id="{528BC455-6C04-441A-BE1E-95400CE7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1028700"/>
            <a:ext cx="5387975" cy="652463"/>
          </a:xfrm>
          <a:prstGeom prst="rect">
            <a:avLst/>
          </a:prstGeom>
          <a:gradFill rotWithShape="1">
            <a:gsLst>
              <a:gs pos="0">
                <a:srgbClr val="00CADF"/>
              </a:gs>
              <a:gs pos="31999">
                <a:srgbClr val="367CBD"/>
              </a:gs>
              <a:gs pos="98999">
                <a:srgbClr val="6B2E99"/>
              </a:gs>
              <a:gs pos="100000">
                <a:srgbClr val="6B2E99"/>
              </a:gs>
            </a:gsLst>
            <a:lin ang="6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xmlns="" id="{09A83E3D-E6B3-45C8-B063-8AE915FE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123950"/>
            <a:ext cx="4389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 latinLnBrk="0"/>
            <a:r>
              <a:rPr lang="en-US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CONTENTS</a:t>
            </a:r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xmlns="" id="{695F2AC2-2651-40DD-A037-7D6C4449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846263"/>
            <a:ext cx="44069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20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01. </a:t>
            </a:r>
            <a:r>
              <a:rPr lang="zh-CN" altLang="en-US" sz="20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团队介绍</a:t>
            </a:r>
            <a:endParaRPr lang="en-US" altLang="en-US" sz="20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04" name="Rectangle 3">
            <a:extLst>
              <a:ext uri="{FF2B5EF4-FFF2-40B4-BE49-F238E27FC236}">
                <a16:creationId xmlns:a16="http://schemas.microsoft.com/office/drawing/2014/main" xmlns="" id="{03E1B0A4-D1B0-4464-8F47-33E572C6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2290763"/>
            <a:ext cx="39274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01-1.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人员介绍</a:t>
            </a:r>
            <a:endParaRPr lang="en-US" altLang="en-US" sz="1400" b="1">
              <a:solidFill>
                <a:srgbClr val="BBD6EE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xmlns="" id="{8D12A7E3-1FA0-4BA6-B8E8-CCF469E3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2609850"/>
            <a:ext cx="39274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01-2.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团队荣誉</a:t>
            </a:r>
            <a:endParaRPr lang="en-US" altLang="en-US" sz="1400" b="1">
              <a:solidFill>
                <a:srgbClr val="BBD6EE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06" name="Rectangle 3">
            <a:extLst>
              <a:ext uri="{FF2B5EF4-FFF2-40B4-BE49-F238E27FC236}">
                <a16:creationId xmlns:a16="http://schemas.microsoft.com/office/drawing/2014/main" xmlns="" id="{A9CA3FC3-7FF9-4076-B78E-C849AEA8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936875"/>
            <a:ext cx="44069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20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02. </a:t>
            </a:r>
            <a:r>
              <a:rPr lang="zh-CN" altLang="en-US" sz="20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比赛历程</a:t>
            </a:r>
            <a:endParaRPr lang="en-US" altLang="en-US" sz="20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07" name="Rectangle 3">
            <a:extLst>
              <a:ext uri="{FF2B5EF4-FFF2-40B4-BE49-F238E27FC236}">
                <a16:creationId xmlns:a16="http://schemas.microsoft.com/office/drawing/2014/main" xmlns="" id="{741BE03C-89FE-4205-91D3-D4DD309F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381375"/>
            <a:ext cx="39274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02-1.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初赛</a:t>
            </a:r>
            <a:endParaRPr lang="en-US" altLang="en-US" sz="1400" b="1">
              <a:solidFill>
                <a:srgbClr val="BBD6EE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08" name="Rectangle 3">
            <a:extLst>
              <a:ext uri="{FF2B5EF4-FFF2-40B4-BE49-F238E27FC236}">
                <a16:creationId xmlns:a16="http://schemas.microsoft.com/office/drawing/2014/main" xmlns="" id="{B698D9F3-C27B-458D-BCAD-26B55F90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700463"/>
            <a:ext cx="39274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02-2.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复赛</a:t>
            </a:r>
            <a:endParaRPr lang="en-US" altLang="en-US" sz="1400" b="1">
              <a:solidFill>
                <a:srgbClr val="BBD6EE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09" name="Rectangle 3">
            <a:extLst>
              <a:ext uri="{FF2B5EF4-FFF2-40B4-BE49-F238E27FC236}">
                <a16:creationId xmlns:a16="http://schemas.microsoft.com/office/drawing/2014/main" xmlns="" id="{9E60D433-7306-4081-95C7-C05BF89B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013200"/>
            <a:ext cx="44069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20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03. </a:t>
            </a:r>
            <a:r>
              <a:rPr lang="zh-CN" altLang="en-US" sz="20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任务分析</a:t>
            </a:r>
            <a:endParaRPr lang="en-US" altLang="en-US" sz="20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10" name="Rectangle 3">
            <a:extLst>
              <a:ext uri="{FF2B5EF4-FFF2-40B4-BE49-F238E27FC236}">
                <a16:creationId xmlns:a16="http://schemas.microsoft.com/office/drawing/2014/main" xmlns="" id="{E2DB25DB-4A59-4A9E-BAFD-B9B729F09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8" y="1846263"/>
            <a:ext cx="44069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20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04. </a:t>
            </a:r>
            <a:r>
              <a:rPr lang="zh-CN" altLang="en-US" sz="20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解决方案</a:t>
            </a:r>
            <a:endParaRPr lang="en-US" altLang="en-US" sz="20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11" name="Rectangle 3">
            <a:extLst>
              <a:ext uri="{FF2B5EF4-FFF2-40B4-BE49-F238E27FC236}">
                <a16:creationId xmlns:a16="http://schemas.microsoft.com/office/drawing/2014/main" xmlns="" id="{0C421D7D-24BF-46F3-9D26-55B7F1C7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2316163"/>
            <a:ext cx="3927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1</a:t>
            </a:r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特征提取</a:t>
            </a:r>
            <a:endParaRPr lang="en-US" altLang="en-US" sz="1400" b="1">
              <a:solidFill>
                <a:srgbClr val="BBD6EE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12" name="Rectangle 3">
            <a:extLst>
              <a:ext uri="{FF2B5EF4-FFF2-40B4-BE49-F238E27FC236}">
                <a16:creationId xmlns:a16="http://schemas.microsoft.com/office/drawing/2014/main" xmlns="" id="{5C728C31-3AEA-43ED-AD4E-CA196195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2632075"/>
            <a:ext cx="3927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2</a:t>
            </a:r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数据增强</a:t>
            </a:r>
            <a:endParaRPr lang="en-US" altLang="en-US" sz="1400" b="1">
              <a:solidFill>
                <a:srgbClr val="BBD6EE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13" name="Rectangle 3">
            <a:extLst>
              <a:ext uri="{FF2B5EF4-FFF2-40B4-BE49-F238E27FC236}">
                <a16:creationId xmlns:a16="http://schemas.microsoft.com/office/drawing/2014/main" xmlns="" id="{043D6D41-071A-418A-AED5-10F412180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2949575"/>
            <a:ext cx="3927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3</a:t>
            </a:r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模型构建</a:t>
            </a:r>
            <a:endParaRPr lang="en-US" altLang="en-US" sz="1400" b="1">
              <a:solidFill>
                <a:srgbClr val="BBD6EE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4114" name="Rectangle 3">
            <a:extLst>
              <a:ext uri="{FF2B5EF4-FFF2-40B4-BE49-F238E27FC236}">
                <a16:creationId xmlns:a16="http://schemas.microsoft.com/office/drawing/2014/main" xmlns="" id="{D029A3E5-0B97-43B5-80E1-0905A270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3265488"/>
            <a:ext cx="3927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4</a:t>
            </a:r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模型</a:t>
            </a:r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finetune</a:t>
            </a:r>
          </a:p>
        </p:txBody>
      </p:sp>
      <p:sp>
        <p:nvSpPr>
          <p:cNvPr id="4115" name="Rectangle 3">
            <a:extLst>
              <a:ext uri="{FF2B5EF4-FFF2-40B4-BE49-F238E27FC236}">
                <a16:creationId xmlns:a16="http://schemas.microsoft.com/office/drawing/2014/main" xmlns="" id="{641A2255-A100-4934-842E-AEA6FC2A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3581400"/>
            <a:ext cx="39274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5</a:t>
            </a:r>
            <a:r>
              <a:rPr lang="en-US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 </a:t>
            </a:r>
            <a:r>
              <a:rPr lang="zh-CN" altLang="en-US" sz="1400" b="1">
                <a:solidFill>
                  <a:srgbClr val="BBD6EE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后处理</a:t>
            </a:r>
            <a:endParaRPr lang="en-US" altLang="en-US" sz="1400" b="1">
              <a:solidFill>
                <a:srgbClr val="BBD6EE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xmlns="" id="{3D77F39D-A3D5-4C7D-9D2D-0A3777C5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8">
            <a:extLst>
              <a:ext uri="{FF2B5EF4-FFF2-40B4-BE49-F238E27FC236}">
                <a16:creationId xmlns:a16="http://schemas.microsoft.com/office/drawing/2014/main" xmlns="" id="{5A7C906A-95B6-4CBA-A1FC-990F7EE7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70156" y="7144"/>
            <a:ext cx="33289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">
            <a:extLst>
              <a:ext uri="{FF2B5EF4-FFF2-40B4-BE49-F238E27FC236}">
                <a16:creationId xmlns:a16="http://schemas.microsoft.com/office/drawing/2014/main" xmlns="" id="{5B746CC8-1E74-4E42-97F3-5C01E436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1311275"/>
            <a:ext cx="5530850" cy="628650"/>
          </a:xfrm>
          <a:prstGeom prst="rect">
            <a:avLst/>
          </a:prstGeom>
          <a:gradFill rotWithShape="1">
            <a:gsLst>
              <a:gs pos="0">
                <a:srgbClr val="00CADF"/>
              </a:gs>
              <a:gs pos="31999">
                <a:srgbClr val="367CBD"/>
              </a:gs>
              <a:gs pos="98999">
                <a:srgbClr val="6B2E99"/>
              </a:gs>
              <a:gs pos="100000">
                <a:srgbClr val="6B2E99"/>
              </a:gs>
            </a:gsLst>
            <a:lin ang="6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xmlns="" id="{F0E23E2B-4CD6-4877-85D2-00E45E0E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304925"/>
            <a:ext cx="97313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01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xmlns="" id="{E54DDB83-34E4-466E-A707-2F979F55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474913"/>
            <a:ext cx="3927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01-1.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人员介绍</a:t>
            </a:r>
            <a:endParaRPr lang="en-US" altLang="en-US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xmlns="" id="{7E84887B-20E3-4839-B087-C2EAE0DE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3133725"/>
            <a:ext cx="3927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01-2.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团队荣誉</a:t>
            </a:r>
            <a:endParaRPr lang="en-US" altLang="en-US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5128" name="Rectangle 3">
            <a:extLst>
              <a:ext uri="{FF2B5EF4-FFF2-40B4-BE49-F238E27FC236}">
                <a16:creationId xmlns:a16="http://schemas.microsoft.com/office/drawing/2014/main" xmlns="" id="{1F72D65F-C93A-4C92-A737-40483C31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1397000"/>
            <a:ext cx="43100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 latinLnBrk="0"/>
            <a:r>
              <a:rPr lang="zh-CN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团队介绍</a:t>
            </a:r>
            <a:endParaRPr lang="en-US" altLang="en-US" sz="28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30F80D1-5579-43DB-A631-3CC67CF1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C028-3D22-4FEC-B9F8-01232EAD5FE1}" type="slidenum">
              <a:rPr lang="en-US" altLang="en-US"/>
              <a:pPr/>
              <a:t>4</a:t>
            </a:fld>
            <a:endParaRPr lang="zh-CN" altLang="en-US" sz="1800"/>
          </a:p>
        </p:txBody>
      </p:sp>
      <p:pic>
        <p:nvPicPr>
          <p:cNvPr id="8194" name="Picture 3">
            <a:extLst>
              <a:ext uri="{FF2B5EF4-FFF2-40B4-BE49-F238E27FC236}">
                <a16:creationId xmlns:a16="http://schemas.microsoft.com/office/drawing/2014/main" xmlns="" id="{35D792E3-3B44-4F96-9EDA-B4F310A2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8">
            <a:extLst>
              <a:ext uri="{FF2B5EF4-FFF2-40B4-BE49-F238E27FC236}">
                <a16:creationId xmlns:a16="http://schemas.microsoft.com/office/drawing/2014/main" xmlns="" id="{A5F2E4DE-E638-4370-A1CE-A63788BA3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70156" y="7144"/>
            <a:ext cx="33289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21502F2-75BB-4727-8874-1D234709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1311275"/>
            <a:ext cx="5530850" cy="628650"/>
          </a:xfrm>
          <a:prstGeom prst="rect">
            <a:avLst/>
          </a:prstGeom>
          <a:gradFill rotWithShape="1">
            <a:gsLst>
              <a:gs pos="0">
                <a:srgbClr val="00CADF"/>
              </a:gs>
              <a:gs pos="31999">
                <a:srgbClr val="367CBD"/>
              </a:gs>
              <a:gs pos="98999">
                <a:srgbClr val="6B2E99"/>
              </a:gs>
              <a:gs pos="100000">
                <a:srgbClr val="6B2E99"/>
              </a:gs>
            </a:gsLst>
            <a:lin ang="6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D499D0C0-752D-4F82-8534-CCF35F7C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304925"/>
            <a:ext cx="97313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02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xmlns="" id="{D998E8F0-5A32-4E3A-A655-03DE41F0E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474913"/>
            <a:ext cx="3927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02-1.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初赛</a:t>
            </a:r>
            <a:endParaRPr lang="en-US" altLang="en-US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xmlns="" id="{39C77B24-6C22-4521-B6C6-CBEA92CC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3133725"/>
            <a:ext cx="3927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02-2.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复赛</a:t>
            </a:r>
            <a:endParaRPr lang="en-US" altLang="en-US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8200" name="Rectangle 3">
            <a:extLst>
              <a:ext uri="{FF2B5EF4-FFF2-40B4-BE49-F238E27FC236}">
                <a16:creationId xmlns:a16="http://schemas.microsoft.com/office/drawing/2014/main" xmlns="" id="{017BF8CE-B161-494E-AF9C-F6F528E0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1397000"/>
            <a:ext cx="43100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 latinLnBrk="0"/>
            <a:r>
              <a:rPr lang="zh-CN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比赛历程</a:t>
            </a:r>
            <a:endParaRPr lang="en-US" altLang="en-US" sz="28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>
            <a:extLst>
              <a:ext uri="{FF2B5EF4-FFF2-40B4-BE49-F238E27FC236}">
                <a16:creationId xmlns:a16="http://schemas.microsoft.com/office/drawing/2014/main" xmlns="" id="{933390FA-5237-4E58-B4BA-4542CEDF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7">
            <a:extLst>
              <a:ext uri="{FF2B5EF4-FFF2-40B4-BE49-F238E27FC236}">
                <a16:creationId xmlns:a16="http://schemas.microsoft.com/office/drawing/2014/main" xmlns="" id="{640FDFD3-5A40-4777-A323-4F678F49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8">
            <a:extLst>
              <a:ext uri="{FF2B5EF4-FFF2-40B4-BE49-F238E27FC236}">
                <a16:creationId xmlns:a16="http://schemas.microsoft.com/office/drawing/2014/main" xmlns="" id="{5441D25E-7F8F-4AF4-8A1B-BEA33B7F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12">
            <a:extLst>
              <a:ext uri="{FF2B5EF4-FFF2-40B4-BE49-F238E27FC236}">
                <a16:creationId xmlns:a16="http://schemas.microsoft.com/office/drawing/2014/main" xmlns="" id="{FE053050-A42C-4560-A53B-CD5A3CA0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1">
            <a:extLst>
              <a:ext uri="{FF2B5EF4-FFF2-40B4-BE49-F238E27FC236}">
                <a16:creationId xmlns:a16="http://schemas.microsoft.com/office/drawing/2014/main" xmlns="" id="{7F727511-1257-47C3-9BAC-A6465B01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3">
            <a:extLst>
              <a:ext uri="{FF2B5EF4-FFF2-40B4-BE49-F238E27FC236}">
                <a16:creationId xmlns:a16="http://schemas.microsoft.com/office/drawing/2014/main" xmlns="" id="{74D3B270-3433-4018-BB4A-E39C78C6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初赛</a:t>
            </a:r>
            <a:endParaRPr lang="en-US" altLang="en-US" sz="36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9224" name="文本框 3">
            <a:extLst>
              <a:ext uri="{FF2B5EF4-FFF2-40B4-BE49-F238E27FC236}">
                <a16:creationId xmlns:a16="http://schemas.microsoft.com/office/drawing/2014/main" xmlns="" id="{4D0E31C7-6EA0-454C-AB1D-34C05E6F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702050"/>
            <a:ext cx="5530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月</a:t>
            </a:r>
            <a:r>
              <a:rPr lang="en-US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20</a:t>
            </a:r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日参赛</a:t>
            </a:r>
            <a:endParaRPr lang="en-US" altLang="en-US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  <a:sym typeface="DengXian" panose="02010600030101010101" pitchFamily="2" charset="-122"/>
            </a:endParaRPr>
          </a:p>
          <a:p>
            <a:r>
              <a:rPr lang="en-US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月</a:t>
            </a:r>
            <a:r>
              <a:rPr lang="en-US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日开始保持初赛</a:t>
            </a:r>
            <a:r>
              <a:rPr lang="zh-CN" altLang="en-US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第一</a:t>
            </a:r>
          </a:p>
        </p:txBody>
      </p:sp>
      <p:pic>
        <p:nvPicPr>
          <p:cNvPr id="9225" name="图片 4">
            <a:extLst>
              <a:ext uri="{FF2B5EF4-FFF2-40B4-BE49-F238E27FC236}">
                <a16:creationId xmlns:a16="http://schemas.microsoft.com/office/drawing/2014/main" xmlns="" id="{35C143D0-807D-47E7-8144-03CF2794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92662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xmlns="" id="{8F56F40B-872D-4663-8521-A9931120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7">
            <a:extLst>
              <a:ext uri="{FF2B5EF4-FFF2-40B4-BE49-F238E27FC236}">
                <a16:creationId xmlns:a16="http://schemas.microsoft.com/office/drawing/2014/main" xmlns="" id="{B8FCFA01-4D24-4B8F-9C68-CA3BF445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8">
            <a:extLst>
              <a:ext uri="{FF2B5EF4-FFF2-40B4-BE49-F238E27FC236}">
                <a16:creationId xmlns:a16="http://schemas.microsoft.com/office/drawing/2014/main" xmlns="" id="{3B3C1E8E-9550-4EF4-A503-F2C16A501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12">
            <a:extLst>
              <a:ext uri="{FF2B5EF4-FFF2-40B4-BE49-F238E27FC236}">
                <a16:creationId xmlns:a16="http://schemas.microsoft.com/office/drawing/2014/main" xmlns="" id="{4252601F-42B2-47EB-8414-3940B4FE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">
            <a:extLst>
              <a:ext uri="{FF2B5EF4-FFF2-40B4-BE49-F238E27FC236}">
                <a16:creationId xmlns:a16="http://schemas.microsoft.com/office/drawing/2014/main" xmlns="" id="{1E7A7511-550E-42F3-B89F-6F4EB05A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3">
            <a:extLst>
              <a:ext uri="{FF2B5EF4-FFF2-40B4-BE49-F238E27FC236}">
                <a16:creationId xmlns:a16="http://schemas.microsoft.com/office/drawing/2014/main" xmlns="" id="{1BA990B9-0E84-4062-94E0-1C9F385E4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复赛</a:t>
            </a:r>
            <a:endParaRPr lang="en-US" altLang="en-US" sz="36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0248" name="文本框 3">
            <a:extLst>
              <a:ext uri="{FF2B5EF4-FFF2-40B4-BE49-F238E27FC236}">
                <a16:creationId xmlns:a16="http://schemas.microsoft.com/office/drawing/2014/main" xmlns="" id="{6234095A-0C43-4930-A972-A4D59E11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702050"/>
            <a:ext cx="5530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月</a:t>
            </a:r>
            <a:r>
              <a:rPr lang="en-US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10</a:t>
            </a:r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日开始复赛</a:t>
            </a:r>
            <a:endParaRPr lang="en-US" altLang="en-US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  <a:sym typeface="DengXian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初赛</a:t>
            </a:r>
            <a:r>
              <a:rPr lang="en-US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复赛 最长连续保持</a:t>
            </a:r>
            <a:r>
              <a:rPr lang="en-US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天第一</a:t>
            </a:r>
            <a:endParaRPr lang="zh-CN" altLang="en-US" b="1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  <a:sym typeface="DengXian" panose="02010600030101010101" pitchFamily="2" charset="-122"/>
            </a:endParaRPr>
          </a:p>
        </p:txBody>
      </p:sp>
      <p:pic>
        <p:nvPicPr>
          <p:cNvPr id="10249" name="图片 4">
            <a:extLst>
              <a:ext uri="{FF2B5EF4-FFF2-40B4-BE49-F238E27FC236}">
                <a16:creationId xmlns:a16="http://schemas.microsoft.com/office/drawing/2014/main" xmlns="" id="{73C76E1A-DE68-4344-9C80-1BD96455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91392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663A2E3-0998-43D0-B2EB-D0DB1158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F08D-DB1B-4DF8-802D-8966EBB191F4}" type="slidenum">
              <a:rPr lang="en-US" altLang="en-US"/>
              <a:pPr/>
              <a:t>7</a:t>
            </a:fld>
            <a:endParaRPr lang="zh-CN" altLang="en-US" sz="1800"/>
          </a:p>
        </p:txBody>
      </p:sp>
      <p:pic>
        <p:nvPicPr>
          <p:cNvPr id="11266" name="Picture 3">
            <a:extLst>
              <a:ext uri="{FF2B5EF4-FFF2-40B4-BE49-F238E27FC236}">
                <a16:creationId xmlns:a16="http://schemas.microsoft.com/office/drawing/2014/main" xmlns="" id="{A131D043-B1E9-458A-A182-2B370CA5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8">
            <a:extLst>
              <a:ext uri="{FF2B5EF4-FFF2-40B4-BE49-F238E27FC236}">
                <a16:creationId xmlns:a16="http://schemas.microsoft.com/office/drawing/2014/main" xmlns="" id="{D78D4958-1316-47CF-A637-CC0A80AB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70156" y="7144"/>
            <a:ext cx="33289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">
            <a:extLst>
              <a:ext uri="{FF2B5EF4-FFF2-40B4-BE49-F238E27FC236}">
                <a16:creationId xmlns:a16="http://schemas.microsoft.com/office/drawing/2014/main" xmlns="" id="{DAD38F39-6F77-42F3-AA4B-7986D670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1311275"/>
            <a:ext cx="5530850" cy="628650"/>
          </a:xfrm>
          <a:prstGeom prst="rect">
            <a:avLst/>
          </a:prstGeom>
          <a:gradFill rotWithShape="1">
            <a:gsLst>
              <a:gs pos="0">
                <a:srgbClr val="00CADF"/>
              </a:gs>
              <a:gs pos="31999">
                <a:srgbClr val="367CBD"/>
              </a:gs>
              <a:gs pos="98999">
                <a:srgbClr val="6B2E99"/>
              </a:gs>
              <a:gs pos="100000">
                <a:srgbClr val="6B2E99"/>
              </a:gs>
            </a:gsLst>
            <a:lin ang="6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xmlns="" id="{A48DD8B1-5C6B-4338-B555-2D5CD5C9D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304925"/>
            <a:ext cx="97313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03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xmlns="" id="{756FC57A-7E65-428D-BA94-6B09E85C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1397000"/>
            <a:ext cx="43100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 latinLnBrk="0"/>
            <a:r>
              <a:rPr lang="zh-CN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任务分析</a:t>
            </a:r>
            <a:endParaRPr lang="en-US" altLang="en-US" sz="28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xmlns="" id="{5BA0BE5E-53DC-48D3-8E07-52C135AD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7">
            <a:extLst>
              <a:ext uri="{FF2B5EF4-FFF2-40B4-BE49-F238E27FC236}">
                <a16:creationId xmlns:a16="http://schemas.microsoft.com/office/drawing/2014/main" xmlns="" id="{478724B9-DCD2-4A45-BFEB-E15FA778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79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8">
            <a:extLst>
              <a:ext uri="{FF2B5EF4-FFF2-40B4-BE49-F238E27FC236}">
                <a16:creationId xmlns:a16="http://schemas.microsoft.com/office/drawing/2014/main" xmlns="" id="{D672C598-C839-4011-A05D-AAA442DE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7750" y="4699000"/>
            <a:ext cx="225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12">
            <a:extLst>
              <a:ext uri="{FF2B5EF4-FFF2-40B4-BE49-F238E27FC236}">
                <a16:creationId xmlns:a16="http://schemas.microsoft.com/office/drawing/2014/main" xmlns="" id="{906AAD3E-9720-4A5F-B929-ECA22A5E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168275"/>
            <a:ext cx="3371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1">
            <a:extLst>
              <a:ext uri="{FF2B5EF4-FFF2-40B4-BE49-F238E27FC236}">
                <a16:creationId xmlns:a16="http://schemas.microsoft.com/office/drawing/2014/main" xmlns="" id="{6BA38710-646A-42A4-BE98-E543F8093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38" y="5929313"/>
            <a:ext cx="1552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3">
            <a:extLst>
              <a:ext uri="{FF2B5EF4-FFF2-40B4-BE49-F238E27FC236}">
                <a16:creationId xmlns:a16="http://schemas.microsoft.com/office/drawing/2014/main" xmlns="" id="{C285E458-F7E3-454F-A6E8-B364B3C1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19063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zh-CN" altLang="en-US" sz="3600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问题与数据</a:t>
            </a:r>
            <a:endParaRPr lang="en-US" altLang="en-US" sz="3600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2296" name="文本框 3">
            <a:extLst>
              <a:ext uri="{FF2B5EF4-FFF2-40B4-BE49-F238E27FC236}">
                <a16:creationId xmlns:a16="http://schemas.microsoft.com/office/drawing/2014/main" xmlns="" id="{AEB2951D-4C56-47D5-8BA1-1509FBEF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349375"/>
            <a:ext cx="9863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问题：给定两个问题，通过算法计算两个问题的相似度，进而判定两个问题是否在语义上一致。</a:t>
            </a:r>
          </a:p>
        </p:txBody>
      </p:sp>
      <p:sp>
        <p:nvSpPr>
          <p:cNvPr id="12297" name="文本框 5">
            <a:extLst>
              <a:ext uri="{FF2B5EF4-FFF2-40B4-BE49-F238E27FC236}">
                <a16:creationId xmlns:a16="http://schemas.microsoft.com/office/drawing/2014/main" xmlns="" id="{BF25F1F7-B9D2-43C8-AABB-D5D4326C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505075"/>
            <a:ext cx="9863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sym typeface="DengXian" panose="02010600030101010101" pitchFamily="2" charset="-122"/>
              </a:rPr>
              <a:t>数据：</a:t>
            </a:r>
          </a:p>
        </p:txBody>
      </p:sp>
      <p:graphicFrame>
        <p:nvGraphicFramePr>
          <p:cNvPr id="12298" name="Group 10">
            <a:extLst>
              <a:ext uri="{FF2B5EF4-FFF2-40B4-BE49-F238E27FC236}">
                <a16:creationId xmlns:a16="http://schemas.microsoft.com/office/drawing/2014/main" xmlns="" id="{64D41A5F-B64C-465A-AD5B-FE756FB8A81B}"/>
              </a:ext>
            </a:extLst>
          </p:cNvPr>
          <p:cNvGraphicFramePr>
            <a:graphicFrameLocks noGrp="1"/>
          </p:cNvGraphicFramePr>
          <p:nvPr/>
        </p:nvGraphicFramePr>
        <p:xfrm>
          <a:off x="1103313" y="3206750"/>
          <a:ext cx="7112000" cy="1144880"/>
        </p:xfrm>
        <a:graphic>
          <a:graphicData uri="http://schemas.openxmlformats.org/drawingml/2006/table">
            <a:tbl>
              <a:tblPr/>
              <a:tblGrid>
                <a:gridCol w="2346325">
                  <a:extLst>
                    <a:ext uri="{9D8B030D-6E8A-4147-A177-3AD203B41FA5}">
                      <a16:colId xmlns:a16="http://schemas.microsoft.com/office/drawing/2014/main" xmlns="" val="3109240115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xmlns="" val="1412330928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xmlns="" val="2616068351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Times New Roman" panose="02020603050405020304" pitchFamily="18" charset="0"/>
                        </a:rPr>
                        <a:t>阶段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sym typeface="Malgun Gothic" panose="020B0503020000020004" pitchFamily="34" charset="-127"/>
                      </a:endParaRPr>
                    </a:p>
                  </a:txBody>
                  <a:tcPr marL="106021" marR="106021" marT="53010" marB="530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训练集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Times New Roman" panose="02020603050405020304" pitchFamily="18" charset="0"/>
                      </a:endParaRPr>
                    </a:p>
                  </a:txBody>
                  <a:tcPr marL="106021" marR="106021" marT="53010" marB="530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测试集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Times New Roman" panose="02020603050405020304" pitchFamily="18" charset="0"/>
                      </a:endParaRPr>
                    </a:p>
                  </a:txBody>
                  <a:tcPr marL="106021" marR="106021" marT="53010" marB="530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5746867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初赛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Times New Roman" panose="02020603050405020304" pitchFamily="18" charset="0"/>
                      </a:endParaRPr>
                    </a:p>
                  </a:txBody>
                  <a:tcPr marL="106021" marR="106021" marT="53010" marB="530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25w(13w+, 12w-)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Times New Roman" panose="02020603050405020304" pitchFamily="18" charset="0"/>
                      </a:endParaRPr>
                    </a:p>
                  </a:txBody>
                  <a:tcPr marL="106021" marR="106021" marT="53010" marB="5301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30%测试集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Times New Roman" panose="02020603050405020304" pitchFamily="18" charset="0"/>
                      </a:endParaRPr>
                    </a:p>
                  </a:txBody>
                  <a:tcPr marL="106021" marR="106021" marT="53010" marB="530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2622546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Times New Roman" panose="02020603050405020304" pitchFamily="18" charset="0"/>
                        </a:rPr>
                        <a:t>复赛</a:t>
                      </a:r>
                    </a:p>
                  </a:txBody>
                  <a:tcPr marL="106021" marR="106021" marT="53010" marB="530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sym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Times New Roman" panose="02020603050405020304" pitchFamily="18" charset="0"/>
                        </a:rPr>
                        <a:t>所有测试集(17w)</a:t>
                      </a:r>
                    </a:p>
                  </a:txBody>
                  <a:tcPr marL="106021" marR="106021" marT="53010" marB="530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4758352"/>
                  </a:ext>
                </a:extLst>
              </a:tr>
            </a:tbl>
          </a:graphicData>
        </a:graphic>
      </p:graphicFrame>
      <p:pic>
        <p:nvPicPr>
          <p:cNvPr id="12307" name="Picture 4" descr="http://latex.codecogs.com/gif.latex?%5Cdpi%7B300%7D%20%5Cbg_white%20%5Clarge%20L_%7B%5Crm%20log%7D%28y%2Cp%29%3D-%5Cfrac%7B1%7D%7BN%7D%5Csum_%7Bi%3D1%7D%5E%7BN%7D%28y_i%5Clog%28p_i%29&amp;plus;%281-y_i%29%5Clog%281-p_i%29%29">
            <a:extLst>
              <a:ext uri="{FF2B5EF4-FFF2-40B4-BE49-F238E27FC236}">
                <a16:creationId xmlns:a16="http://schemas.microsoft.com/office/drawing/2014/main" xmlns="" id="{3A13FCC7-C86A-41DB-B5B3-D2D559B77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894263"/>
            <a:ext cx="8689975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422F0D19-291B-480B-8FFF-E531DC5F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6F2A-E39C-422F-A289-C78D3D67A74D}" type="slidenum">
              <a:rPr lang="en-US" altLang="en-US"/>
              <a:pPr/>
              <a:t>9</a:t>
            </a:fld>
            <a:endParaRPr lang="zh-CN" altLang="en-US" sz="1800"/>
          </a:p>
        </p:txBody>
      </p:sp>
      <p:pic>
        <p:nvPicPr>
          <p:cNvPr id="13314" name="Picture 3">
            <a:extLst>
              <a:ext uri="{FF2B5EF4-FFF2-40B4-BE49-F238E27FC236}">
                <a16:creationId xmlns:a16="http://schemas.microsoft.com/office/drawing/2014/main" xmlns="" id="{6A8970C4-786D-4B01-894C-E0A67EE6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8">
            <a:extLst>
              <a:ext uri="{FF2B5EF4-FFF2-40B4-BE49-F238E27FC236}">
                <a16:creationId xmlns:a16="http://schemas.microsoft.com/office/drawing/2014/main" xmlns="" id="{CB1F57D9-C4A8-4DA6-A8E6-0B80627E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70156" y="7144"/>
            <a:ext cx="33289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1">
            <a:extLst>
              <a:ext uri="{FF2B5EF4-FFF2-40B4-BE49-F238E27FC236}">
                <a16:creationId xmlns:a16="http://schemas.microsoft.com/office/drawing/2014/main" xmlns="" id="{F65DADA9-21DA-46C0-9583-553613DE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1311275"/>
            <a:ext cx="5530850" cy="628650"/>
          </a:xfrm>
          <a:prstGeom prst="rect">
            <a:avLst/>
          </a:prstGeom>
          <a:gradFill rotWithShape="1">
            <a:gsLst>
              <a:gs pos="0">
                <a:srgbClr val="00CADF"/>
              </a:gs>
              <a:gs pos="31999">
                <a:srgbClr val="367CBD"/>
              </a:gs>
              <a:gs pos="98999">
                <a:srgbClr val="6B2E99"/>
              </a:gs>
              <a:gs pos="100000">
                <a:srgbClr val="6B2E99"/>
              </a:gs>
            </a:gsLst>
            <a:lin ang="6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xmlns="" id="{E2E42B14-5EFD-460D-8E0A-2A05CFB7C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304925"/>
            <a:ext cx="97313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04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xmlns="" id="{C5ED10A2-0397-4B6E-9AA3-D361D76F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1397000"/>
            <a:ext cx="43100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 latinLnBrk="0"/>
            <a:r>
              <a:rPr lang="zh-CN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解决方案</a:t>
            </a:r>
            <a:endParaRPr lang="en-US" altLang="en-US" sz="28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xmlns="" id="{7A51E099-E07B-4E51-B006-7A794CCC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247900"/>
            <a:ext cx="392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1</a:t>
            </a:r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特征提取</a:t>
            </a:r>
            <a:endParaRPr lang="en-US" altLang="en-US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3320" name="Rectangle 3">
            <a:extLst>
              <a:ext uri="{FF2B5EF4-FFF2-40B4-BE49-F238E27FC236}">
                <a16:creationId xmlns:a16="http://schemas.microsoft.com/office/drawing/2014/main" xmlns="" id="{29E119D3-5049-4BF7-9209-5BF83F18D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682875"/>
            <a:ext cx="3927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2</a:t>
            </a:r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数据增强</a:t>
            </a:r>
            <a:endParaRPr lang="en-US" altLang="en-US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3321" name="Rectangle 3">
            <a:extLst>
              <a:ext uri="{FF2B5EF4-FFF2-40B4-BE49-F238E27FC236}">
                <a16:creationId xmlns:a16="http://schemas.microsoft.com/office/drawing/2014/main" xmlns="" id="{D2546933-6117-4D01-A2D6-FF07101EE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3116263"/>
            <a:ext cx="3927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3</a:t>
            </a:r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模型构建</a:t>
            </a:r>
            <a:endParaRPr lang="en-US" altLang="en-US" b="1">
              <a:solidFill>
                <a:schemeClr val="bg1"/>
              </a:solidFill>
              <a:latin typeface="Microsoft YaHei Regular" pitchFamily="2" charset="-122"/>
              <a:ea typeface="Microsoft YaHei Regular" pitchFamily="2" charset="-122"/>
              <a:sym typeface="Microsoft YaHei Regular" pitchFamily="2" charset="-122"/>
            </a:endParaRPr>
          </a:p>
        </p:txBody>
      </p:sp>
      <p:sp>
        <p:nvSpPr>
          <p:cNvPr id="13322" name="Rectangle 3">
            <a:extLst>
              <a:ext uri="{FF2B5EF4-FFF2-40B4-BE49-F238E27FC236}">
                <a16:creationId xmlns:a16="http://schemas.microsoft.com/office/drawing/2014/main" xmlns="" id="{83AF2543-7D5E-490F-8F89-55F11E14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3551238"/>
            <a:ext cx="3927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4</a:t>
            </a:r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模型</a:t>
            </a:r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finetune</a:t>
            </a:r>
          </a:p>
        </p:txBody>
      </p:sp>
      <p:sp>
        <p:nvSpPr>
          <p:cNvPr id="13323" name="Rectangle 3">
            <a:extLst>
              <a:ext uri="{FF2B5EF4-FFF2-40B4-BE49-F238E27FC236}">
                <a16:creationId xmlns:a16="http://schemas.microsoft.com/office/drawing/2014/main" xmlns="" id="{23C2EE06-9997-4EB1-9FC1-A9EC8C352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984625"/>
            <a:ext cx="3927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atinLnBrk="0"/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04-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5</a:t>
            </a:r>
            <a:r>
              <a:rPr lang="en-US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.</a:t>
            </a:r>
            <a:r>
              <a:rPr lang="zh-CN" altLang="en-US" b="1">
                <a:solidFill>
                  <a:schemeClr val="bg1"/>
                </a:solidFill>
                <a:latin typeface="Microsoft YaHei Regular" pitchFamily="2" charset="-122"/>
                <a:ea typeface="Microsoft YaHei Regular" pitchFamily="2" charset="-122"/>
                <a:sym typeface="Microsoft YaHei Regular" pitchFamily="2" charset="-122"/>
              </a:rPr>
              <a:t>后处理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DengXian Light"/>
        <a:ea typeface="DengXian Light"/>
        <a:cs typeface=""/>
      </a:majorFont>
      <a:minorFont>
        <a:latin typeface="DengXian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481</Words>
  <Application>Microsoft Macintosh PowerPoint</Application>
  <PresentationFormat>自定义</PresentationFormat>
  <Paragraphs>158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xuming lin</cp:lastModifiedBy>
  <cp:revision>14</cp:revision>
  <dcterms:modified xsi:type="dcterms:W3CDTF">2018-09-28T17:06:41Z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t-xulin@microsoft.com</vt:lpwstr>
  </property>
  <property fmtid="{D5CDD505-2E9C-101B-9397-08002B2CF9AE}" pid="5" name="MSIP_Label_f42aa342-8706-4288-bd11-ebb85995028c_SetDate">
    <vt:lpwstr>2018-07-19T05:28:20.7683841Z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