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"/>
  </p:handoutMasterIdLst>
  <p:sldIdLst>
    <p:sldId id="256" r:id="rId2"/>
  </p:sldIdLst>
  <p:sldSz cx="30480000" cy="38100000"/>
  <p:notesSz cx="6645275" cy="97774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0">
          <p15:clr>
            <a:srgbClr val="A4A3A4"/>
          </p15:clr>
        </p15:guide>
        <p15:guide id="2" pos="96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CCFF33"/>
    <a:srgbClr val="FFFFCC"/>
    <a:srgbClr val="CCECFF"/>
    <a:srgbClr val="FF3300"/>
    <a:srgbClr val="0000FF"/>
    <a:srgbClr val="3366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30" d="100"/>
          <a:sy n="30" d="100"/>
        </p:scale>
        <p:origin x="1086" y="-900"/>
      </p:cViewPr>
      <p:guideLst>
        <p:guide orient="horz" pos="12000"/>
        <p:guide pos="96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5550" y="0"/>
            <a:ext cx="2879725" cy="488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88463"/>
            <a:ext cx="2879725" cy="488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5550" y="9288463"/>
            <a:ext cx="2879725" cy="488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F185123-98AA-480A-A357-C11B79F4E1B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67176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1836400"/>
            <a:ext cx="25908000" cy="81661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21590000"/>
            <a:ext cx="21336000" cy="973613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FC413-8513-473B-8C7B-FB107A1AABB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77A66-02C6-4421-9F81-6F85EBA37D1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717000" y="3386138"/>
            <a:ext cx="6477000" cy="3048000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0" y="3386138"/>
            <a:ext cx="19278600" cy="3048000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78A079-EDAE-4322-BD0D-FD2F7A02071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50859-CA8C-4A99-A153-7FF64093AF9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8238" y="24482425"/>
            <a:ext cx="25908000" cy="75676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8238" y="16148050"/>
            <a:ext cx="25908000" cy="83343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D1FC1-7121-4189-8A3F-4FBA67C7820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0" y="11006138"/>
            <a:ext cx="12877800" cy="2286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16200" y="11006138"/>
            <a:ext cx="12877800" cy="2286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629B6-8019-4FC4-BB56-2AFC852E6BB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525588"/>
            <a:ext cx="27432000" cy="635000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8528050"/>
            <a:ext cx="13466763" cy="35544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0" y="12082463"/>
            <a:ext cx="13466763" cy="219519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482888" y="8528050"/>
            <a:ext cx="13473112" cy="35544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82888" y="12082463"/>
            <a:ext cx="13473112" cy="219519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E9A1B-C6DF-477A-B39F-9DE05283FE6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F3197-2E7B-4D30-97EA-95D239E322D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BB245-E423-4B7A-A492-392E9F3E7B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517650"/>
            <a:ext cx="10028238" cy="64547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17363" y="1517650"/>
            <a:ext cx="17038637" cy="32516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0" y="7972425"/>
            <a:ext cx="10028238" cy="260619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C54C5-087D-481D-897E-8ACE1915D00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3763" y="26670000"/>
            <a:ext cx="18288000" cy="31480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73763" y="3403600"/>
            <a:ext cx="18288000" cy="2286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73763" y="29818013"/>
            <a:ext cx="18288000" cy="44719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A513A-242D-4472-97D0-FB629B5AB8F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0" y="3386138"/>
            <a:ext cx="25908000" cy="635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91884" tIns="195942" rIns="391884" bIns="19594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0" y="11006138"/>
            <a:ext cx="25908000" cy="228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91884" tIns="195942" rIns="391884" bIns="1959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0" y="34713863"/>
            <a:ext cx="6350000" cy="2540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391884" tIns="195942" rIns="391884" bIns="195942" numCol="1" anchor="t" anchorCtr="0" compatLnSpc="1">
            <a:prstTxWarp prst="textNoShape">
              <a:avLst/>
            </a:prstTxWarp>
          </a:bodyPr>
          <a:lstStyle>
            <a:lvl1pPr>
              <a:defRPr sz="6000">
                <a:latin typeface="Times New Roman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414000" y="34713863"/>
            <a:ext cx="9652000" cy="2540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391884" tIns="195942" rIns="391884" bIns="195942" numCol="1" anchor="t" anchorCtr="0" compatLnSpc="1">
            <a:prstTxWarp prst="textNoShape">
              <a:avLst/>
            </a:prstTxWarp>
          </a:bodyPr>
          <a:lstStyle>
            <a:lvl1pPr algn="ctr">
              <a:defRPr sz="6000">
                <a:latin typeface="Times New Roman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844000" y="34713863"/>
            <a:ext cx="6350000" cy="2540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391884" tIns="195942" rIns="391884" bIns="195942" numCol="1" anchor="t" anchorCtr="0" compatLnSpc="1">
            <a:prstTxWarp prst="textNoShape">
              <a:avLst/>
            </a:prstTxWarp>
          </a:bodyPr>
          <a:lstStyle>
            <a:lvl1pPr algn="r">
              <a:defRPr sz="6000"/>
            </a:lvl1pPr>
          </a:lstStyle>
          <a:p>
            <a:pPr>
              <a:defRPr/>
            </a:pPr>
            <a:fld id="{784A60E5-E0E8-45F6-BEC1-F0563CE1527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919538" rtl="0" eaLnBrk="0" fontAlgn="base" hangingPunct="0">
        <a:spcBef>
          <a:spcPct val="0"/>
        </a:spcBef>
        <a:spcAft>
          <a:spcPct val="0"/>
        </a:spcAft>
        <a:defRPr sz="18900">
          <a:solidFill>
            <a:schemeClr val="tx2"/>
          </a:solidFill>
          <a:latin typeface="+mj-lt"/>
          <a:ea typeface="MS PGothic" pitchFamily="34" charset="-128"/>
          <a:cs typeface="MS PGothic" charset="0"/>
        </a:defRPr>
      </a:lvl1pPr>
      <a:lvl2pPr algn="ctr" defTabSz="3919538" rtl="0" eaLnBrk="0" fontAlgn="base" hangingPunct="0">
        <a:spcBef>
          <a:spcPct val="0"/>
        </a:spcBef>
        <a:spcAft>
          <a:spcPct val="0"/>
        </a:spcAft>
        <a:defRPr sz="18900">
          <a:solidFill>
            <a:schemeClr val="tx2"/>
          </a:solidFill>
          <a:latin typeface="Times New Roman" charset="0"/>
          <a:ea typeface="MS PGothic" pitchFamily="34" charset="-128"/>
          <a:cs typeface="MS PGothic" charset="0"/>
        </a:defRPr>
      </a:lvl2pPr>
      <a:lvl3pPr algn="ctr" defTabSz="3919538" rtl="0" eaLnBrk="0" fontAlgn="base" hangingPunct="0">
        <a:spcBef>
          <a:spcPct val="0"/>
        </a:spcBef>
        <a:spcAft>
          <a:spcPct val="0"/>
        </a:spcAft>
        <a:defRPr sz="18900">
          <a:solidFill>
            <a:schemeClr val="tx2"/>
          </a:solidFill>
          <a:latin typeface="Times New Roman" charset="0"/>
          <a:ea typeface="MS PGothic" pitchFamily="34" charset="-128"/>
          <a:cs typeface="MS PGothic" charset="0"/>
        </a:defRPr>
      </a:lvl3pPr>
      <a:lvl4pPr algn="ctr" defTabSz="3919538" rtl="0" eaLnBrk="0" fontAlgn="base" hangingPunct="0">
        <a:spcBef>
          <a:spcPct val="0"/>
        </a:spcBef>
        <a:spcAft>
          <a:spcPct val="0"/>
        </a:spcAft>
        <a:defRPr sz="18900">
          <a:solidFill>
            <a:schemeClr val="tx2"/>
          </a:solidFill>
          <a:latin typeface="Times New Roman" charset="0"/>
          <a:ea typeface="MS PGothic" pitchFamily="34" charset="-128"/>
          <a:cs typeface="MS PGothic" charset="0"/>
        </a:defRPr>
      </a:lvl4pPr>
      <a:lvl5pPr algn="ctr" defTabSz="3919538" rtl="0" eaLnBrk="0" fontAlgn="base" hangingPunct="0">
        <a:spcBef>
          <a:spcPct val="0"/>
        </a:spcBef>
        <a:spcAft>
          <a:spcPct val="0"/>
        </a:spcAft>
        <a:defRPr sz="18900">
          <a:solidFill>
            <a:schemeClr val="tx2"/>
          </a:solidFill>
          <a:latin typeface="Times New Roman" charset="0"/>
          <a:ea typeface="MS PGothic" pitchFamily="34" charset="-128"/>
          <a:cs typeface="MS PGothic" charset="0"/>
        </a:defRPr>
      </a:lvl5pPr>
      <a:lvl6pPr marL="457200" algn="ctr" defTabSz="3919538" rtl="0" fontAlgn="base">
        <a:spcBef>
          <a:spcPct val="0"/>
        </a:spcBef>
        <a:spcAft>
          <a:spcPct val="0"/>
        </a:spcAft>
        <a:defRPr sz="189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defTabSz="3919538" rtl="0" fontAlgn="base">
        <a:spcBef>
          <a:spcPct val="0"/>
        </a:spcBef>
        <a:spcAft>
          <a:spcPct val="0"/>
        </a:spcAft>
        <a:defRPr sz="189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defTabSz="3919538" rtl="0" fontAlgn="base">
        <a:spcBef>
          <a:spcPct val="0"/>
        </a:spcBef>
        <a:spcAft>
          <a:spcPct val="0"/>
        </a:spcAft>
        <a:defRPr sz="189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defTabSz="3919538" rtl="0" fontAlgn="base">
        <a:spcBef>
          <a:spcPct val="0"/>
        </a:spcBef>
        <a:spcAft>
          <a:spcPct val="0"/>
        </a:spcAft>
        <a:defRPr sz="189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1470025" indent="-1470025" algn="l" defTabSz="3919538" rtl="0" eaLnBrk="0" fontAlgn="base" hangingPunct="0">
        <a:spcBef>
          <a:spcPct val="20000"/>
        </a:spcBef>
        <a:spcAft>
          <a:spcPct val="0"/>
        </a:spcAft>
        <a:buChar char="•"/>
        <a:defRPr sz="137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3184525" indent="-1225550" algn="l" defTabSz="3919538" rtl="0" eaLnBrk="0" fontAlgn="base" hangingPunct="0">
        <a:spcBef>
          <a:spcPct val="20000"/>
        </a:spcBef>
        <a:spcAft>
          <a:spcPct val="0"/>
        </a:spcAft>
        <a:buChar char="–"/>
        <a:defRPr sz="1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4899025" indent="-979488" algn="l" defTabSz="3919538" rtl="0" eaLnBrk="0" fontAlgn="base" hangingPunct="0">
        <a:spcBef>
          <a:spcPct val="20000"/>
        </a:spcBef>
        <a:spcAft>
          <a:spcPct val="0"/>
        </a:spcAft>
        <a:buChar char="•"/>
        <a:defRPr sz="103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6858000" indent="-979488" algn="l" defTabSz="3919538" rtl="0" eaLnBrk="0" fontAlgn="base" hangingPunct="0">
        <a:spcBef>
          <a:spcPct val="20000"/>
        </a:spcBef>
        <a:spcAft>
          <a:spcPct val="0"/>
        </a:spcAft>
        <a:buChar char="–"/>
        <a:defRPr sz="86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8816975" indent="-979488" algn="l" defTabSz="3919538" rtl="0" eaLnBrk="0" fontAlgn="base" hangingPunct="0">
        <a:spcBef>
          <a:spcPct val="20000"/>
        </a:spcBef>
        <a:spcAft>
          <a:spcPct val="0"/>
        </a:spcAft>
        <a:buChar char="»"/>
        <a:defRPr sz="86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9274175" indent="-979488" algn="l" defTabSz="3919538" rtl="0" fontAlgn="base">
        <a:spcBef>
          <a:spcPct val="20000"/>
        </a:spcBef>
        <a:spcAft>
          <a:spcPct val="0"/>
        </a:spcAft>
        <a:buChar char="»"/>
        <a:defRPr sz="8600">
          <a:solidFill>
            <a:schemeClr val="tx1"/>
          </a:solidFill>
          <a:latin typeface="+mn-lt"/>
          <a:ea typeface="+mn-ea"/>
        </a:defRPr>
      </a:lvl6pPr>
      <a:lvl7pPr marL="9731375" indent="-979488" algn="l" defTabSz="3919538" rtl="0" fontAlgn="base">
        <a:spcBef>
          <a:spcPct val="20000"/>
        </a:spcBef>
        <a:spcAft>
          <a:spcPct val="0"/>
        </a:spcAft>
        <a:buChar char="»"/>
        <a:defRPr sz="8600">
          <a:solidFill>
            <a:schemeClr val="tx1"/>
          </a:solidFill>
          <a:latin typeface="+mn-lt"/>
          <a:ea typeface="+mn-ea"/>
        </a:defRPr>
      </a:lvl7pPr>
      <a:lvl8pPr marL="10188575" indent="-979488" algn="l" defTabSz="3919538" rtl="0" fontAlgn="base">
        <a:spcBef>
          <a:spcPct val="20000"/>
        </a:spcBef>
        <a:spcAft>
          <a:spcPct val="0"/>
        </a:spcAft>
        <a:buChar char="»"/>
        <a:defRPr sz="8600">
          <a:solidFill>
            <a:schemeClr val="tx1"/>
          </a:solidFill>
          <a:latin typeface="+mn-lt"/>
          <a:ea typeface="+mn-ea"/>
        </a:defRPr>
      </a:lvl8pPr>
      <a:lvl9pPr marL="10645775" indent="-979488" algn="l" defTabSz="3919538" rtl="0" fontAlgn="base">
        <a:spcBef>
          <a:spcPct val="20000"/>
        </a:spcBef>
        <a:spcAft>
          <a:spcPct val="0"/>
        </a:spcAft>
        <a:buChar char="»"/>
        <a:defRPr sz="8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4"/>
          <p:cNvSpPr txBox="1">
            <a:spLocks noChangeArrowheads="1"/>
          </p:cNvSpPr>
          <p:nvPr/>
        </p:nvSpPr>
        <p:spPr bwMode="auto">
          <a:xfrm>
            <a:off x="533400" y="4260850"/>
            <a:ext cx="15714663" cy="2082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defRPr/>
            </a:pPr>
            <a:endParaRPr lang="pt-BR" sz="2800" b="1" dirty="0">
              <a:solidFill>
                <a:srgbClr val="000000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>
              <a:spcBef>
                <a:spcPct val="20000"/>
              </a:spcBef>
              <a:defRPr/>
            </a:pPr>
            <a:r>
              <a:rPr lang="pt-BR" sz="4000" b="1" dirty="0" smtClean="0">
                <a:latin typeface="Comic Sans MS" pitchFamily="66" charset="0"/>
              </a:rPr>
              <a:t>Gramática Livre de Contexto</a:t>
            </a:r>
            <a:endParaRPr lang="pt-BR" sz="4000" b="1" dirty="0">
              <a:latin typeface="Comic Sans MS" pitchFamily="66" charset="0"/>
            </a:endParaRPr>
          </a:p>
          <a:p>
            <a:pPr algn="just">
              <a:spcBef>
                <a:spcPct val="20000"/>
              </a:spcBef>
              <a:defRPr/>
            </a:pPr>
            <a:endParaRPr lang="pt-BR" sz="2800" dirty="0">
              <a:latin typeface="Comic Sans MS" pitchFamily="66" charset="0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pt-BR" sz="2800" b="1" dirty="0">
                <a:latin typeface="Comic Sans MS" pitchFamily="66" charset="0"/>
              </a:rPr>
              <a:t>Definição: </a:t>
            </a:r>
            <a:r>
              <a:rPr lang="pt-BR" sz="2800" dirty="0" smtClean="0">
                <a:latin typeface="Comic Sans MS" pitchFamily="66" charset="0"/>
              </a:rPr>
              <a:t>Compreende a sintaxe da maioria das linguagens de programação de propósito geral</a:t>
            </a:r>
            <a:r>
              <a:rPr lang="pt-BR" sz="2800" u="sng" dirty="0" smtClean="0">
                <a:latin typeface="Comic Sans MS" pitchFamily="66" charset="0"/>
              </a:rPr>
              <a:t>.(</a:t>
            </a:r>
            <a:r>
              <a:rPr lang="pt-BR" sz="2800" dirty="0" smtClean="0">
                <a:latin typeface="Comic Sans MS" pitchFamily="66" charset="0"/>
              </a:rPr>
              <a:t>MENEZES</a:t>
            </a:r>
            <a:r>
              <a:rPr lang="pt-BR" sz="2800" dirty="0">
                <a:latin typeface="Comic Sans MS" pitchFamily="66" charset="0"/>
              </a:rPr>
              <a:t>, 2011).</a:t>
            </a:r>
          </a:p>
          <a:p>
            <a:pPr algn="just">
              <a:spcBef>
                <a:spcPct val="20000"/>
              </a:spcBef>
              <a:defRPr/>
            </a:pPr>
            <a:endParaRPr lang="pt-BR" sz="2800" dirty="0">
              <a:latin typeface="Comic Sans MS" pitchFamily="66" charset="0"/>
            </a:endParaRPr>
          </a:p>
          <a:p>
            <a:pPr lvl="1" indent="457200" algn="just">
              <a:spcBef>
                <a:spcPct val="20000"/>
              </a:spcBef>
              <a:defRPr/>
            </a:pPr>
            <a:r>
              <a:rPr lang="pt-BR" sz="2800" dirty="0">
                <a:latin typeface="Comic Sans MS" pitchFamily="66" charset="0"/>
              </a:rPr>
              <a:t>A linguagem livre de contexto é de fundamental importância na computação e informática pois compreende um universo mais amplo de linguagens(comparativamente com os das regulares), tratando, adequadamente, questões como parênteses balanceados, construções bloco-estruturadas, entre outras, típicas de linguagens de programação como Pascal, C, Java, etc.</a:t>
            </a:r>
          </a:p>
          <a:p>
            <a:pPr lvl="1" indent="457200" algn="just">
              <a:spcBef>
                <a:spcPct val="20000"/>
              </a:spcBef>
              <a:defRPr/>
            </a:pPr>
            <a:endParaRPr lang="pt-BR" sz="2800" dirty="0">
              <a:latin typeface="Comic Sans MS" pitchFamily="66" charset="0"/>
            </a:endParaRPr>
          </a:p>
          <a:p>
            <a:pPr lvl="1" indent="457200" algn="just">
              <a:spcBef>
                <a:spcPct val="20000"/>
              </a:spcBef>
              <a:defRPr/>
            </a:pPr>
            <a:r>
              <a:rPr lang="pt-BR" sz="2800" dirty="0">
                <a:latin typeface="Comic Sans MS" pitchFamily="66" charset="0"/>
              </a:rPr>
              <a:t>Exemplos típicos de aplicações dos conceitos e resultados referentes às linguagens livres do contexto são centrados em linguagens artificiais e, em especial, nas linguagens de programação. Em particular destacam-se analisadores sintáticos, tradutores de linguagens e processadores de texto em geral.	</a:t>
            </a:r>
          </a:p>
          <a:p>
            <a:pPr algn="just">
              <a:spcBef>
                <a:spcPct val="20000"/>
              </a:spcBef>
              <a:defRPr/>
            </a:pPr>
            <a:r>
              <a:rPr lang="pt-BR" sz="2800" dirty="0">
                <a:latin typeface="Comic Sans MS" pitchFamily="66" charset="0"/>
              </a:rPr>
              <a:t>	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pt-BR" sz="2800" b="1" dirty="0">
                <a:latin typeface="Comic Sans MS" pitchFamily="66" charset="0"/>
              </a:rPr>
              <a:t>Um exemplo de uma sentença na linguagem C++ é mostrada a seguir:</a:t>
            </a:r>
          </a:p>
          <a:p>
            <a:pPr algn="just">
              <a:spcBef>
                <a:spcPct val="20000"/>
              </a:spcBef>
              <a:defRPr/>
            </a:pPr>
            <a:endParaRPr lang="pt-BR" sz="2800" b="1" dirty="0">
              <a:latin typeface="Comic Sans MS" pitchFamily="66" charset="0"/>
            </a:endParaRPr>
          </a:p>
          <a:p>
            <a:pPr algn="just">
              <a:spcBef>
                <a:spcPct val="20000"/>
              </a:spcBef>
              <a:defRPr/>
            </a:pPr>
            <a:r>
              <a:rPr lang="pt-BR" sz="2800" b="1" dirty="0">
                <a:latin typeface="Comic Sans MS" pitchFamily="66" charset="0"/>
              </a:rPr>
              <a:t>	</a:t>
            </a:r>
          </a:p>
          <a:p>
            <a:pPr algn="just">
              <a:spcBef>
                <a:spcPct val="20000"/>
              </a:spcBef>
              <a:defRPr/>
            </a:pPr>
            <a:endParaRPr lang="pt-BR" sz="2800" b="1" dirty="0">
              <a:latin typeface="Comic Sans MS" pitchFamily="66" charset="0"/>
            </a:endParaRPr>
          </a:p>
          <a:p>
            <a:pPr algn="just">
              <a:spcBef>
                <a:spcPct val="20000"/>
              </a:spcBef>
              <a:defRPr/>
            </a:pPr>
            <a:endParaRPr lang="pt-BR" sz="2800" dirty="0">
              <a:latin typeface="Comic Sans MS" pitchFamily="66" charset="0"/>
            </a:endParaRPr>
          </a:p>
          <a:p>
            <a:pPr lvl="1" algn="just">
              <a:spcBef>
                <a:spcPct val="20000"/>
              </a:spcBef>
              <a:defRPr/>
            </a:pPr>
            <a:endParaRPr lang="pt-BR" sz="2800" dirty="0">
              <a:latin typeface="Comic Sans MS" pitchFamily="66" charset="0"/>
            </a:endParaRPr>
          </a:p>
          <a:p>
            <a:pPr lvl="1" algn="just">
              <a:defRPr/>
            </a:pPr>
            <a:r>
              <a:rPr lang="pt-BR" sz="2800" b="1" dirty="0" smtClean="0">
                <a:latin typeface="Comic Sans MS" pitchFamily="66" charset="0"/>
              </a:rPr>
              <a:t>Gramática</a:t>
            </a:r>
            <a:endParaRPr lang="pt-BR" sz="2800" b="1" dirty="0">
              <a:latin typeface="Comic Sans MS" pitchFamily="66" charset="0"/>
            </a:endParaRPr>
          </a:p>
          <a:p>
            <a:pPr lvl="1" algn="just">
              <a:defRPr/>
            </a:pPr>
            <a:endParaRPr lang="pt-BR" sz="2800" dirty="0" smtClean="0">
              <a:latin typeface="Comic Sans MS" pitchFamily="66" charset="0"/>
            </a:endParaRPr>
          </a:p>
          <a:p>
            <a:pPr lvl="1" algn="just">
              <a:defRPr/>
            </a:pPr>
            <a:endParaRPr lang="pt-BR" sz="2800" dirty="0">
              <a:latin typeface="Comic Sans MS" pitchFamily="66" charset="0"/>
            </a:endParaRPr>
          </a:p>
          <a:p>
            <a:pPr lvl="1" algn="just">
              <a:defRPr/>
            </a:pPr>
            <a:endParaRPr lang="pt-BR" sz="2800" dirty="0" smtClean="0">
              <a:latin typeface="Comic Sans MS" pitchFamily="66" charset="0"/>
            </a:endParaRPr>
          </a:p>
          <a:p>
            <a:pPr lvl="1" algn="just">
              <a:defRPr/>
            </a:pPr>
            <a:endParaRPr lang="pt-BR" sz="2800" dirty="0">
              <a:latin typeface="Comic Sans MS" pitchFamily="66" charset="0"/>
            </a:endParaRPr>
          </a:p>
          <a:p>
            <a:pPr lvl="1" algn="just">
              <a:defRPr/>
            </a:pPr>
            <a:endParaRPr lang="pt-BR" sz="2800" dirty="0" smtClean="0">
              <a:latin typeface="Comic Sans MS" pitchFamily="66" charset="0"/>
            </a:endParaRPr>
          </a:p>
          <a:p>
            <a:pPr lvl="1" algn="just">
              <a:defRPr/>
            </a:pPr>
            <a:endParaRPr lang="pt-BR" sz="2800" dirty="0">
              <a:latin typeface="Comic Sans MS" pitchFamily="66" charset="0"/>
            </a:endParaRPr>
          </a:p>
          <a:p>
            <a:pPr lvl="1" algn="just">
              <a:defRPr/>
            </a:pPr>
            <a:endParaRPr lang="pt-BR" sz="2800" dirty="0" smtClean="0">
              <a:latin typeface="Comic Sans MS" pitchFamily="66" charset="0"/>
            </a:endParaRPr>
          </a:p>
          <a:p>
            <a:pPr lvl="1" algn="just">
              <a:defRPr/>
            </a:pPr>
            <a:endParaRPr lang="pt-BR" sz="2800" dirty="0">
              <a:latin typeface="Comic Sans MS" pitchFamily="66" charset="0"/>
            </a:endParaRPr>
          </a:p>
          <a:p>
            <a:pPr lvl="1" algn="just">
              <a:defRPr/>
            </a:pPr>
            <a:endParaRPr lang="pt-BR" sz="2800" dirty="0" smtClean="0">
              <a:latin typeface="Comic Sans MS" pitchFamily="66" charset="0"/>
            </a:endParaRPr>
          </a:p>
          <a:p>
            <a:pPr lvl="1" algn="just">
              <a:defRPr/>
            </a:pPr>
            <a:endParaRPr lang="pt-BR" sz="2800" dirty="0">
              <a:latin typeface="Comic Sans MS" pitchFamily="66" charset="0"/>
            </a:endParaRPr>
          </a:p>
          <a:p>
            <a:pPr lvl="1" algn="just">
              <a:defRPr/>
            </a:pPr>
            <a:endParaRPr lang="pt-BR" sz="2800" dirty="0" smtClean="0">
              <a:latin typeface="Comic Sans MS" pitchFamily="66" charset="0"/>
            </a:endParaRPr>
          </a:p>
          <a:p>
            <a:pPr lvl="1" algn="just">
              <a:defRPr/>
            </a:pPr>
            <a:endParaRPr lang="pt-BR" sz="2800" dirty="0">
              <a:latin typeface="Comic Sans MS" pitchFamily="66" charset="0"/>
            </a:endParaRPr>
          </a:p>
          <a:p>
            <a:pPr lvl="1" algn="just">
              <a:defRPr/>
            </a:pPr>
            <a:endParaRPr lang="pt-BR" sz="2800" dirty="0" smtClean="0">
              <a:latin typeface="Comic Sans MS" pitchFamily="66" charset="0"/>
            </a:endParaRPr>
          </a:p>
          <a:p>
            <a:pPr lvl="1" algn="just">
              <a:defRPr/>
            </a:pPr>
            <a:endParaRPr lang="pt-BR" sz="2800" dirty="0">
              <a:latin typeface="Comic Sans MS" pitchFamily="66" charset="0"/>
            </a:endParaRPr>
          </a:p>
          <a:p>
            <a:pPr lvl="1" algn="just">
              <a:defRPr/>
            </a:pPr>
            <a:endParaRPr lang="pt-BR" sz="2800" dirty="0">
              <a:latin typeface="Comic Sans MS" pitchFamily="66" charset="0"/>
            </a:endParaRPr>
          </a:p>
          <a:p>
            <a:pPr lvl="1" algn="just">
              <a:defRPr/>
            </a:pPr>
            <a:r>
              <a:rPr lang="pt-BR" sz="2800" dirty="0">
                <a:latin typeface="Comic Sans MS" pitchFamily="66" charset="0"/>
              </a:rPr>
              <a:t>	</a:t>
            </a:r>
            <a:endParaRPr lang="pt-BR" sz="2800" dirty="0">
              <a:solidFill>
                <a:srgbClr val="000000"/>
              </a:solidFill>
              <a:latin typeface="Comic Sans MS" pitchFamily="66" charset="0"/>
              <a:cs typeface="Times New Roman" pitchFamily="18" charset="0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pt-BR" sz="2800" b="1" dirty="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rPr>
              <a:t>Regra de Produção:</a:t>
            </a:r>
          </a:p>
          <a:p>
            <a:pPr algn="just">
              <a:spcBef>
                <a:spcPct val="20000"/>
              </a:spcBef>
              <a:defRPr/>
            </a:pPr>
            <a:endParaRPr lang="pt-BR" sz="2800" dirty="0">
              <a:solidFill>
                <a:srgbClr val="000000"/>
              </a:solidFill>
              <a:latin typeface="Comic Sans MS" pitchFamily="66" charset="0"/>
              <a:cs typeface="Times New Roman" pitchFamily="18" charset="0"/>
            </a:endParaRPr>
          </a:p>
          <a:p>
            <a:pPr lvl="1" algn="just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pt-BR" sz="2800" dirty="0">
              <a:solidFill>
                <a:srgbClr val="000000"/>
              </a:solidFill>
              <a:latin typeface="Comic Sans MS" pitchFamily="66" charset="0"/>
              <a:cs typeface="Times New Roman" pitchFamily="18" charset="0"/>
            </a:endParaRPr>
          </a:p>
          <a:p>
            <a:pPr algn="just">
              <a:spcBef>
                <a:spcPct val="20000"/>
              </a:spcBef>
              <a:defRPr/>
            </a:pPr>
            <a:endParaRPr lang="pt-BR" sz="2800" b="1" dirty="0">
              <a:solidFill>
                <a:srgbClr val="0000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42" name="Text Box 3"/>
          <p:cNvSpPr txBox="1">
            <a:spLocks noChangeArrowheads="1"/>
          </p:cNvSpPr>
          <p:nvPr/>
        </p:nvSpPr>
        <p:spPr bwMode="auto">
          <a:xfrm>
            <a:off x="381000" y="685800"/>
            <a:ext cx="21945600" cy="325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pt-BR" sz="4000" b="1" dirty="0">
                <a:solidFill>
                  <a:srgbClr val="009900"/>
                </a:solidFill>
                <a:latin typeface="Comic Sans MS" pitchFamily="66" charset="0"/>
                <a:cs typeface="Times New Roman" pitchFamily="18" charset="0"/>
              </a:rPr>
              <a:t>Utilização </a:t>
            </a:r>
            <a:r>
              <a:rPr lang="pt-BR" sz="4000" b="1" dirty="0" smtClean="0">
                <a:solidFill>
                  <a:srgbClr val="009900"/>
                </a:solidFill>
                <a:latin typeface="Comic Sans MS" pitchFamily="66" charset="0"/>
                <a:cs typeface="Times New Roman" pitchFamily="18" charset="0"/>
              </a:rPr>
              <a:t>de AC na geração de códigos em C   </a:t>
            </a:r>
            <a:endParaRPr lang="pt-BR" sz="4000" b="1" dirty="0">
              <a:solidFill>
                <a:srgbClr val="009900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>
              <a:spcBef>
                <a:spcPct val="20000"/>
              </a:spcBef>
            </a:pPr>
            <a:r>
              <a:rPr lang="pt-BR" sz="3600" dirty="0">
                <a:latin typeface="Comic Sans MS" pitchFamily="66" charset="0"/>
                <a:cs typeface="Times New Roman" pitchFamily="18" charset="0"/>
              </a:rPr>
              <a:t>Orientador: Fábio Gavião Avelino de Mello – FAI-MG</a:t>
            </a:r>
          </a:p>
          <a:p>
            <a:pPr>
              <a:spcBef>
                <a:spcPct val="20000"/>
              </a:spcBef>
            </a:pPr>
            <a:r>
              <a:rPr lang="pt-BR" sz="3600" dirty="0">
                <a:latin typeface="Comic Sans MS" pitchFamily="66" charset="0"/>
                <a:cs typeface="Times New Roman" pitchFamily="18" charset="0"/>
              </a:rPr>
              <a:t>Alunos: </a:t>
            </a:r>
            <a:r>
              <a:rPr lang="pt-BR" sz="3600" dirty="0" smtClean="0">
                <a:latin typeface="Comic Sans MS" pitchFamily="66" charset="0"/>
                <a:cs typeface="Times New Roman" pitchFamily="18" charset="0"/>
              </a:rPr>
              <a:t>Bruno Moreira Machado, Matheus Machado </a:t>
            </a:r>
            <a:r>
              <a:rPr lang="pt-BR" sz="3600" dirty="0" err="1" smtClean="0">
                <a:latin typeface="Comic Sans MS" pitchFamily="66" charset="0"/>
                <a:cs typeface="Times New Roman" pitchFamily="18" charset="0"/>
              </a:rPr>
              <a:t>Guerzoni</a:t>
            </a:r>
            <a:r>
              <a:rPr lang="pt-BR" sz="3600" dirty="0" smtClean="0">
                <a:latin typeface="Comic Sans MS" pitchFamily="66" charset="0"/>
                <a:cs typeface="Times New Roman" pitchFamily="18" charset="0"/>
              </a:rPr>
              <a:t> Duarte</a:t>
            </a:r>
            <a:endParaRPr lang="pt-BR" sz="3600" dirty="0">
              <a:latin typeface="Comic Sans MS" pitchFamily="66" charset="0"/>
              <a:cs typeface="Times New Roman" pitchFamily="18" charset="0"/>
            </a:endParaRPr>
          </a:p>
          <a:p>
            <a:pPr algn="ctr">
              <a:spcBef>
                <a:spcPct val="20000"/>
              </a:spcBef>
            </a:pPr>
            <a:r>
              <a:rPr lang="pt-BR" sz="3600" dirty="0">
                <a:latin typeface="Comic Sans MS" pitchFamily="66" charset="0"/>
                <a:cs typeface="Times New Roman" pitchFamily="18" charset="0"/>
              </a:rPr>
              <a:t/>
            </a:r>
            <a:br>
              <a:rPr lang="pt-BR" sz="3600" dirty="0">
                <a:latin typeface="Comic Sans MS" pitchFamily="66" charset="0"/>
                <a:cs typeface="Times New Roman" pitchFamily="18" charset="0"/>
              </a:rPr>
            </a:br>
            <a:endParaRPr lang="pt-BR" sz="360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43" name="Rectangle 186"/>
          <p:cNvSpPr>
            <a:spLocks noChangeArrowheads="1"/>
          </p:cNvSpPr>
          <p:nvPr/>
        </p:nvSpPr>
        <p:spPr bwMode="auto">
          <a:xfrm>
            <a:off x="19454813" y="1262063"/>
            <a:ext cx="7239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pt-BR" sz="3200" b="1">
                <a:latin typeface="Comic Sans MS" pitchFamily="66" charset="0"/>
              </a:rPr>
              <a:t>Apoio:</a:t>
            </a:r>
            <a:endParaRPr lang="pt-BR" sz="3200" b="1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044" name="AutoShape 190"/>
          <p:cNvSpPr>
            <a:spLocks noChangeArrowheads="1"/>
          </p:cNvSpPr>
          <p:nvPr/>
        </p:nvSpPr>
        <p:spPr bwMode="auto">
          <a:xfrm>
            <a:off x="381000" y="4114800"/>
            <a:ext cx="29337000" cy="28803600"/>
          </a:xfrm>
          <a:prstGeom prst="roundRect">
            <a:avLst>
              <a:gd name="adj" fmla="val 1361"/>
            </a:avLst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800">
              <a:latin typeface="Arial" charset="0"/>
            </a:endParaRPr>
          </a:p>
        </p:txBody>
      </p:sp>
      <p:sp>
        <p:nvSpPr>
          <p:cNvPr id="1045" name="Rectangle 197"/>
          <p:cNvSpPr>
            <a:spLocks noChangeArrowheads="1"/>
          </p:cNvSpPr>
          <p:nvPr/>
        </p:nvSpPr>
        <p:spPr bwMode="auto">
          <a:xfrm>
            <a:off x="14701838" y="18897600"/>
            <a:ext cx="30480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6" name="Rectangle 208"/>
          <p:cNvSpPr>
            <a:spLocks noChangeArrowheads="1"/>
          </p:cNvSpPr>
          <p:nvPr/>
        </p:nvSpPr>
        <p:spPr bwMode="auto">
          <a:xfrm>
            <a:off x="14573250" y="18783300"/>
            <a:ext cx="30480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7" name="Rectangle 210"/>
          <p:cNvSpPr>
            <a:spLocks noChangeArrowheads="1"/>
          </p:cNvSpPr>
          <p:nvPr/>
        </p:nvSpPr>
        <p:spPr bwMode="auto">
          <a:xfrm>
            <a:off x="14458950" y="18807113"/>
            <a:ext cx="30480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" name="Rectangle 212"/>
          <p:cNvSpPr>
            <a:spLocks noChangeArrowheads="1"/>
          </p:cNvSpPr>
          <p:nvPr/>
        </p:nvSpPr>
        <p:spPr bwMode="auto">
          <a:xfrm>
            <a:off x="14668500" y="18807113"/>
            <a:ext cx="30480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9" name="Rectangle 216"/>
          <p:cNvSpPr>
            <a:spLocks noChangeArrowheads="1"/>
          </p:cNvSpPr>
          <p:nvPr/>
        </p:nvSpPr>
        <p:spPr bwMode="auto">
          <a:xfrm>
            <a:off x="14492288" y="18788063"/>
            <a:ext cx="30480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50" name="Rectangle 218"/>
          <p:cNvSpPr>
            <a:spLocks noChangeArrowheads="1"/>
          </p:cNvSpPr>
          <p:nvPr/>
        </p:nvSpPr>
        <p:spPr bwMode="auto">
          <a:xfrm>
            <a:off x="14835188" y="18807113"/>
            <a:ext cx="30480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51" name="Text Box 765"/>
          <p:cNvSpPr txBox="1">
            <a:spLocks noChangeArrowheads="1"/>
          </p:cNvSpPr>
          <p:nvPr/>
        </p:nvSpPr>
        <p:spPr bwMode="auto">
          <a:xfrm>
            <a:off x="19240500" y="33480375"/>
            <a:ext cx="10439400" cy="307776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pt-BR" sz="3200" b="1" dirty="0">
                <a:latin typeface="Comic Sans MS" pitchFamily="66" charset="0"/>
              </a:rPr>
              <a:t>Contato</a:t>
            </a:r>
            <a:r>
              <a:rPr lang="pt-BR" sz="3200" dirty="0">
                <a:latin typeface="Comic Sans MS" pitchFamily="66" charset="0"/>
              </a:rPr>
              <a:t>:</a:t>
            </a:r>
          </a:p>
          <a:p>
            <a:pPr algn="r">
              <a:spcBef>
                <a:spcPct val="50000"/>
              </a:spcBef>
            </a:pPr>
            <a:r>
              <a:rPr lang="pt-BR" sz="2800" b="1" dirty="0">
                <a:latin typeface="Comic Sans MS" pitchFamily="66" charset="0"/>
              </a:rPr>
              <a:t>Prof. Fábio Gavião - gaviao@fai-mg.br</a:t>
            </a:r>
          </a:p>
          <a:p>
            <a:pPr algn="r">
              <a:spcBef>
                <a:spcPct val="50000"/>
              </a:spcBef>
            </a:pPr>
            <a:r>
              <a:rPr lang="pt-BR" sz="2800" b="1" dirty="0" smtClean="0">
                <a:latin typeface="Comic Sans MS" pitchFamily="66" charset="0"/>
              </a:rPr>
              <a:t>Bruno – artsbrunomm@hotmail.com</a:t>
            </a:r>
            <a:endParaRPr lang="pt-BR" sz="2800" b="1" dirty="0">
              <a:latin typeface="Comic Sans MS" pitchFamily="66" charset="0"/>
            </a:endParaRPr>
          </a:p>
          <a:p>
            <a:pPr algn="r">
              <a:spcBef>
                <a:spcPct val="50000"/>
              </a:spcBef>
            </a:pPr>
            <a:r>
              <a:rPr lang="pt-BR" sz="2800" b="1" dirty="0" smtClean="0">
                <a:latin typeface="Comic Sans MS" pitchFamily="66" charset="0"/>
              </a:rPr>
              <a:t>Matheus – matheusmgd@hotmail.com</a:t>
            </a:r>
            <a:endParaRPr lang="pt-BR" sz="2800" b="1" dirty="0">
              <a:latin typeface="Comic Sans MS" pitchFamily="66" charset="0"/>
            </a:endParaRPr>
          </a:p>
          <a:p>
            <a:pPr algn="r">
              <a:spcBef>
                <a:spcPct val="50000"/>
              </a:spcBef>
            </a:pPr>
            <a:endParaRPr lang="pt-BR" dirty="0"/>
          </a:p>
        </p:txBody>
      </p:sp>
      <p:sp>
        <p:nvSpPr>
          <p:cNvPr id="1052" name="Rectangle 767"/>
          <p:cNvSpPr>
            <a:spLocks noChangeArrowheads="1"/>
          </p:cNvSpPr>
          <p:nvPr/>
        </p:nvSpPr>
        <p:spPr bwMode="auto">
          <a:xfrm>
            <a:off x="10396538" y="15635288"/>
            <a:ext cx="30480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53" name="Rectangle 769"/>
          <p:cNvSpPr>
            <a:spLocks noChangeArrowheads="1"/>
          </p:cNvSpPr>
          <p:nvPr/>
        </p:nvSpPr>
        <p:spPr bwMode="auto">
          <a:xfrm>
            <a:off x="11239500" y="33480375"/>
            <a:ext cx="7145338" cy="280828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pt-BR" sz="3200" dirty="0"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endParaRPr lang="pt-BR" sz="3200" dirty="0"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r>
              <a:rPr lang="pt-BR" sz="3200" dirty="0">
                <a:latin typeface="Comic Sans MS" pitchFamily="66" charset="0"/>
              </a:rPr>
              <a:t>  Área de pesquisa: </a:t>
            </a:r>
            <a:r>
              <a:rPr lang="pt-BR" sz="3200" b="1" dirty="0">
                <a:solidFill>
                  <a:srgbClr val="0000FF"/>
                </a:solidFill>
                <a:latin typeface="Comic Sans MS" pitchFamily="66" charset="0"/>
              </a:rPr>
              <a:t>1.03.00.00-7</a:t>
            </a:r>
          </a:p>
          <a:p>
            <a:pPr>
              <a:spcBef>
                <a:spcPct val="20000"/>
              </a:spcBef>
            </a:pPr>
            <a:r>
              <a:rPr lang="pt-BR" sz="3200" b="1" dirty="0">
                <a:solidFill>
                  <a:srgbClr val="0000FF"/>
                </a:solidFill>
                <a:latin typeface="Comic Sans MS" pitchFamily="66" charset="0"/>
              </a:rPr>
              <a:t>          </a:t>
            </a:r>
            <a:r>
              <a:rPr lang="pt-BR" sz="3200" dirty="0" err="1">
                <a:latin typeface="Comic Sans MS" pitchFamily="66" charset="0"/>
              </a:rPr>
              <a:t>Sub-área</a:t>
            </a:r>
            <a:r>
              <a:rPr lang="pt-BR" sz="3200" dirty="0">
                <a:latin typeface="Comic Sans MS" pitchFamily="66" charset="0"/>
              </a:rPr>
              <a:t>: </a:t>
            </a:r>
            <a:r>
              <a:rPr lang="pt-BR" sz="3200" b="1" dirty="0">
                <a:solidFill>
                  <a:srgbClr val="0000FF"/>
                </a:solidFill>
                <a:latin typeface="Comic Sans MS" pitchFamily="66" charset="0"/>
              </a:rPr>
              <a:t>1.03.03.04-9</a:t>
            </a:r>
          </a:p>
          <a:p>
            <a:pPr>
              <a:spcBef>
                <a:spcPct val="20000"/>
              </a:spcBef>
            </a:pPr>
            <a:endParaRPr lang="pt-BR" sz="3200" b="1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r>
              <a:rPr lang="pt-BR" sz="3200" b="1" dirty="0">
                <a:solidFill>
                  <a:srgbClr val="0000FF"/>
                </a:solidFill>
                <a:latin typeface="Comic Sans MS" pitchFamily="66" charset="0"/>
              </a:rPr>
              <a:t>  </a:t>
            </a:r>
          </a:p>
        </p:txBody>
      </p:sp>
      <p:sp>
        <p:nvSpPr>
          <p:cNvPr id="1054" name="Text Box 772"/>
          <p:cNvSpPr txBox="1">
            <a:spLocks noChangeArrowheads="1"/>
          </p:cNvSpPr>
          <p:nvPr/>
        </p:nvSpPr>
        <p:spPr bwMode="auto">
          <a:xfrm>
            <a:off x="16883063" y="4262438"/>
            <a:ext cx="12314237" cy="20774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endParaRPr lang="pt-BR" sz="2800" b="1" dirty="0" smtClean="0">
              <a:solidFill>
                <a:srgbClr val="000000"/>
              </a:solidFill>
              <a:latin typeface="Comic Sans MS" pitchFamily="66" charset="0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endParaRPr lang="pt-BR" sz="2800" b="1" dirty="0">
              <a:solidFill>
                <a:srgbClr val="000000"/>
              </a:solidFill>
              <a:latin typeface="Comic Sans MS" pitchFamily="66" charset="0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endParaRPr lang="pt-BR" sz="2800" b="1" dirty="0" smtClean="0">
              <a:solidFill>
                <a:srgbClr val="000000"/>
              </a:solidFill>
              <a:latin typeface="Comic Sans MS" pitchFamily="66" charset="0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endParaRPr lang="pt-BR" sz="2800" b="1" dirty="0">
              <a:solidFill>
                <a:srgbClr val="000000"/>
              </a:solidFill>
              <a:latin typeface="Comic Sans MS" pitchFamily="66" charset="0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endParaRPr lang="pt-BR" sz="2800" b="1" dirty="0" smtClean="0">
              <a:solidFill>
                <a:srgbClr val="000000"/>
              </a:solidFill>
              <a:latin typeface="Comic Sans MS" pitchFamily="66" charset="0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endParaRPr lang="pt-BR" sz="2800" b="1" dirty="0">
              <a:solidFill>
                <a:srgbClr val="000000"/>
              </a:solidFill>
              <a:latin typeface="Comic Sans MS" pitchFamily="66" charset="0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endParaRPr lang="pt-BR" sz="2800" b="1" dirty="0" smtClean="0">
              <a:solidFill>
                <a:srgbClr val="000000"/>
              </a:solidFill>
              <a:latin typeface="Comic Sans MS" pitchFamily="66" charset="0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endParaRPr lang="pt-BR" sz="2800" b="1" dirty="0">
              <a:solidFill>
                <a:srgbClr val="000000"/>
              </a:solidFill>
              <a:latin typeface="Comic Sans MS" pitchFamily="66" charset="0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endParaRPr lang="pt-BR" sz="2800" b="1" dirty="0" smtClean="0">
              <a:solidFill>
                <a:srgbClr val="000000"/>
              </a:solidFill>
              <a:latin typeface="Comic Sans MS" pitchFamily="66" charset="0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endParaRPr lang="pt-BR" sz="2800" b="1" dirty="0">
              <a:solidFill>
                <a:srgbClr val="000000"/>
              </a:solidFill>
              <a:latin typeface="Comic Sans MS" pitchFamily="66" charset="0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endParaRPr lang="pt-BR" sz="2800" b="1" dirty="0" smtClean="0">
              <a:solidFill>
                <a:srgbClr val="000000"/>
              </a:solidFill>
              <a:latin typeface="Comic Sans MS" pitchFamily="66" charset="0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endParaRPr lang="pt-BR" sz="2800" b="1" dirty="0">
              <a:solidFill>
                <a:srgbClr val="000000"/>
              </a:solidFill>
              <a:latin typeface="Comic Sans MS" pitchFamily="66" charset="0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endParaRPr lang="pt-BR" sz="2800" b="1" dirty="0" smtClean="0">
              <a:solidFill>
                <a:srgbClr val="000000"/>
              </a:solidFill>
              <a:latin typeface="Comic Sans MS" pitchFamily="66" charset="0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endParaRPr lang="pt-BR" sz="2800" b="1" dirty="0">
              <a:solidFill>
                <a:srgbClr val="000000"/>
              </a:solidFill>
              <a:latin typeface="Comic Sans MS" pitchFamily="66" charset="0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endParaRPr lang="pt-BR" sz="2800" b="1" dirty="0" smtClean="0">
              <a:solidFill>
                <a:srgbClr val="000000"/>
              </a:solidFill>
              <a:latin typeface="Comic Sans MS" pitchFamily="66" charset="0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endParaRPr lang="pt-BR" sz="2800" b="1" dirty="0" smtClean="0">
              <a:solidFill>
                <a:srgbClr val="000000"/>
              </a:solidFill>
              <a:latin typeface="Comic Sans MS" pitchFamily="66" charset="0"/>
              <a:cs typeface="Times New Roman" pitchFamily="18" charset="0"/>
            </a:endParaRPr>
          </a:p>
          <a:p>
            <a:pPr lvl="1" algn="just">
              <a:spcBef>
                <a:spcPct val="50000"/>
              </a:spcBef>
            </a:pPr>
            <a:r>
              <a:rPr lang="pt-BR" sz="2800" b="1" dirty="0" smtClean="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rPr>
              <a:t>Um exemplo de problema real enfrentado por um produtor utilizando a linguagem de modelagem matemática </a:t>
            </a:r>
            <a:r>
              <a:rPr lang="pt-BR" sz="2800" b="1" dirty="0" err="1" smtClean="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rPr>
              <a:t>Mosel</a:t>
            </a:r>
            <a:r>
              <a:rPr lang="pt-BR" sz="2800" b="1" dirty="0" smtClean="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rPr>
              <a:t> é mostrada a seguir:</a:t>
            </a:r>
            <a:endParaRPr lang="pt-BR" sz="2800" b="1" dirty="0">
              <a:solidFill>
                <a:srgbClr val="000000"/>
              </a:solidFill>
              <a:latin typeface="Comic Sans MS" pitchFamily="66" charset="0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endParaRPr lang="pt-BR" sz="2800" b="1" dirty="0" smtClean="0">
              <a:solidFill>
                <a:srgbClr val="000000"/>
              </a:solidFill>
              <a:latin typeface="Comic Sans MS" pitchFamily="66" charset="0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endParaRPr lang="pt-BR" sz="2800" b="1" dirty="0">
              <a:solidFill>
                <a:srgbClr val="000000"/>
              </a:solidFill>
              <a:latin typeface="Comic Sans MS" pitchFamily="66" charset="0"/>
              <a:cs typeface="Times New Roman" pitchFamily="18" charset="0"/>
            </a:endParaRPr>
          </a:p>
          <a:p>
            <a:pPr lvl="1" algn="just">
              <a:spcBef>
                <a:spcPct val="50000"/>
              </a:spcBef>
            </a:pPr>
            <a:endParaRPr lang="pt-BR" sz="2800" b="1" dirty="0" smtClean="0">
              <a:solidFill>
                <a:srgbClr val="000000"/>
              </a:solidFill>
              <a:latin typeface="Comic Sans MS" pitchFamily="66" charset="0"/>
              <a:cs typeface="Times New Roman" pitchFamily="18" charset="0"/>
            </a:endParaRPr>
          </a:p>
          <a:p>
            <a:pPr lvl="1" algn="just">
              <a:spcBef>
                <a:spcPct val="50000"/>
              </a:spcBef>
            </a:pPr>
            <a:r>
              <a:rPr lang="pt-BR" sz="2800" b="1" dirty="0" smtClean="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rPr>
              <a:t>Declaração de variáveis:</a:t>
            </a:r>
          </a:p>
          <a:p>
            <a:pPr lvl="1" algn="just">
              <a:spcBef>
                <a:spcPct val="50000"/>
              </a:spcBef>
            </a:pPr>
            <a:endParaRPr lang="pt-BR" sz="2800" b="1" dirty="0">
              <a:solidFill>
                <a:srgbClr val="000000"/>
              </a:solidFill>
              <a:latin typeface="Comic Sans MS" pitchFamily="66" charset="0"/>
              <a:cs typeface="Times New Roman" pitchFamily="18" charset="0"/>
            </a:endParaRPr>
          </a:p>
          <a:p>
            <a:pPr lvl="1" algn="just">
              <a:spcBef>
                <a:spcPct val="50000"/>
              </a:spcBef>
            </a:pPr>
            <a:endParaRPr lang="pt-BR" sz="2800" b="1" dirty="0" smtClean="0">
              <a:solidFill>
                <a:srgbClr val="000000"/>
              </a:solidFill>
              <a:latin typeface="Comic Sans MS" pitchFamily="66" charset="0"/>
              <a:cs typeface="Times New Roman" pitchFamily="18" charset="0"/>
            </a:endParaRPr>
          </a:p>
          <a:p>
            <a:pPr lvl="1" algn="just">
              <a:spcBef>
                <a:spcPct val="50000"/>
              </a:spcBef>
            </a:pPr>
            <a:endParaRPr lang="pt-BR" sz="2800" b="1" dirty="0">
              <a:solidFill>
                <a:srgbClr val="000000"/>
              </a:solidFill>
              <a:latin typeface="Comic Sans MS" pitchFamily="66" charset="0"/>
              <a:cs typeface="Times New Roman" pitchFamily="18" charset="0"/>
            </a:endParaRPr>
          </a:p>
          <a:p>
            <a:pPr lvl="1" algn="just">
              <a:spcBef>
                <a:spcPct val="50000"/>
              </a:spcBef>
            </a:pPr>
            <a:endParaRPr lang="pt-BR" sz="2800" b="1" dirty="0" smtClean="0">
              <a:solidFill>
                <a:srgbClr val="000000"/>
              </a:solidFill>
              <a:latin typeface="Comic Sans MS" pitchFamily="66" charset="0"/>
              <a:cs typeface="Times New Roman" pitchFamily="18" charset="0"/>
            </a:endParaRPr>
          </a:p>
          <a:p>
            <a:pPr lvl="1" algn="just">
              <a:spcBef>
                <a:spcPct val="50000"/>
              </a:spcBef>
            </a:pPr>
            <a:endParaRPr lang="pt-BR" sz="2800" b="1" dirty="0">
              <a:solidFill>
                <a:srgbClr val="000000"/>
              </a:solidFill>
              <a:latin typeface="Comic Sans MS" pitchFamily="66" charset="0"/>
              <a:cs typeface="Times New Roman" pitchFamily="18" charset="0"/>
            </a:endParaRPr>
          </a:p>
          <a:p>
            <a:pPr lvl="1" algn="just">
              <a:spcBef>
                <a:spcPct val="50000"/>
              </a:spcBef>
            </a:pPr>
            <a:endParaRPr lang="pt-BR" sz="2800" b="1" dirty="0" smtClean="0">
              <a:solidFill>
                <a:srgbClr val="000000"/>
              </a:solidFill>
              <a:latin typeface="Comic Sans MS" pitchFamily="66" charset="0"/>
              <a:cs typeface="Times New Roman" pitchFamily="18" charset="0"/>
            </a:endParaRPr>
          </a:p>
          <a:p>
            <a:pPr lvl="1" algn="just">
              <a:spcBef>
                <a:spcPct val="50000"/>
              </a:spcBef>
            </a:pPr>
            <a:endParaRPr lang="pt-BR" sz="2800" b="1" dirty="0">
              <a:solidFill>
                <a:srgbClr val="000000"/>
              </a:solidFill>
              <a:latin typeface="Comic Sans MS" pitchFamily="66" charset="0"/>
              <a:cs typeface="Times New Roman" pitchFamily="18" charset="0"/>
            </a:endParaRPr>
          </a:p>
          <a:p>
            <a:pPr lvl="1" algn="just">
              <a:spcBef>
                <a:spcPct val="50000"/>
              </a:spcBef>
            </a:pPr>
            <a:endParaRPr lang="pt-BR" sz="2800" b="1" dirty="0" smtClean="0">
              <a:solidFill>
                <a:srgbClr val="000000"/>
              </a:solidFill>
              <a:latin typeface="Comic Sans MS" pitchFamily="66" charset="0"/>
              <a:cs typeface="Times New Roman" pitchFamily="18" charset="0"/>
            </a:endParaRPr>
          </a:p>
          <a:p>
            <a:pPr lvl="1" algn="just">
              <a:spcBef>
                <a:spcPct val="50000"/>
              </a:spcBef>
            </a:pPr>
            <a:endParaRPr lang="pt-BR" sz="2800" b="1" dirty="0">
              <a:solidFill>
                <a:srgbClr val="000000"/>
              </a:solidFill>
              <a:latin typeface="Comic Sans MS" pitchFamily="66" charset="0"/>
              <a:cs typeface="Times New Roman" pitchFamily="18" charset="0"/>
            </a:endParaRPr>
          </a:p>
          <a:p>
            <a:pPr lvl="1" algn="just">
              <a:spcBef>
                <a:spcPct val="50000"/>
              </a:spcBef>
            </a:pPr>
            <a:r>
              <a:rPr lang="pt-BR" sz="2800" b="1" dirty="0" smtClean="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rPr>
              <a:t>Função Objetiva:</a:t>
            </a:r>
            <a:endParaRPr lang="pt-BR" sz="2800" dirty="0">
              <a:latin typeface="Comic Sans MS" pitchFamily="66" charset="0"/>
            </a:endParaRPr>
          </a:p>
        </p:txBody>
      </p:sp>
      <p:sp>
        <p:nvSpPr>
          <p:cNvPr id="1057" name="Rectangle 19"/>
          <p:cNvSpPr>
            <a:spLocks noChangeArrowheads="1"/>
          </p:cNvSpPr>
          <p:nvPr/>
        </p:nvSpPr>
        <p:spPr bwMode="auto">
          <a:xfrm>
            <a:off x="0" y="0"/>
            <a:ext cx="30480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1058" name="Picture 1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0477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9" name="Rectangle 21"/>
          <p:cNvSpPr>
            <a:spLocks noChangeArrowheads="1"/>
          </p:cNvSpPr>
          <p:nvPr/>
        </p:nvSpPr>
        <p:spPr bwMode="auto">
          <a:xfrm>
            <a:off x="0" y="0"/>
            <a:ext cx="3048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060" name="Rectangle 22"/>
          <p:cNvSpPr>
            <a:spLocks noChangeArrowheads="1"/>
          </p:cNvSpPr>
          <p:nvPr/>
        </p:nvSpPr>
        <p:spPr bwMode="auto">
          <a:xfrm>
            <a:off x="0" y="647700"/>
            <a:ext cx="30480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1061" name="Rectangle 24"/>
          <p:cNvSpPr>
            <a:spLocks noChangeArrowheads="1"/>
          </p:cNvSpPr>
          <p:nvPr/>
        </p:nvSpPr>
        <p:spPr bwMode="auto">
          <a:xfrm>
            <a:off x="0" y="0"/>
            <a:ext cx="30480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062" name="Rectangle 26"/>
          <p:cNvSpPr>
            <a:spLocks noChangeArrowheads="1"/>
          </p:cNvSpPr>
          <p:nvPr/>
        </p:nvSpPr>
        <p:spPr bwMode="auto">
          <a:xfrm>
            <a:off x="0" y="0"/>
            <a:ext cx="3048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063" name="Rectangle 27"/>
          <p:cNvSpPr>
            <a:spLocks noChangeArrowheads="1"/>
          </p:cNvSpPr>
          <p:nvPr/>
        </p:nvSpPr>
        <p:spPr bwMode="auto">
          <a:xfrm>
            <a:off x="0" y="647700"/>
            <a:ext cx="30480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pic>
        <p:nvPicPr>
          <p:cNvPr id="1064" name="Imagem 25" descr="fai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55625" y="1028700"/>
            <a:ext cx="3360738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5" name="CaixaDeTexto 27"/>
          <p:cNvSpPr txBox="1">
            <a:spLocks noChangeArrowheads="1"/>
          </p:cNvSpPr>
          <p:nvPr/>
        </p:nvSpPr>
        <p:spPr bwMode="auto">
          <a:xfrm>
            <a:off x="666750" y="33551813"/>
            <a:ext cx="10072688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Referência:</a:t>
            </a:r>
          </a:p>
          <a:p>
            <a:endParaRPr lang="pt-BR"/>
          </a:p>
          <a:p>
            <a:r>
              <a:rPr lang="pt-BR"/>
              <a:t> MENESES ,P. B. Linguagem formais a autômatos. Porto Alegre: Artmed Editora, 2011.</a:t>
            </a:r>
          </a:p>
          <a:p>
            <a:endParaRPr lang="pt-BR"/>
          </a:p>
          <a:p>
            <a:r>
              <a:rPr lang="pt-BR"/>
              <a:t>	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3062" y="5274982"/>
            <a:ext cx="11693277" cy="63377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1828</TotalTime>
  <Words>228</Words>
  <Application>Microsoft Office PowerPoint</Application>
  <PresentationFormat>Personalizar</PresentationFormat>
  <Paragraphs>85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MS PGothic</vt:lpstr>
      <vt:lpstr>MS PGothic</vt:lpstr>
      <vt:lpstr>Arial</vt:lpstr>
      <vt:lpstr>Comic Sans MS</vt:lpstr>
      <vt:lpstr>Times New Roman</vt:lpstr>
      <vt:lpstr>Estrutura padrão</vt:lpstr>
      <vt:lpstr>Apresentação do PowerPoint</vt:lpstr>
    </vt:vector>
  </TitlesOfParts>
  <Company>Unesp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Edson LF Senne</dc:creator>
  <cp:lastModifiedBy>Alunos</cp:lastModifiedBy>
  <cp:revision>213</cp:revision>
  <dcterms:created xsi:type="dcterms:W3CDTF">2004-10-05T17:37:14Z</dcterms:created>
  <dcterms:modified xsi:type="dcterms:W3CDTF">2016-09-28T00:18:18Z</dcterms:modified>
</cp:coreProperties>
</file>