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7CEFA"/>
    <a:srgbClr val="AF1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A06EC-B0DD-719F-7FFE-1246C34E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7A4952-6AF8-E07F-8B01-64FE979B2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5C204C-F283-DE7A-4135-9A8CEE67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902D5-CBB8-0A12-E41D-AC3E472C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FB68E-52CD-936A-9305-3E917D02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9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9318D-4637-72D5-73C4-F08E69EB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18A143-7258-2E67-33F5-B00C6787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C9105-392B-7A33-14D4-926577B7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AAA48-B5ED-76E2-2D51-F8AA02F6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117DA-1BD3-31BB-29F9-96D2D4F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6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152C53-65C1-E12D-B7DE-611002057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4BDA59-BE24-E903-E266-B12E9E52A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23221-678E-5DCB-B8D1-33986F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524486-61E5-71B9-7DF4-12C3149F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D63A5-5B8E-2CA0-1532-E9386BFC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11ABC-FB2E-4100-4744-BADFA2AF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AA8563-A307-F623-4025-2DBAF086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9C1EEA-3791-E983-01FC-90052D0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2AF81-CD45-A653-B3CA-7B221326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DABAC-91F7-BE41-6634-E4DE7A69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BC355-1826-EFE5-1B80-94B1102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18852B-75AE-C657-AD28-F0231E85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302C4-4C68-0743-4A70-D8BA937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D10B3-858E-0C94-06B8-715EDF6D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160F8-AFAA-5676-FED1-E19D54C2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39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58CD6-84E9-8092-9470-7DD908BD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5C9408-322C-F2B6-6194-CAEC4A102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639160-0EC3-D82F-01DD-DEEA71439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A6309-1998-4EC4-9CE6-9A3AD257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EE01C1-955A-B7F7-33E5-4A8DCE61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6E61EA-405F-E5D9-F25C-49744C01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0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B34E1-D126-9A63-911E-9E4494F3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E9CF6-6E39-14DD-8CDA-67A49BD2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04A497-5550-D6EF-16BC-A4E60EB82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4E9690-8696-8180-B553-54F619DC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AD184B-4A06-0B07-F801-0DD727FC1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EC6B47-6049-8D78-7CE1-359FD114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53492-E6DB-BD68-CC98-AF6670E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087264-CEC6-42F4-5073-2091889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02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DBE07-6779-8B4F-54AA-DD7791B3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745DB0-2268-E9FF-2358-4E0FA9AE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A2D819-0992-E991-1BF9-730A3614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F62675-7241-ECB3-CE17-CE203D9F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995003-04F8-89AD-C672-A8C36F40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D305A8-81BF-1F42-59DF-8229E3FC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7734BC-8B86-A452-2566-C3ABC5D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16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3228C-B766-2EDF-969C-50B9FE4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C2A738-02D0-95B2-CDEB-63EF1C137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6AA479-A890-1FDE-C806-5E801EC38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D148E-57C4-BB45-8E0D-EC48DF02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83969B-D003-98E4-5E72-6F191345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1738D9-E23F-D763-618B-DCC84E4B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0C1C-1E1E-51D5-8535-8A3CAEE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B5AAAA-E3DA-5DBB-7108-B45EA2B48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CBAE55-08F6-2312-E13D-91201553B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8AFE2-3D26-42B4-FF6B-A042B75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E3BBE-3E5C-67BF-8732-425ADCC1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9B526-80D4-CB4A-9C69-6F3AB754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9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07D969-7553-BE0B-867D-4A24A0C8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9DE7D-1512-3215-9AE1-949DE5F9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2E7F57-E866-2BB7-2E80-B5462FA61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9705-9B8C-4202-8711-7805D4E6F188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77E35-E3A0-A9F4-5836-197F5356E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3A35E2-BDF5-EF1C-DEBC-F3322487E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3F64-E8EB-46CD-B123-136742201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7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49B9CCF-3FDA-DCBD-4873-505D27E45276}"/>
              </a:ext>
            </a:extLst>
          </p:cNvPr>
          <p:cNvSpPr/>
          <p:nvPr/>
        </p:nvSpPr>
        <p:spPr>
          <a:xfrm>
            <a:off x="287661" y="547432"/>
            <a:ext cx="1041134" cy="1186813"/>
          </a:xfrm>
          <a:prstGeom prst="roundRect">
            <a:avLst/>
          </a:prstGeom>
          <a:noFill/>
          <a:ln>
            <a:solidFill>
              <a:srgbClr val="87C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417BBEE-3D41-D0E2-DC91-DC24C5F7B21D}"/>
              </a:ext>
            </a:extLst>
          </p:cNvPr>
          <p:cNvSpPr/>
          <p:nvPr/>
        </p:nvSpPr>
        <p:spPr>
          <a:xfrm>
            <a:off x="2422992" y="492173"/>
            <a:ext cx="1041134" cy="1186812"/>
          </a:xfrm>
          <a:prstGeom prst="rect">
            <a:avLst/>
          </a:prstGeom>
          <a:solidFill>
            <a:srgbClr val="87CEFA"/>
          </a:solidFill>
          <a:ln>
            <a:solidFill>
              <a:srgbClr val="87C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88179F-A811-AA03-8B0B-B334C2E570F3}"/>
              </a:ext>
            </a:extLst>
          </p:cNvPr>
          <p:cNvSpPr/>
          <p:nvPr/>
        </p:nvSpPr>
        <p:spPr>
          <a:xfrm>
            <a:off x="7827818" y="752764"/>
            <a:ext cx="2730235" cy="2184400"/>
          </a:xfrm>
          <a:prstGeom prst="rect">
            <a:avLst/>
          </a:prstGeom>
          <a:noFill/>
          <a:ln w="63500">
            <a:solidFill>
              <a:srgbClr val="87C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EC487D-2F3D-790D-27EE-DF9247C96D72}"/>
              </a:ext>
            </a:extLst>
          </p:cNvPr>
          <p:cNvSpPr txBox="1"/>
          <p:nvPr/>
        </p:nvSpPr>
        <p:spPr>
          <a:xfrm>
            <a:off x="7967960" y="900913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0.333. . .what’s that?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004CF7-E1C3-D6D3-2604-86FBAB9FCA35}"/>
              </a:ext>
            </a:extLst>
          </p:cNvPr>
          <p:cNvSpPr txBox="1"/>
          <p:nvPr/>
        </p:nvSpPr>
        <p:spPr>
          <a:xfrm>
            <a:off x="7809541" y="1316304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0.333. . .×3 = 1 ? Why?!!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4DCCD4-FAE6-C17E-BE78-8E003C0DAE5C}"/>
              </a:ext>
            </a:extLst>
          </p:cNvPr>
          <p:cNvSpPr/>
          <p:nvPr/>
        </p:nvSpPr>
        <p:spPr>
          <a:xfrm>
            <a:off x="4054764" y="3260437"/>
            <a:ext cx="2730235" cy="2184400"/>
          </a:xfrm>
          <a:prstGeom prst="rect">
            <a:avLst/>
          </a:prstGeom>
          <a:noFill/>
          <a:ln w="63500">
            <a:solidFill>
              <a:srgbClr val="87C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D09F402-873C-BE70-EBA2-4E308ADBD279}"/>
              </a:ext>
            </a:extLst>
          </p:cNvPr>
          <p:cNvSpPr/>
          <p:nvPr/>
        </p:nvSpPr>
        <p:spPr>
          <a:xfrm>
            <a:off x="7846095" y="3357297"/>
            <a:ext cx="2730235" cy="2184400"/>
          </a:xfrm>
          <a:prstGeom prst="rect">
            <a:avLst/>
          </a:prstGeom>
          <a:noFill/>
          <a:ln w="63500">
            <a:solidFill>
              <a:srgbClr val="87C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EC1484-A860-184A-1F03-6C948367F021}"/>
              </a:ext>
            </a:extLst>
          </p:cNvPr>
          <p:cNvSpPr txBox="1"/>
          <p:nvPr/>
        </p:nvSpPr>
        <p:spPr>
          <a:xfrm>
            <a:off x="8053998" y="3482353"/>
            <a:ext cx="2241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Huge Numbers!</a:t>
            </a:r>
          </a:p>
          <a:p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   Exponentials</a:t>
            </a:r>
          </a:p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       and Logarithms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!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6D70AF-7995-E920-D716-8439790F05CA}"/>
              </a:ext>
            </a:extLst>
          </p:cNvPr>
          <p:cNvSpPr txBox="1"/>
          <p:nvPr/>
        </p:nvSpPr>
        <p:spPr>
          <a:xfrm>
            <a:off x="4193575" y="3431309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Imaginary number??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E8E337-1D50-F376-9662-8DBDBFA2B045}"/>
              </a:ext>
            </a:extLst>
          </p:cNvPr>
          <p:cNvSpPr/>
          <p:nvPr/>
        </p:nvSpPr>
        <p:spPr>
          <a:xfrm>
            <a:off x="641927" y="3080328"/>
            <a:ext cx="2730235" cy="2184400"/>
          </a:xfrm>
          <a:prstGeom prst="rect">
            <a:avLst/>
          </a:prstGeom>
          <a:noFill/>
          <a:ln w="63500">
            <a:solidFill>
              <a:srgbClr val="87C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3A60C7-C939-1D45-C186-68E2D6240C6A}"/>
              </a:ext>
            </a:extLst>
          </p:cNvPr>
          <p:cNvSpPr txBox="1"/>
          <p:nvPr/>
        </p:nvSpPr>
        <p:spPr>
          <a:xfrm>
            <a:off x="780738" y="32512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SAMPLE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D6F2C8-DA82-A12B-B94B-41F2830240F5}"/>
              </a:ext>
            </a:extLst>
          </p:cNvPr>
          <p:cNvSpPr/>
          <p:nvPr/>
        </p:nvSpPr>
        <p:spPr>
          <a:xfrm>
            <a:off x="4054764" y="408770"/>
            <a:ext cx="2730235" cy="2184400"/>
          </a:xfrm>
          <a:prstGeom prst="rect">
            <a:avLst/>
          </a:prstGeom>
          <a:noFill/>
          <a:ln w="63500">
            <a:solidFill>
              <a:srgbClr val="87C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4EE65F-2BD1-CACA-09A2-47B8A24CDD6D}"/>
              </a:ext>
            </a:extLst>
          </p:cNvPr>
          <p:cNvSpPr txBox="1"/>
          <p:nvPr/>
        </p:nvSpPr>
        <p:spPr>
          <a:xfrm>
            <a:off x="4193575" y="579642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Awesome Triangles </a:t>
            </a:r>
          </a:p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　　　　　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&amp;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　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Waves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</a:rPr>
              <a:t>！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8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D20759-1848-C6CD-5D09-7733D7CC697D}"/>
              </a:ext>
            </a:extLst>
          </p:cNvPr>
          <p:cNvSpPr txBox="1"/>
          <p:nvPr/>
        </p:nvSpPr>
        <p:spPr>
          <a:xfrm>
            <a:off x="2606829" y="2398841"/>
            <a:ext cx="350769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kern="100" dirty="0">
                <a:solidFill>
                  <a:schemeClr val="bg1">
                    <a:lumMod val="50000"/>
                  </a:schemeClr>
                </a:solidFill>
                <a:effectLst/>
                <a:latin typeface="メイリオ" panose="020B0604030504040204" pitchFamily="50" charset="-128"/>
                <a:ea typeface="游明朝" panose="02020400000000000000" pitchFamily="18" charset="-128"/>
                <a:cs typeface="Times New Roman" panose="02020603050405020304" pitchFamily="18" charset="0"/>
              </a:rPr>
              <a:t>High School Math</a:t>
            </a:r>
          </a:p>
          <a:p>
            <a:pPr algn="ctr"/>
            <a:endParaRPr lang="en-US" altLang="ja-JP" sz="2800" b="1" kern="1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2800" b="1" kern="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游明朝" panose="02020400000000000000" pitchFamily="18" charset="-128"/>
                <a:cs typeface="Times New Roman" panose="02020603050405020304" pitchFamily="18" charset="0"/>
              </a:rPr>
              <a:t>For 10-year-olds</a:t>
            </a:r>
          </a:p>
          <a:p>
            <a:pPr algn="ctr"/>
            <a:endParaRPr lang="en-US" altLang="ja-JP" sz="2800" b="1" kern="100" dirty="0">
              <a:solidFill>
                <a:schemeClr val="bg1">
                  <a:lumMod val="50000"/>
                </a:schemeClr>
              </a:solidFill>
              <a:effectLst/>
              <a:latin typeface="メイリオ" panose="020B0604030504040204" pitchFamily="50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2800" b="1" kern="100" dirty="0">
                <a:solidFill>
                  <a:schemeClr val="bg1">
                    <a:lumMod val="50000"/>
                  </a:schemeClr>
                </a:solidFill>
                <a:effectLst/>
                <a:latin typeface="メイリオ" panose="020B0604030504040204" pitchFamily="50" charset="-128"/>
                <a:ea typeface="游明朝" panose="02020400000000000000" pitchFamily="18" charset="-128"/>
                <a:cs typeface="Times New Roman" panose="02020603050405020304" pitchFamily="18" charset="0"/>
              </a:rPr>
              <a:t>SAMPLE</a:t>
            </a:r>
            <a:endParaRPr lang="ja-JP" altLang="ja-JP" sz="36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endParaRPr kumimoji="1" lang="ja-JP" altLang="en-US" sz="32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F5FBD1-A089-E306-C895-7B414E527151}"/>
              </a:ext>
            </a:extLst>
          </p:cNvPr>
          <p:cNvSpPr/>
          <p:nvPr/>
        </p:nvSpPr>
        <p:spPr>
          <a:xfrm>
            <a:off x="2364776" y="1987365"/>
            <a:ext cx="3991798" cy="2883270"/>
          </a:xfrm>
          <a:prstGeom prst="round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D20759-1848-C6CD-5D09-7733D7CC697D}"/>
              </a:ext>
            </a:extLst>
          </p:cNvPr>
          <p:cNvSpPr txBox="1"/>
          <p:nvPr/>
        </p:nvSpPr>
        <p:spPr>
          <a:xfrm>
            <a:off x="2510521" y="2246441"/>
            <a:ext cx="384605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kern="100" dirty="0">
                <a:solidFill>
                  <a:srgbClr val="0066CC"/>
                </a:solidFill>
                <a:effectLst/>
                <a:latin typeface="メイリオ" panose="020B0604030504040204" pitchFamily="50" charset="-128"/>
                <a:ea typeface="游明朝" panose="02020400000000000000" pitchFamily="18" charset="-128"/>
                <a:cs typeface="Times New Roman" panose="02020603050405020304" pitchFamily="18" charset="0"/>
              </a:rPr>
              <a:t>TRIGONOMETRY</a:t>
            </a:r>
          </a:p>
          <a:p>
            <a:pPr algn="ctr"/>
            <a:r>
              <a:rPr lang="en-US" altLang="ja-JP" sz="2000" b="1" kern="100" dirty="0">
                <a:solidFill>
                  <a:schemeClr val="bg1">
                    <a:lumMod val="50000"/>
                  </a:schemeClr>
                </a:solidFill>
                <a:effectLst/>
                <a:latin typeface="メイリオ" panose="020B0604030504040204" pitchFamily="50" charset="-128"/>
                <a:ea typeface="游明朝" panose="02020400000000000000" pitchFamily="18" charset="-128"/>
                <a:cs typeface="Times New Roman" panose="02020603050405020304" pitchFamily="18" charset="0"/>
              </a:rPr>
              <a:t>for 10-year-olds</a:t>
            </a:r>
          </a:p>
          <a:p>
            <a:pPr algn="ctr"/>
            <a:endParaRPr lang="en-US" altLang="ja-JP" sz="2800" b="1" kern="100" dirty="0">
              <a:solidFill>
                <a:srgbClr val="7030A0"/>
              </a:solidFill>
              <a:latin typeface="メイリオ" panose="020B0604030504040204" pitchFamily="50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2800" b="1" kern="100" dirty="0">
                <a:solidFill>
                  <a:srgbClr val="7030A0"/>
                </a:solidFill>
                <a:latin typeface="メイリオ" panose="020B0604030504040204" pitchFamily="50" charset="-128"/>
                <a:ea typeface="游明朝" panose="02020400000000000000" pitchFamily="18" charset="-128"/>
                <a:cs typeface="Times New Roman" panose="02020603050405020304" pitchFamily="18" charset="0"/>
              </a:rPr>
              <a:t>Awesome Triangles</a:t>
            </a:r>
          </a:p>
          <a:p>
            <a:pPr algn="ctr"/>
            <a:endParaRPr lang="en-US" altLang="ja-JP" sz="2800" b="1" kern="100" dirty="0">
              <a:solidFill>
                <a:srgbClr val="7030A0"/>
              </a:solidFill>
              <a:latin typeface="メイリオ" panose="020B0604030504040204" pitchFamily="50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2800" b="1" kern="100" dirty="0">
                <a:solidFill>
                  <a:srgbClr val="7030A0"/>
                </a:solidFill>
                <a:latin typeface="メイリオ" panose="020B0604030504040204" pitchFamily="50" charset="-128"/>
                <a:ea typeface="游明朝" panose="02020400000000000000" pitchFamily="18" charset="-128"/>
                <a:cs typeface="Times New Roman" panose="02020603050405020304" pitchFamily="18" charset="0"/>
              </a:rPr>
              <a:t>&amp; WAVES!</a:t>
            </a:r>
            <a:endParaRPr lang="en-US" altLang="ja-JP" sz="2800" b="1" kern="100" dirty="0">
              <a:solidFill>
                <a:srgbClr val="7030A0"/>
              </a:solidFill>
              <a:effectLst/>
              <a:latin typeface="メイリオ" panose="020B0604030504040204" pitchFamily="50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endParaRPr lang="ja-JP" altLang="ja-JP" sz="28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endParaRPr kumimoji="1" lang="ja-JP" altLang="en-US" sz="32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F5FBD1-A089-E306-C895-7B414E527151}"/>
              </a:ext>
            </a:extLst>
          </p:cNvPr>
          <p:cNvSpPr/>
          <p:nvPr/>
        </p:nvSpPr>
        <p:spPr>
          <a:xfrm>
            <a:off x="2437649" y="2095130"/>
            <a:ext cx="3991798" cy="2883270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0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D20759-1848-C6CD-5D09-7733D7CC697D}"/>
              </a:ext>
            </a:extLst>
          </p:cNvPr>
          <p:cNvSpPr txBox="1"/>
          <p:nvPr/>
        </p:nvSpPr>
        <p:spPr>
          <a:xfrm>
            <a:off x="3306541" y="2496495"/>
            <a:ext cx="2108269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MATHDA</a:t>
            </a:r>
            <a:endParaRPr lang="en-US" altLang="ja-JP" sz="500" b="1" kern="100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1100" b="1" kern="100" dirty="0">
                <a:solidFill>
                  <a:schemeClr val="bg1">
                    <a:lumMod val="50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High School Math</a:t>
            </a:r>
          </a:p>
          <a:p>
            <a:pPr algn="ctr"/>
            <a:r>
              <a:rPr lang="en-US" altLang="ja-JP" sz="1100" b="1" kern="100" dirty="0">
                <a:solidFill>
                  <a:schemeClr val="bg1">
                    <a:lumMod val="50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For 10-year-olds</a:t>
            </a:r>
          </a:p>
          <a:p>
            <a:pPr algn="ctr"/>
            <a:endParaRPr kumimoji="1" lang="en-US" altLang="ja-JP" sz="2800" b="1" kern="100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Times New Roman" panose="02020603050405020304" pitchFamily="18" charset="0"/>
            </a:endParaRPr>
          </a:p>
          <a:p>
            <a:pPr algn="ctr"/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F5FBD1-A089-E306-C895-7B414E527151}"/>
              </a:ext>
            </a:extLst>
          </p:cNvPr>
          <p:cNvSpPr/>
          <p:nvPr/>
        </p:nvSpPr>
        <p:spPr>
          <a:xfrm>
            <a:off x="2364776" y="1987365"/>
            <a:ext cx="3991798" cy="2883270"/>
          </a:xfrm>
          <a:prstGeom prst="round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0AE1B5-6D89-2AF9-6445-A86885596750}"/>
              </a:ext>
            </a:extLst>
          </p:cNvPr>
          <p:cNvSpPr txBox="1"/>
          <p:nvPr/>
        </p:nvSpPr>
        <p:spPr>
          <a:xfrm>
            <a:off x="4868741" y="949542"/>
            <a:ext cx="1417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kern="100" dirty="0">
                <a:solidFill>
                  <a:srgbClr val="E6E6E6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MATHDA</a:t>
            </a:r>
            <a:endParaRPr lang="en-US" altLang="ja-JP" sz="100" b="1" kern="100" dirty="0">
              <a:solidFill>
                <a:srgbClr val="E6E6E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5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UD デジタル 教科書体 NK-B</vt:lpstr>
      <vt:lpstr>メイリオ</vt:lpstr>
      <vt:lpstr>游ゴシック</vt:lpstr>
      <vt:lpstr>游ゴシック Light</vt:lpstr>
      <vt:lpstr>游明朝</vt:lpstr>
      <vt:lpstr>Arial</vt:lpstr>
      <vt:lpstr>Ink Free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 久美</dc:creator>
  <cp:lastModifiedBy>松本 久美</cp:lastModifiedBy>
  <cp:revision>9</cp:revision>
  <dcterms:created xsi:type="dcterms:W3CDTF">2022-10-24T05:09:49Z</dcterms:created>
  <dcterms:modified xsi:type="dcterms:W3CDTF">2022-10-28T04:30:33Z</dcterms:modified>
</cp:coreProperties>
</file>