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7" r:id="rId3"/>
    <p:sldId id="257" r:id="rId4"/>
    <p:sldId id="260" r:id="rId5"/>
    <p:sldId id="262" r:id="rId6"/>
    <p:sldId id="263" r:id="rId7"/>
    <p:sldId id="264" r:id="rId8"/>
    <p:sldId id="258" r:id="rId9"/>
    <p:sldId id="266" r:id="rId10"/>
    <p:sldId id="265" r:id="rId11"/>
    <p:sldId id="268" r:id="rId12"/>
    <p:sldId id="269" r:id="rId13"/>
    <p:sldId id="270" r:id="rId14"/>
    <p:sldId id="272" r:id="rId15"/>
    <p:sldId id="273" r:id="rId16"/>
    <p:sldId id="274" r:id="rId17"/>
    <p:sldId id="277" r:id="rId18"/>
    <p:sldId id="275" r:id="rId19"/>
    <p:sldId id="279" r:id="rId20"/>
    <p:sldId id="278" r:id="rId21"/>
    <p:sldId id="280" r:id="rId22"/>
    <p:sldId id="281" r:id="rId23"/>
    <p:sldId id="286" r:id="rId24"/>
    <p:sldId id="282" r:id="rId25"/>
    <p:sldId id="283" r:id="rId26"/>
    <p:sldId id="284" r:id="rId27"/>
    <p:sldId id="285" r:id="rId28"/>
    <p:sldId id="287" r:id="rId29"/>
    <p:sldId id="288" r:id="rId30"/>
    <p:sldId id="289" r:id="rId31"/>
    <p:sldId id="291" r:id="rId32"/>
    <p:sldId id="290" r:id="rId33"/>
    <p:sldId id="292" r:id="rId34"/>
    <p:sldId id="293" r:id="rId35"/>
    <p:sldId id="294" r:id="rId36"/>
    <p:sldId id="295" r:id="rId37"/>
    <p:sldId id="296" r:id="rId38"/>
    <p:sldId id="297" r:id="rId39"/>
    <p:sldId id="298" r:id="rId40"/>
    <p:sldId id="299" r:id="rId41"/>
    <p:sldId id="302" r:id="rId42"/>
    <p:sldId id="301" r:id="rId43"/>
    <p:sldId id="305" r:id="rId44"/>
    <p:sldId id="306" r:id="rId45"/>
    <p:sldId id="307" r:id="rId46"/>
    <p:sldId id="308" r:id="rId47"/>
    <p:sldId id="309" r:id="rId48"/>
    <p:sldId id="310" r:id="rId49"/>
    <p:sldId id="313" r:id="rId50"/>
    <p:sldId id="314" r:id="rId51"/>
    <p:sldId id="312" r:id="rId52"/>
    <p:sldId id="303" r:id="rId53"/>
    <p:sldId id="30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2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89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09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43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23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159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811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7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057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28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225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8095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9C9F0290-CB24-4108-9266-55678846230F}"/>
              </a:ext>
            </a:extLst>
          </p:cNvPr>
          <p:cNvPicPr>
            <a:picLocks noChangeAspect="1"/>
          </p:cNvPicPr>
          <p:nvPr/>
        </p:nvPicPr>
        <p:blipFill rotWithShape="1">
          <a:blip r:embed="rId2"/>
          <a:srcRect t="7472" b="2528"/>
          <a:stretch/>
        </p:blipFill>
        <p:spPr>
          <a:xfrm>
            <a:off x="20" y="975"/>
            <a:ext cx="12191980" cy="6858000"/>
          </a:xfrm>
          <a:prstGeom prst="rect">
            <a:avLst/>
          </a:prstGeom>
        </p:spPr>
      </p:pic>
      <p:sp>
        <p:nvSpPr>
          <p:cNvPr id="1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47F26-6AD9-4462-A018-AADE9750A409}"/>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DOG Cube Code</a:t>
            </a:r>
          </a:p>
        </p:txBody>
      </p:sp>
      <p:sp>
        <p:nvSpPr>
          <p:cNvPr id="3" name="Subtitle 2">
            <a:extLst>
              <a:ext uri="{FF2B5EF4-FFF2-40B4-BE49-F238E27FC236}">
                <a16:creationId xmlns:a16="http://schemas.microsoft.com/office/drawing/2014/main" id="{5CBC9ED8-0CF5-4DF4-9D56-226AE7029D44}"/>
              </a:ext>
            </a:extLst>
          </p:cNvPr>
          <p:cNvSpPr>
            <a:spLocks noGrp="1"/>
          </p:cNvSpPr>
          <p:nvPr>
            <p:ph type="subTitle" idx="1"/>
          </p:nvPr>
        </p:nvSpPr>
        <p:spPr>
          <a:xfrm>
            <a:off x="8127750" y="4608576"/>
            <a:ext cx="3205640" cy="774186"/>
          </a:xfrm>
        </p:spPr>
        <p:txBody>
          <a:bodyPr anchor="t">
            <a:normAutofit/>
          </a:bodyPr>
          <a:lstStyle/>
          <a:p>
            <a:r>
              <a:rPr lang="en-US" sz="2000" dirty="0"/>
              <a:t>Documentation</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40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err="1"/>
              <a:t>ElveflowHandler</a:t>
            </a:r>
            <a:endParaRPr lang="en-US" dirty="0"/>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Two versions, primary version is </a:t>
            </a:r>
            <a:r>
              <a:rPr lang="en-US" dirty="0" err="1"/>
              <a:t>ElveflowHandler_SDK</a:t>
            </a:r>
            <a:r>
              <a:rPr lang="en-US" dirty="0"/>
              <a:t> (aliased as simply </a:t>
            </a:r>
            <a:r>
              <a:rPr lang="en-US" dirty="0" err="1"/>
              <a:t>ElveflowHandler</a:t>
            </a:r>
            <a:r>
              <a:rPr lang="en-US" dirty="0"/>
              <a:t>)</a:t>
            </a:r>
          </a:p>
          <a:p>
            <a:pPr lvl="1">
              <a:buFont typeface="Arial" panose="020B0604020202020204" pitchFamily="34" charset="0"/>
              <a:buChar char="•"/>
            </a:pPr>
            <a:r>
              <a:rPr lang="en-US" dirty="0"/>
              <a:t>The other one, </a:t>
            </a:r>
            <a:r>
              <a:rPr lang="en-US" dirty="0" err="1"/>
              <a:t>ElveflowHandler_ESI</a:t>
            </a:r>
            <a:r>
              <a:rPr lang="en-US" dirty="0"/>
              <a:t>, reads in data from a csv file coming from a separate instance of </a:t>
            </a:r>
            <a:r>
              <a:rPr lang="en-US" dirty="0" err="1"/>
              <a:t>Elveflow</a:t>
            </a:r>
            <a:r>
              <a:rPr lang="en-US" dirty="0"/>
              <a:t> ESI software.</a:t>
            </a:r>
          </a:p>
          <a:p>
            <a:pPr lvl="1">
              <a:buFont typeface="Arial" panose="020B0604020202020204" pitchFamily="34" charset="0"/>
              <a:buChar char="•"/>
            </a:pPr>
            <a:r>
              <a:rPr lang="en-US" dirty="0"/>
              <a:t>The _ESI version is very likely broken and not kept up.</a:t>
            </a:r>
          </a:p>
          <a:p>
            <a:pPr>
              <a:buFont typeface="Arial" panose="020B0604020202020204" pitchFamily="34" charset="0"/>
              <a:buChar char="•"/>
            </a:pPr>
            <a:r>
              <a:rPr lang="en-US" dirty="0"/>
              <a:t>A class that can </a:t>
            </a:r>
            <a:r>
              <a:rPr lang="en-US" b="1" dirty="0"/>
              <a:t>send commands </a:t>
            </a:r>
            <a:r>
              <a:rPr lang="en-US" dirty="0"/>
              <a:t>to and </a:t>
            </a:r>
            <a:r>
              <a:rPr lang="en-US" b="1" dirty="0"/>
              <a:t>receive and store data </a:t>
            </a:r>
            <a:r>
              <a:rPr lang="en-US" dirty="0"/>
              <a:t>from the </a:t>
            </a:r>
            <a:r>
              <a:rPr lang="en-US" dirty="0" err="1"/>
              <a:t>Elveflow</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9042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a:t>
            </a:r>
            <a:r>
              <a:rPr lang="it-IT" dirty="0"/>
              <a:t>sourcename, errorlogger, sensortypes</a:t>
            </a:r>
            <a:r>
              <a:rPr lang="en-US" dirty="0"/>
              <a:t>)</a:t>
            </a:r>
          </a:p>
          <a:p>
            <a:pPr lvl="1">
              <a:buFont typeface="Arial" panose="020B0604020202020204" pitchFamily="34" charset="0"/>
              <a:buChar char="•"/>
            </a:pPr>
            <a:r>
              <a:rPr lang="en-US" dirty="0"/>
              <a:t>Initializes the connection to the </a:t>
            </a:r>
            <a:r>
              <a:rPr lang="en-US" dirty="0" err="1"/>
              <a:t>Elveflow</a:t>
            </a:r>
            <a:r>
              <a:rPr lang="en-US" dirty="0"/>
              <a:t>, and then initializes the connection to each of the sensors.</a:t>
            </a:r>
          </a:p>
          <a:p>
            <a:pPr lvl="1">
              <a:buFont typeface="Arial" panose="020B0604020202020204" pitchFamily="34" charset="0"/>
              <a:buChar char="•"/>
            </a:pPr>
            <a:r>
              <a:rPr lang="en-US" dirty="0"/>
              <a:t>Creates a data storage queue</a:t>
            </a:r>
          </a:p>
          <a:p>
            <a:pPr lvl="2">
              <a:buFont typeface="Arial" panose="020B0604020202020204" pitchFamily="34" charset="0"/>
              <a:buChar char="•"/>
            </a:pPr>
            <a:r>
              <a:rPr lang="en-US" dirty="0"/>
              <a:t>This is a </a:t>
            </a:r>
            <a:r>
              <a:rPr lang="en-US" dirty="0" err="1"/>
              <a:t>queue.Queue</a:t>
            </a:r>
            <a:r>
              <a:rPr lang="en-US" dirty="0"/>
              <a:t>, which should be thread-safe</a:t>
            </a:r>
          </a:p>
          <a:p>
            <a:pPr lvl="1">
              <a:buFont typeface="Arial" panose="020B0604020202020204" pitchFamily="34" charset="0"/>
              <a:buChar char="•"/>
            </a:pPr>
            <a:r>
              <a:rPr lang="en-US" dirty="0"/>
              <a:t>Writes </a:t>
            </a:r>
            <a:r>
              <a:rPr lang="en-US" dirty="0">
                <a:solidFill>
                  <a:srgbClr val="FFC000"/>
                </a:solidFill>
              </a:rPr>
              <a:t>warnings</a:t>
            </a:r>
            <a:r>
              <a:rPr lang="en-US" dirty="0"/>
              <a:t> to the </a:t>
            </a:r>
            <a:r>
              <a:rPr lang="en-US" dirty="0" err="1"/>
              <a:t>errorlogger</a:t>
            </a:r>
            <a:r>
              <a:rPr lang="en-US" dirty="0"/>
              <a:t> if it cannot connect to the </a:t>
            </a:r>
            <a:r>
              <a:rPr lang="en-US" dirty="0" err="1"/>
              <a:t>Elveflow</a:t>
            </a:r>
            <a:r>
              <a:rPr lang="en-US" dirty="0"/>
              <a:t> or to the sensors</a:t>
            </a:r>
          </a:p>
        </p:txBody>
      </p:sp>
    </p:spTree>
    <p:extLst>
      <p:ext uri="{BB962C8B-B14F-4D97-AF65-F5344CB8AC3E}">
        <p14:creationId xmlns:p14="http://schemas.microsoft.com/office/powerpoint/2010/main" val="33261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read from machine</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Starts a </a:t>
            </a:r>
            <a:r>
              <a:rPr lang="en-US" dirty="0">
                <a:solidFill>
                  <a:schemeClr val="accent6"/>
                </a:solidFill>
              </a:rPr>
              <a:t>reading thread</a:t>
            </a:r>
            <a:r>
              <a:rPr lang="en-US" dirty="0"/>
              <a:t> collecting data from the </a:t>
            </a:r>
            <a:r>
              <a:rPr lang="en-US" dirty="0" err="1"/>
              <a:t>Elveflow</a:t>
            </a:r>
            <a:r>
              <a:rPr lang="en-US" dirty="0"/>
              <a:t> sensor</a:t>
            </a:r>
          </a:p>
          <a:p>
            <a:pPr lvl="2">
              <a:buFont typeface="Arial" panose="020B0604020202020204" pitchFamily="34" charset="0"/>
              <a:buChar char="•"/>
            </a:pPr>
            <a:r>
              <a:rPr lang="en-US" dirty="0"/>
              <a:t>Every 0.1 seconds, read all four pressure and all four flow sensor readings into the data storage queue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error in reading sensor (but just ignore errors from reading pressure) </a:t>
            </a:r>
          </a:p>
          <a:p>
            <a:pPr lvl="1">
              <a:buFont typeface="Arial" panose="020B0604020202020204" pitchFamily="34" charset="0"/>
              <a:buChar char="•"/>
            </a:pPr>
            <a:r>
              <a:rPr lang="en-US" dirty="0">
                <a:solidFill>
                  <a:srgbClr val="FF0000"/>
                </a:solidFill>
              </a:rPr>
              <a:t>TODO: currently does not set run flag when it starts. Does not check if there already exists a reading thread</a:t>
            </a:r>
          </a:p>
          <a:p>
            <a:pPr>
              <a:buFont typeface="Arial" panose="020B0604020202020204" pitchFamily="34" charset="0"/>
              <a:buChar char="•"/>
            </a:pPr>
            <a:r>
              <a:rPr lang="en-US" dirty="0"/>
              <a:t>stop(self)</a:t>
            </a:r>
          </a:p>
          <a:p>
            <a:pPr lvl="1">
              <a:buFont typeface="Arial" panose="020B0604020202020204" pitchFamily="34" charset="0"/>
              <a:buChar char="•"/>
            </a:pPr>
            <a:r>
              <a:rPr lang="en-US" dirty="0"/>
              <a:t>Stops any currently </a:t>
            </a:r>
            <a:r>
              <a:rPr lang="en-US" dirty="0">
                <a:solidFill>
                  <a:schemeClr val="accent6"/>
                </a:solidFill>
              </a:rPr>
              <a:t>reading thread or command thread</a:t>
            </a:r>
          </a:p>
          <a:p>
            <a:pPr lvl="1">
              <a:buFont typeface="Arial" panose="020B0604020202020204" pitchFamily="34" charset="0"/>
              <a:buChar char="•"/>
            </a:pPr>
            <a:r>
              <a:rPr lang="en-US" dirty="0"/>
              <a:t>If no currently active </a:t>
            </a:r>
            <a:r>
              <a:rPr lang="en-US" dirty="0">
                <a:solidFill>
                  <a:schemeClr val="accent6"/>
                </a:solidFill>
              </a:rPr>
              <a:t>reading or command thread</a:t>
            </a:r>
            <a:r>
              <a:rPr lang="en-US" dirty="0"/>
              <a:t>, silently does nothing</a:t>
            </a:r>
          </a:p>
        </p:txBody>
      </p:sp>
    </p:spTree>
    <p:extLst>
      <p:ext uri="{BB962C8B-B14F-4D97-AF65-F5344CB8AC3E}">
        <p14:creationId xmlns:p14="http://schemas.microsoft.com/office/powerpoint/2010/main" val="336355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store/manage data</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fetchOne</a:t>
            </a:r>
            <a:r>
              <a:rPr lang="en-US" dirty="0"/>
              <a:t>(self)</a:t>
            </a:r>
          </a:p>
          <a:p>
            <a:pPr lvl="1">
              <a:buFont typeface="Arial" panose="020B0604020202020204" pitchFamily="34" charset="0"/>
              <a:buChar char="•"/>
            </a:pPr>
            <a:r>
              <a:rPr lang="en-US" dirty="0"/>
              <a:t>Returns the oldest entry in the storage queue and removes it from the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peekOne</a:t>
            </a:r>
            <a:r>
              <a:rPr lang="en-US" dirty="0"/>
              <a:t>(self)</a:t>
            </a:r>
          </a:p>
          <a:p>
            <a:pPr lvl="1">
              <a:buFont typeface="Arial" panose="020B0604020202020204" pitchFamily="34" charset="0"/>
              <a:buChar char="•"/>
            </a:pPr>
            <a:r>
              <a:rPr lang="en-US" dirty="0"/>
              <a:t>Returns the oldest entry in the storage queue</a:t>
            </a:r>
          </a:p>
          <a:p>
            <a:pPr lvl="1">
              <a:buFont typeface="Arial" panose="020B0604020202020204" pitchFamily="34" charset="0"/>
              <a:buChar char="•"/>
            </a:pPr>
            <a:r>
              <a:rPr lang="en-US" dirty="0"/>
              <a:t>Returns None if the queue is empty</a:t>
            </a:r>
          </a:p>
          <a:p>
            <a:pPr>
              <a:buFont typeface="Arial" panose="020B0604020202020204" pitchFamily="34" charset="0"/>
              <a:buChar char="•"/>
            </a:pPr>
            <a:r>
              <a:rPr lang="en-US" dirty="0" err="1"/>
              <a:t>fetchAll</a:t>
            </a:r>
            <a:r>
              <a:rPr lang="en-US" dirty="0"/>
              <a:t>(self)</a:t>
            </a:r>
          </a:p>
          <a:p>
            <a:pPr lvl="1">
              <a:buFont typeface="Arial" panose="020B0604020202020204" pitchFamily="34" charset="0"/>
              <a:buChar char="•"/>
            </a:pPr>
            <a:r>
              <a:rPr lang="en-US" dirty="0"/>
              <a:t>Returns all entries in the storage queue</a:t>
            </a:r>
          </a:p>
          <a:p>
            <a:pPr>
              <a:buFont typeface="Arial" panose="020B0604020202020204" pitchFamily="34" charset="0"/>
              <a:buChar char="•"/>
            </a:pPr>
            <a:r>
              <a:rPr lang="en-US" dirty="0" err="1"/>
              <a:t>getHeader</a:t>
            </a:r>
            <a:r>
              <a:rPr lang="en-US" dirty="0"/>
              <a:t>(self)</a:t>
            </a:r>
          </a:p>
          <a:p>
            <a:pPr lvl="1">
              <a:buFont typeface="Arial" panose="020B0604020202020204" pitchFamily="34" charset="0"/>
              <a:buChar char="•"/>
            </a:pPr>
            <a:r>
              <a:rPr lang="en-US" dirty="0"/>
              <a:t>Returns the list of keys of the </a:t>
            </a:r>
            <a:r>
              <a:rPr lang="en-US" dirty="0" err="1"/>
              <a:t>dicts</a:t>
            </a:r>
            <a:r>
              <a:rPr lang="en-US" dirty="0"/>
              <a:t> that the fetch/peek functions return</a:t>
            </a:r>
          </a:p>
        </p:txBody>
      </p:sp>
    </p:spTree>
    <p:extLst>
      <p:ext uri="{BB962C8B-B14F-4D97-AF65-F5344CB8AC3E}">
        <p14:creationId xmlns:p14="http://schemas.microsoft.com/office/powerpoint/2010/main" val="258811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set_pressure_loop</a:t>
            </a:r>
            <a:r>
              <a:rPr lang="en-US" dirty="0"/>
              <a:t>(self, </a:t>
            </a:r>
            <a:r>
              <a:rPr lang="en-US" dirty="0" err="1"/>
              <a:t>channel_number</a:t>
            </a:r>
            <a:r>
              <a:rPr lang="en-US" dirty="0"/>
              <a:t>, value, </a:t>
            </a:r>
            <a:r>
              <a:rPr lang="en-US" dirty="0" err="1"/>
              <a:t>interrupt_event</a:t>
            </a:r>
            <a:r>
              <a:rPr lang="en-US" dirty="0"/>
              <a:t>, </a:t>
            </a:r>
            <a:r>
              <a:rPr lang="en-US" dirty="0" err="1"/>
              <a:t>on_finish</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pressure of channel </a:t>
            </a:r>
            <a:r>
              <a:rPr lang="en-US" dirty="0" err="1"/>
              <a:t>channel_number</a:t>
            </a:r>
            <a:r>
              <a:rPr lang="en-US" dirty="0"/>
              <a:t> to value</a:t>
            </a:r>
          </a:p>
          <a:p>
            <a:pPr lvl="2">
              <a:buFont typeface="Arial" panose="020B0604020202020204" pitchFamily="34" charset="0"/>
              <a:buChar char="•"/>
            </a:pPr>
            <a:r>
              <a:rPr lang="en-US" dirty="0"/>
              <a:t>Reads the current pressure (</a:t>
            </a:r>
            <a:r>
              <a:rPr lang="en-US" dirty="0">
                <a:solidFill>
                  <a:srgbClr val="FFC000"/>
                </a:solidFill>
              </a:rPr>
              <a:t>warn</a:t>
            </a:r>
            <a:r>
              <a:rPr lang="en-US" dirty="0"/>
              <a:t> if cannot)</a:t>
            </a:r>
          </a:p>
          <a:p>
            <a:pPr lvl="2">
              <a:buFont typeface="Arial" panose="020B0604020202020204" pitchFamily="34" charset="0"/>
              <a:buChar char="•"/>
            </a:pPr>
            <a:r>
              <a:rPr lang="en-US" dirty="0"/>
              <a:t>In a loop: slowly increases/decreases in PRESSURE_MAXSLOPE increments every 0.1 s</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set</a:t>
            </a:r>
          </a:p>
          <a:p>
            <a:pPr lvl="2">
              <a:buFont typeface="Arial" panose="020B0604020202020204" pitchFamily="34" charset="0"/>
              <a:buChar char="•"/>
            </a:pPr>
            <a:r>
              <a:rPr lang="en-US" dirty="0"/>
              <a:t>When done, the thread automatically stops</a:t>
            </a:r>
          </a:p>
          <a:p>
            <a:pPr lvl="2">
              <a:buFont typeface="Arial" panose="020B0604020202020204" pitchFamily="34" charset="0"/>
              <a:buChar char="•"/>
            </a:pPr>
            <a:r>
              <a:rPr lang="en-US" dirty="0"/>
              <a:t>Runs </a:t>
            </a:r>
            <a:r>
              <a:rPr lang="en-US" dirty="0" err="1"/>
              <a:t>on_finish</a:t>
            </a:r>
            <a:r>
              <a:rPr lang="en-US" dirty="0"/>
              <a:t>() when the thread stops, whether naturally or because of an interrupt</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32349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set_volume_loop</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a:t>
            </a:r>
          </a:p>
          <a:p>
            <a:pPr lvl="1">
              <a:buFont typeface="Arial" panose="020B0604020202020204" pitchFamily="34" charset="0"/>
              <a:buChar char="•"/>
            </a:pPr>
            <a:r>
              <a:rPr lang="en-US" dirty="0"/>
              <a:t>Starts a </a:t>
            </a:r>
            <a:r>
              <a:rPr lang="en-US" dirty="0">
                <a:solidFill>
                  <a:schemeClr val="accent6"/>
                </a:solidFill>
              </a:rPr>
              <a:t>command thread</a:t>
            </a:r>
            <a:r>
              <a:rPr lang="en-US" dirty="0"/>
              <a:t> sending instructions to set the flow rate of channel </a:t>
            </a:r>
            <a:r>
              <a:rPr lang="en-US" dirty="0" err="1"/>
              <a:t>channel_number</a:t>
            </a:r>
            <a:r>
              <a:rPr lang="en-US" dirty="0"/>
              <a:t> to value</a:t>
            </a:r>
          </a:p>
          <a:p>
            <a:pPr lvl="2">
              <a:buFont typeface="Arial" panose="020B0604020202020204" pitchFamily="34" charset="0"/>
              <a:buChar char="•"/>
            </a:pPr>
            <a:r>
              <a:rPr lang="en-US" dirty="0"/>
              <a:t>Run a PID loop with the PID constants (or default values if None)</a:t>
            </a:r>
          </a:p>
          <a:p>
            <a:pPr lvl="2">
              <a:buFont typeface="Arial" panose="020B0604020202020204" pitchFamily="34" charset="0"/>
              <a:buChar char="•"/>
            </a:pPr>
            <a:r>
              <a:rPr lang="en-US" dirty="0"/>
              <a:t>Writes a </a:t>
            </a:r>
            <a:r>
              <a:rPr lang="en-US" dirty="0">
                <a:solidFill>
                  <a:srgbClr val="FFC000"/>
                </a:solidFill>
              </a:rPr>
              <a:t>warning</a:t>
            </a:r>
            <a:r>
              <a:rPr lang="en-US" dirty="0"/>
              <a:t> to the </a:t>
            </a:r>
            <a:r>
              <a:rPr lang="en-US" dirty="0" err="1"/>
              <a:t>errorlogger</a:t>
            </a:r>
            <a:r>
              <a:rPr lang="en-US" dirty="0"/>
              <a:t> if the pressure cannot be read or set</a:t>
            </a:r>
          </a:p>
          <a:p>
            <a:pPr lvl="2">
              <a:buFont typeface="Arial" panose="020B0604020202020204" pitchFamily="34" charset="0"/>
              <a:buChar char="•"/>
            </a:pPr>
            <a:r>
              <a:rPr lang="en-US" dirty="0"/>
              <a:t>Never stops until interrupted</a:t>
            </a:r>
          </a:p>
          <a:p>
            <a:pPr lvl="2">
              <a:buFont typeface="Arial" panose="020B0604020202020204" pitchFamily="34" charset="0"/>
              <a:buChar char="•"/>
            </a:pPr>
            <a:r>
              <a:rPr lang="en-US" dirty="0"/>
              <a:t>When interrupted, calls </a:t>
            </a:r>
            <a:r>
              <a:rPr lang="en-US" dirty="0" err="1"/>
              <a:t>set_pressure_loop</a:t>
            </a:r>
            <a:r>
              <a:rPr lang="en-US" dirty="0"/>
              <a:t>() to set the pressure to 0 (this creates a </a:t>
            </a:r>
            <a:r>
              <a:rPr lang="en-US" dirty="0" err="1">
                <a:solidFill>
                  <a:schemeClr val="accent6"/>
                </a:solidFill>
              </a:rPr>
              <a:t>subthread</a:t>
            </a:r>
            <a:r>
              <a:rPr lang="en-US" dirty="0"/>
              <a:t>!). Waits for this </a:t>
            </a:r>
            <a:r>
              <a:rPr lang="en-US" dirty="0" err="1"/>
              <a:t>subthread</a:t>
            </a:r>
            <a:r>
              <a:rPr lang="en-US" dirty="0"/>
              <a:t> to finish before exiting</a:t>
            </a:r>
          </a:p>
          <a:p>
            <a:pPr lvl="1">
              <a:buFont typeface="Arial" panose="020B0604020202020204" pitchFamily="34" charset="0"/>
              <a:buChar char="•"/>
            </a:pPr>
            <a:r>
              <a:rPr lang="en-US" dirty="0" err="1"/>
              <a:t>interrupt_event</a:t>
            </a:r>
            <a:r>
              <a:rPr lang="en-US" dirty="0"/>
              <a:t> can be None, but it can also be a new Event which you can set to True to stop the thread from running from outside the class</a:t>
            </a:r>
          </a:p>
        </p:txBody>
      </p:sp>
    </p:spTree>
    <p:extLst>
      <p:ext uri="{BB962C8B-B14F-4D97-AF65-F5344CB8AC3E}">
        <p14:creationId xmlns:p14="http://schemas.microsoft.com/office/powerpoint/2010/main" val="219044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CAC-D207-4C48-AC3E-725C22813622}"/>
              </a:ext>
            </a:extLst>
          </p:cNvPr>
          <p:cNvSpPr>
            <a:spLocks noGrp="1"/>
          </p:cNvSpPr>
          <p:nvPr>
            <p:ph type="title"/>
          </p:nvPr>
        </p:nvSpPr>
        <p:spPr/>
        <p:txBody>
          <a:bodyPr/>
          <a:lstStyle/>
          <a:p>
            <a:r>
              <a:rPr lang="en-US" dirty="0"/>
              <a:t>Functions: send commands (blocking)</a:t>
            </a:r>
          </a:p>
        </p:txBody>
      </p:sp>
      <p:sp>
        <p:nvSpPr>
          <p:cNvPr id="3" name="Content Placeholder 2">
            <a:extLst>
              <a:ext uri="{FF2B5EF4-FFF2-40B4-BE49-F238E27FC236}">
                <a16:creationId xmlns:a16="http://schemas.microsoft.com/office/drawing/2014/main" id="{1EBFC2FC-A055-4E50-9E86-DA5EFE7894E1}"/>
              </a:ext>
            </a:extLst>
          </p:cNvPr>
          <p:cNvSpPr>
            <a:spLocks noGrp="1"/>
          </p:cNvSpPr>
          <p:nvPr>
            <p:ph idx="1"/>
          </p:nvPr>
        </p:nvSpPr>
        <p:spPr/>
        <p:txBody>
          <a:bodyPr>
            <a:normAutofit/>
          </a:bodyPr>
          <a:lstStyle/>
          <a:p>
            <a:pPr>
              <a:buFont typeface="Arial" panose="020B0604020202020204" pitchFamily="34" charset="0"/>
              <a:buChar char="•"/>
            </a:pPr>
            <a:r>
              <a:rPr lang="en-US" dirty="0" err="1"/>
              <a:t>run_volume</a:t>
            </a:r>
            <a:r>
              <a:rPr lang="en-US" dirty="0"/>
              <a:t>(self, </a:t>
            </a:r>
            <a:r>
              <a:rPr lang="en-US" dirty="0" err="1"/>
              <a:t>channel_number</a:t>
            </a:r>
            <a:r>
              <a:rPr lang="en-US" dirty="0"/>
              <a:t>, value, </a:t>
            </a:r>
            <a:r>
              <a:rPr lang="en-US" dirty="0" err="1"/>
              <a:t>interrupt_event</a:t>
            </a:r>
            <a:r>
              <a:rPr lang="en-US" dirty="0"/>
              <a:t>, </a:t>
            </a:r>
            <a:r>
              <a:rPr lang="en-US" dirty="0" err="1"/>
              <a:t>pid_constants</a:t>
            </a:r>
            <a:r>
              <a:rPr lang="en-US" dirty="0"/>
              <a:t>, margin, </a:t>
            </a:r>
            <a:r>
              <a:rPr lang="en-US" dirty="0" err="1"/>
              <a:t>stable_time</a:t>
            </a:r>
            <a:r>
              <a:rPr lang="en-US" dirty="0"/>
              <a:t>, timeout)</a:t>
            </a:r>
          </a:p>
          <a:p>
            <a:pPr lvl="1">
              <a:buFont typeface="Arial" panose="020B0604020202020204" pitchFamily="34" charset="0"/>
              <a:buChar char="•"/>
            </a:pPr>
            <a:r>
              <a:rPr lang="en-US" dirty="0"/>
              <a:t>Like </a:t>
            </a:r>
            <a:r>
              <a:rPr lang="en-US" dirty="0" err="1"/>
              <a:t>set_volume_loop</a:t>
            </a:r>
            <a:r>
              <a:rPr lang="en-US" dirty="0"/>
              <a:t>, but does it in the calling thread (i.e. blocking).</a:t>
            </a:r>
          </a:p>
          <a:p>
            <a:pPr lvl="1">
              <a:buFont typeface="Arial" panose="020B0604020202020204" pitchFamily="34" charset="0"/>
              <a:buChar char="•"/>
            </a:pPr>
            <a:r>
              <a:rPr lang="en-US" dirty="0"/>
              <a:t>However, a few more parameters to allow for stopping on its own:</a:t>
            </a:r>
          </a:p>
          <a:p>
            <a:pPr lvl="2">
              <a:buFont typeface="Arial" panose="020B0604020202020204" pitchFamily="34" charset="0"/>
              <a:buChar char="•"/>
            </a:pPr>
            <a:r>
              <a:rPr lang="en-US" dirty="0"/>
              <a:t>Margin and </a:t>
            </a:r>
            <a:r>
              <a:rPr lang="en-US" dirty="0" err="1"/>
              <a:t>stable_time</a:t>
            </a:r>
            <a:r>
              <a:rPr lang="en-US" dirty="0"/>
              <a:t>: if we stay within margin flowrate for </a:t>
            </a:r>
            <a:r>
              <a:rPr lang="en-US" dirty="0" err="1"/>
              <a:t>stable_time</a:t>
            </a:r>
            <a:r>
              <a:rPr lang="en-US" dirty="0"/>
              <a:t> amount of time, stop. (margin is in absolute units, not relative percentages)</a:t>
            </a:r>
          </a:p>
          <a:p>
            <a:pPr lvl="2">
              <a:buFont typeface="Arial" panose="020B0604020202020204" pitchFamily="34" charset="0"/>
              <a:buChar char="•"/>
            </a:pPr>
            <a:r>
              <a:rPr lang="en-US" dirty="0"/>
              <a:t>Timeout: if we pass this amount of time, immediately stop</a:t>
            </a:r>
          </a:p>
        </p:txBody>
      </p:sp>
    </p:spTree>
    <p:extLst>
      <p:ext uri="{BB962C8B-B14F-4D97-AF65-F5344CB8AC3E}">
        <p14:creationId xmlns:p14="http://schemas.microsoft.com/office/powerpoint/2010/main" val="343304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ElveflowDisplay</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widgets/ElveflowDisplay.py</a:t>
            </a:r>
          </a:p>
        </p:txBody>
      </p:sp>
    </p:spTree>
    <p:extLst>
      <p:ext uri="{BB962C8B-B14F-4D97-AF65-F5344CB8AC3E}">
        <p14:creationId xmlns:p14="http://schemas.microsoft.com/office/powerpoint/2010/main" val="382576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281A-E06A-49B8-A24F-AD72120FEF20}"/>
              </a:ext>
            </a:extLst>
          </p:cNvPr>
          <p:cNvSpPr>
            <a:spLocks noGrp="1"/>
          </p:cNvSpPr>
          <p:nvPr>
            <p:ph type="title"/>
          </p:nvPr>
        </p:nvSpPr>
        <p:spPr/>
        <p:txBody>
          <a:bodyPr/>
          <a:lstStyle/>
          <a:p>
            <a:r>
              <a:rPr lang="en-US" dirty="0" err="1"/>
              <a:t>ElveflowDisplay</a:t>
            </a:r>
            <a:endParaRPr lang="en-US" dirty="0"/>
          </a:p>
        </p:txBody>
      </p:sp>
      <p:sp>
        <p:nvSpPr>
          <p:cNvPr id="3" name="Content Placeholder 2">
            <a:extLst>
              <a:ext uri="{FF2B5EF4-FFF2-40B4-BE49-F238E27FC236}">
                <a16:creationId xmlns:a16="http://schemas.microsoft.com/office/drawing/2014/main" id="{19FEA4BE-3A5B-4F8A-A4F4-05780E589F89}"/>
              </a:ext>
            </a:extLst>
          </p:cNvPr>
          <p:cNvSpPr>
            <a:spLocks noGrp="1"/>
          </p:cNvSpPr>
          <p:nvPr>
            <p:ph idx="1"/>
          </p:nvPr>
        </p:nvSpPr>
        <p:spPr/>
        <p:txBody>
          <a:bodyPr/>
          <a:lstStyle/>
          <a:p>
            <a:pPr>
              <a:buFont typeface="Arial" panose="020B0604020202020204" pitchFamily="34" charset="0"/>
              <a:buChar char="•"/>
            </a:pPr>
            <a:r>
              <a:rPr lang="en-US" dirty="0"/>
              <a:t>Extends </a:t>
            </a:r>
            <a:r>
              <a:rPr lang="en-US" dirty="0" err="1"/>
              <a:t>tk.Canvas</a:t>
            </a:r>
            <a:endParaRPr lang="en-US" dirty="0"/>
          </a:p>
          <a:p>
            <a:pPr>
              <a:buFont typeface="Arial" panose="020B0604020202020204" pitchFamily="34" charset="0"/>
              <a:buChar char="•"/>
            </a:pPr>
            <a:r>
              <a:rPr lang="en-US" dirty="0"/>
              <a:t>Represents and manages the entire </a:t>
            </a:r>
            <a:r>
              <a:rPr lang="en-US" dirty="0" err="1"/>
              <a:t>Elveflow</a:t>
            </a:r>
            <a:r>
              <a:rPr lang="en-US" dirty="0"/>
              <a:t> graphing tab</a:t>
            </a:r>
          </a:p>
          <a:p>
            <a:pPr>
              <a:buFont typeface="Arial" panose="020B0604020202020204" pitchFamily="34" charset="0"/>
              <a:buChar char="•"/>
            </a:pPr>
            <a:r>
              <a:rPr lang="en-US" dirty="0"/>
              <a:t>Interfaces between buttons/display elements and the </a:t>
            </a:r>
            <a:r>
              <a:rPr lang="en-US" dirty="0" err="1"/>
              <a:t>ElveflowHandler</a:t>
            </a:r>
            <a:r>
              <a:rPr lang="en-US" dirty="0"/>
              <a:t> instance</a:t>
            </a:r>
          </a:p>
        </p:txBody>
      </p:sp>
    </p:spTree>
    <p:extLst>
      <p:ext uri="{BB962C8B-B14F-4D97-AF65-F5344CB8AC3E}">
        <p14:creationId xmlns:p14="http://schemas.microsoft.com/office/powerpoint/2010/main" val="395346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2601B7-AD64-4B24-9251-37558287A75A}"/>
              </a:ext>
            </a:extLst>
          </p:cNvPr>
          <p:cNvPicPr>
            <a:picLocks noChangeAspect="1"/>
          </p:cNvPicPr>
          <p:nvPr/>
        </p:nvPicPr>
        <p:blipFill>
          <a:blip r:embed="rId2"/>
          <a:stretch>
            <a:fillRect/>
          </a:stretch>
        </p:blipFill>
        <p:spPr>
          <a:xfrm>
            <a:off x="329513" y="1130598"/>
            <a:ext cx="11532974" cy="4596804"/>
          </a:xfrm>
          <a:prstGeom prst="rect">
            <a:avLst/>
          </a:prstGeom>
        </p:spPr>
      </p:pic>
    </p:spTree>
    <p:extLst>
      <p:ext uri="{BB962C8B-B14F-4D97-AF65-F5344CB8AC3E}">
        <p14:creationId xmlns:p14="http://schemas.microsoft.com/office/powerpoint/2010/main" val="401943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E900-7B01-4BA0-ABBF-7E5E96CF8231}"/>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DDC3AA65-5B0B-49B0-9DE3-39F69A86AF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8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A1DC-7E84-4724-B7E2-1052CA383433}"/>
              </a:ext>
            </a:extLst>
          </p:cNvPr>
          <p:cNvSpPr>
            <a:spLocks noGrp="1"/>
          </p:cNvSpPr>
          <p:nvPr>
            <p:ph type="title"/>
          </p:nvPr>
        </p:nvSpPr>
        <p:spPr/>
        <p:txBody>
          <a:bodyPr/>
          <a:lstStyle/>
          <a:p>
            <a:r>
              <a:rPr lang="en-US" dirty="0"/>
              <a:t>Functions: initialization</a:t>
            </a:r>
          </a:p>
        </p:txBody>
      </p:sp>
      <p:sp>
        <p:nvSpPr>
          <p:cNvPr id="3" name="Content Placeholder 2">
            <a:extLst>
              <a:ext uri="{FF2B5EF4-FFF2-40B4-BE49-F238E27FC236}">
                <a16:creationId xmlns:a16="http://schemas.microsoft.com/office/drawing/2014/main" id="{3DCBF625-E188-4B91-A4A7-2813CAE356A4}"/>
              </a:ext>
            </a:extLst>
          </p:cNvPr>
          <p:cNvSpPr>
            <a:spLocks noGrp="1"/>
          </p:cNvSpPr>
          <p:nvPr>
            <p:ph idx="1"/>
          </p:nvPr>
        </p:nvSpPr>
        <p:spPr/>
        <p:txBody>
          <a:bodyPr/>
          <a:lstStyle/>
          <a:p>
            <a:pPr>
              <a:buFont typeface="Arial" panose="020B0604020202020204" pitchFamily="34" charset="0"/>
              <a:buChar char="•"/>
            </a:pPr>
            <a:r>
              <a:rPr lang="en-US" dirty="0"/>
              <a:t>__</a:t>
            </a:r>
            <a:r>
              <a:rPr lang="en-US" dirty="0" err="1"/>
              <a:t>init</a:t>
            </a:r>
            <a:r>
              <a:rPr lang="en-US" dirty="0"/>
              <a:t>__(self, window, height, width, </a:t>
            </a:r>
            <a:r>
              <a:rPr lang="en-US" dirty="0" err="1"/>
              <a:t>elveflow_config</a:t>
            </a:r>
            <a:r>
              <a:rPr lang="en-US" dirty="0"/>
              <a:t>, </a:t>
            </a:r>
            <a:r>
              <a:rPr lang="en-US" dirty="0" err="1"/>
              <a:t>errorlogger</a:t>
            </a:r>
            <a:r>
              <a:rPr lang="en-US" dirty="0"/>
              <a:t>, </a:t>
            </a:r>
            <a:r>
              <a:rPr lang="en-US" dirty="0" err="1"/>
              <a:t>maingui</a:t>
            </a:r>
            <a:r>
              <a:rPr lang="en-US" dirty="0"/>
              <a:t>, **</a:t>
            </a:r>
            <a:r>
              <a:rPr lang="en-US" dirty="0" err="1"/>
              <a:t>kwargs</a:t>
            </a:r>
            <a:r>
              <a:rPr lang="en-US" dirty="0"/>
              <a:t>)</a:t>
            </a:r>
          </a:p>
          <a:p>
            <a:pPr lvl="1">
              <a:buFont typeface="Arial" panose="020B0604020202020204" pitchFamily="34" charset="0"/>
              <a:buChar char="•"/>
            </a:pPr>
            <a:r>
              <a:rPr lang="en-US" dirty="0"/>
              <a:t>Parameters:</a:t>
            </a:r>
          </a:p>
          <a:p>
            <a:pPr lvl="2">
              <a:buFont typeface="Arial" panose="020B0604020202020204" pitchFamily="34" charset="0"/>
              <a:buChar char="•"/>
            </a:pPr>
            <a:r>
              <a:rPr lang="en-US" dirty="0"/>
              <a:t>window, height, width, and **</a:t>
            </a:r>
            <a:r>
              <a:rPr lang="en-US" dirty="0" err="1"/>
              <a:t>kwargs</a:t>
            </a:r>
            <a:r>
              <a:rPr lang="en-US" dirty="0"/>
              <a:t> are as in the parent </a:t>
            </a:r>
            <a:r>
              <a:rPr lang="en-US" dirty="0" err="1"/>
              <a:t>tk.Canvas</a:t>
            </a:r>
            <a:r>
              <a:rPr lang="en-US" dirty="0"/>
              <a:t> element</a:t>
            </a:r>
          </a:p>
          <a:p>
            <a:pPr lvl="2">
              <a:buFont typeface="Arial" panose="020B0604020202020204" pitchFamily="34" charset="0"/>
              <a:buChar char="•"/>
            </a:pPr>
            <a:r>
              <a:rPr lang="en-US" dirty="0" err="1"/>
              <a:t>elveflow_config</a:t>
            </a:r>
            <a:r>
              <a:rPr lang="en-US" dirty="0"/>
              <a:t> is the part of the config file with information about the </a:t>
            </a:r>
            <a:r>
              <a:rPr lang="en-US" dirty="0" err="1"/>
              <a:t>elveflow</a:t>
            </a:r>
            <a:endParaRPr lang="en-US" dirty="0"/>
          </a:p>
          <a:p>
            <a:pPr lvl="2">
              <a:buFont typeface="Arial" panose="020B0604020202020204" pitchFamily="34" charset="0"/>
              <a:buChar char="•"/>
            </a:pPr>
            <a:r>
              <a:rPr lang="en-US" dirty="0" err="1"/>
              <a:t>errorlogger</a:t>
            </a:r>
            <a:r>
              <a:rPr lang="en-US" dirty="0"/>
              <a:t> and </a:t>
            </a:r>
            <a:r>
              <a:rPr lang="en-US" dirty="0" err="1"/>
              <a:t>maingui</a:t>
            </a:r>
            <a:r>
              <a:rPr lang="en-US" dirty="0"/>
              <a:t> are self-explanatory</a:t>
            </a:r>
          </a:p>
          <a:p>
            <a:pPr lvl="1">
              <a:buFont typeface="Arial" panose="020B0604020202020204" pitchFamily="34" charset="0"/>
              <a:buChar char="•"/>
            </a:pPr>
            <a:r>
              <a:rPr lang="en-US" dirty="0"/>
              <a:t>Set up internally used variables like the graph axis limits or locks</a:t>
            </a:r>
          </a:p>
          <a:p>
            <a:pPr lvl="1">
              <a:buFont typeface="Arial" panose="020B0604020202020204" pitchFamily="34" charset="0"/>
              <a:buChar char="•"/>
            </a:pPr>
            <a:r>
              <a:rPr lang="en-US" dirty="0"/>
              <a:t>Create the actual display: the buttons/inputs/empty graph</a:t>
            </a:r>
          </a:p>
        </p:txBody>
      </p:sp>
    </p:spTree>
    <p:extLst>
      <p:ext uri="{BB962C8B-B14F-4D97-AF65-F5344CB8AC3E}">
        <p14:creationId xmlns:p14="http://schemas.microsoft.com/office/powerpoint/2010/main" val="150191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a:bodyPr>
          <a:lstStyle/>
          <a:p>
            <a:pPr>
              <a:buFont typeface="Arial" panose="020B0604020202020204" pitchFamily="34" charset="0"/>
              <a:buChar char="•"/>
            </a:pPr>
            <a:r>
              <a:rPr lang="en-US" dirty="0"/>
              <a:t>start(self)</a:t>
            </a:r>
          </a:p>
          <a:p>
            <a:pPr lvl="1">
              <a:buFont typeface="Arial" panose="020B0604020202020204" pitchFamily="34" charset="0"/>
              <a:buChar char="•"/>
            </a:pPr>
            <a:r>
              <a:rPr lang="en-US" dirty="0"/>
              <a:t>If an instance of </a:t>
            </a:r>
            <a:r>
              <a:rPr lang="en-US" dirty="0" err="1"/>
              <a:t>ElveflowHandler</a:t>
            </a:r>
            <a:r>
              <a:rPr lang="en-US" dirty="0"/>
              <a:t> is already running, </a:t>
            </a:r>
            <a:r>
              <a:rPr lang="en-US" dirty="0">
                <a:solidFill>
                  <a:srgbClr val="FF0000"/>
                </a:solidFill>
              </a:rPr>
              <a:t>raise error</a:t>
            </a:r>
            <a:r>
              <a:rPr lang="en-US" dirty="0"/>
              <a:t> (not just write to </a:t>
            </a:r>
            <a:r>
              <a:rPr lang="en-US" dirty="0" err="1"/>
              <a:t>errorlogger</a:t>
            </a:r>
            <a:r>
              <a:rPr lang="en-US" dirty="0"/>
              <a:t>)</a:t>
            </a:r>
          </a:p>
          <a:p>
            <a:pPr lvl="1">
              <a:buFont typeface="Arial" panose="020B0604020202020204" pitchFamily="34" charset="0"/>
              <a:buChar char="•"/>
            </a:pPr>
            <a:r>
              <a:rPr lang="en-US" dirty="0"/>
              <a:t>Create an instance of </a:t>
            </a:r>
            <a:r>
              <a:rPr lang="en-US" dirty="0" err="1"/>
              <a:t>ElveflowHandler</a:t>
            </a:r>
            <a:r>
              <a:rPr lang="en-US" dirty="0"/>
              <a:t> and start the </a:t>
            </a:r>
            <a:r>
              <a:rPr lang="en-US" dirty="0" err="1"/>
              <a:t>ElveflowHandler</a:t>
            </a:r>
            <a:endParaRPr lang="en-US" dirty="0"/>
          </a:p>
          <a:p>
            <a:pPr lvl="1">
              <a:buFont typeface="Arial" panose="020B0604020202020204" pitchFamily="34" charset="0"/>
              <a:buChar char="•"/>
            </a:pPr>
            <a:r>
              <a:rPr lang="en-US" dirty="0"/>
              <a:t>Start a new </a:t>
            </a:r>
            <a:r>
              <a:rPr lang="en-US" dirty="0">
                <a:solidFill>
                  <a:schemeClr val="accent6"/>
                </a:solidFill>
              </a:rPr>
              <a:t>polling/display thread</a:t>
            </a:r>
          </a:p>
          <a:p>
            <a:pPr lvl="2">
              <a:buFont typeface="Arial" panose="020B0604020202020204" pitchFamily="34" charset="0"/>
              <a:buChar char="•"/>
            </a:pPr>
            <a:r>
              <a:rPr lang="en-US" dirty="0"/>
              <a:t>Every 0.5 s, grab data from the </a:t>
            </a:r>
            <a:r>
              <a:rPr lang="en-US" dirty="0" err="1"/>
              <a:t>ElveflowHandler</a:t>
            </a:r>
            <a:r>
              <a:rPr lang="en-US" dirty="0"/>
              <a:t> and call </a:t>
            </a:r>
            <a:r>
              <a:rPr lang="en-US" dirty="0" err="1"/>
              <a:t>self.update_plot</a:t>
            </a:r>
            <a:r>
              <a:rPr lang="en-US" dirty="0"/>
              <a:t>()</a:t>
            </a:r>
          </a:p>
          <a:p>
            <a:pPr lvl="2">
              <a:buFont typeface="Arial" panose="020B0604020202020204" pitchFamily="34" charset="0"/>
              <a:buChar char="•"/>
            </a:pPr>
            <a:r>
              <a:rPr lang="en-US" dirty="0"/>
              <a:t>Stop when the </a:t>
            </a:r>
            <a:r>
              <a:rPr lang="en-US" dirty="0" err="1"/>
              <a:t>run_flag</a:t>
            </a:r>
            <a:r>
              <a:rPr lang="en-US" dirty="0"/>
              <a:t> is set to False. Then, set the internal variable </a:t>
            </a:r>
            <a:r>
              <a:rPr lang="en-US" dirty="0" err="1"/>
              <a:t>done_shutting_down</a:t>
            </a:r>
            <a:r>
              <a:rPr lang="en-US" dirty="0"/>
              <a:t> to True or call stop()…?</a:t>
            </a:r>
          </a:p>
          <a:p>
            <a:pPr lvl="2">
              <a:buFont typeface="Arial" panose="020B0604020202020204" pitchFamily="34" charset="0"/>
              <a:buChar char="•"/>
            </a:pPr>
            <a:r>
              <a:rPr lang="en-US" dirty="0">
                <a:solidFill>
                  <a:srgbClr val="FF0000"/>
                </a:solidFill>
              </a:rPr>
              <a:t>TODO: streamline this whole </a:t>
            </a:r>
            <a:r>
              <a:rPr lang="en-US" dirty="0" err="1">
                <a:solidFill>
                  <a:srgbClr val="FF0000"/>
                </a:solidFill>
              </a:rPr>
              <a:t>started_shutting_down</a:t>
            </a:r>
            <a:r>
              <a:rPr lang="en-US" dirty="0">
                <a:solidFill>
                  <a:srgbClr val="FF0000"/>
                </a:solidFill>
              </a:rPr>
              <a:t> and </a:t>
            </a:r>
            <a:r>
              <a:rPr lang="en-US" dirty="0" err="1">
                <a:solidFill>
                  <a:srgbClr val="FF0000"/>
                </a:solidFill>
              </a:rPr>
              <a:t>done_shutting_down</a:t>
            </a:r>
            <a:r>
              <a:rPr lang="en-US" dirty="0">
                <a:solidFill>
                  <a:srgbClr val="FF0000"/>
                </a:solidFill>
              </a:rPr>
              <a:t> flag business.</a:t>
            </a:r>
          </a:p>
          <a:p>
            <a:pPr>
              <a:buFont typeface="Arial" panose="020B0604020202020204" pitchFamily="34" charset="0"/>
              <a:buChar char="•"/>
            </a:pPr>
            <a:r>
              <a:rPr lang="en-US" dirty="0"/>
              <a:t>stop(self, shutdown)</a:t>
            </a:r>
          </a:p>
          <a:p>
            <a:pPr lvl="1">
              <a:buFont typeface="Arial" panose="020B0604020202020204" pitchFamily="34" charset="0"/>
              <a:buChar char="•"/>
            </a:pPr>
            <a:r>
              <a:rPr lang="en-US" dirty="0"/>
              <a:t>Stops the </a:t>
            </a:r>
            <a:r>
              <a:rPr lang="en-US" dirty="0">
                <a:solidFill>
                  <a:schemeClr val="accent6"/>
                </a:solidFill>
              </a:rPr>
              <a:t>polling/display thread</a:t>
            </a:r>
            <a:r>
              <a:rPr lang="en-US" dirty="0"/>
              <a:t> by setting the </a:t>
            </a:r>
            <a:r>
              <a:rPr lang="en-US" dirty="0" err="1"/>
              <a:t>run_flag</a:t>
            </a:r>
            <a:r>
              <a:rPr lang="en-US" dirty="0"/>
              <a:t> to False</a:t>
            </a:r>
          </a:p>
        </p:txBody>
      </p:sp>
    </p:spTree>
    <p:extLst>
      <p:ext uri="{BB962C8B-B14F-4D97-AF65-F5344CB8AC3E}">
        <p14:creationId xmlns:p14="http://schemas.microsoft.com/office/powerpoint/2010/main" val="336749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update</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update_plot</a:t>
            </a:r>
            <a:r>
              <a:rPr lang="en-US" dirty="0"/>
              <a:t>(self)</a:t>
            </a:r>
          </a:p>
          <a:p>
            <a:pPr lvl="1">
              <a:buFont typeface="Arial" panose="020B0604020202020204" pitchFamily="34" charset="0"/>
              <a:buChar char="•"/>
            </a:pPr>
            <a:r>
              <a:rPr lang="en-US" dirty="0"/>
              <a:t>Adjust plot x and y limits on the graph</a:t>
            </a:r>
          </a:p>
          <a:p>
            <a:pPr lvl="1">
              <a:buFont typeface="Arial" panose="020B0604020202020204" pitchFamily="34" charset="0"/>
              <a:buChar char="•"/>
            </a:pPr>
            <a:r>
              <a:rPr lang="en-US" dirty="0"/>
              <a:t>Actually update the graph data and call </a:t>
            </a:r>
            <a:r>
              <a:rPr lang="en-US" dirty="0" err="1"/>
              <a:t>self.canvas.draw</a:t>
            </a:r>
            <a:r>
              <a:rPr lang="en-US" dirty="0"/>
              <a:t>() to refresh the screen</a:t>
            </a:r>
          </a:p>
          <a:p>
            <a:pPr lvl="2">
              <a:buFont typeface="Arial" panose="020B0604020202020204" pitchFamily="34" charset="0"/>
              <a:buChar char="•"/>
            </a:pPr>
            <a:r>
              <a:rPr lang="en-US" dirty="0">
                <a:solidFill>
                  <a:srgbClr val="FF0000"/>
                </a:solidFill>
              </a:rPr>
              <a:t>This is done in a spun up daemon thread. Apparently I had issues with shutdown when this wasn’t in a daemon thread? If time, investigate further.</a:t>
            </a:r>
          </a:p>
          <a:p>
            <a:pPr lvl="1">
              <a:buFont typeface="Arial" panose="020B0604020202020204" pitchFamily="34" charset="0"/>
              <a:buChar char="•"/>
            </a:pPr>
            <a:r>
              <a:rPr lang="en-US" dirty="0"/>
              <a:t>Update the sheath flow pressure display on the main tab. </a:t>
            </a:r>
            <a:r>
              <a:rPr lang="en-US" dirty="0">
                <a:solidFill>
                  <a:srgbClr val="FF0000"/>
                </a:solidFill>
              </a:rPr>
              <a:t>This is not where this should be done</a:t>
            </a:r>
          </a:p>
          <a:p>
            <a:pPr>
              <a:buFont typeface="Arial" panose="020B0604020202020204" pitchFamily="34" charset="0"/>
              <a:buChar char="•"/>
            </a:pPr>
            <a:r>
              <a:rPr lang="en-US" dirty="0" err="1"/>
              <a:t>populate_dropdowns</a:t>
            </a:r>
            <a:r>
              <a:rPr lang="en-US" dirty="0"/>
              <a:t>(self)</a:t>
            </a:r>
          </a:p>
          <a:p>
            <a:pPr lvl="1">
              <a:buFont typeface="Arial" panose="020B0604020202020204" pitchFamily="34" charset="0"/>
              <a:buChar char="•"/>
            </a:pPr>
            <a:r>
              <a:rPr lang="en-US" dirty="0"/>
              <a:t>Populate the dropdowns for choosing x and y axes, based on the active </a:t>
            </a:r>
            <a:r>
              <a:rPr lang="en-US" dirty="0" err="1"/>
              <a:t>ElveflowHandler</a:t>
            </a:r>
            <a:endParaRPr lang="en-US" dirty="0"/>
          </a:p>
        </p:txBody>
      </p:sp>
    </p:spTree>
    <p:extLst>
      <p:ext uri="{BB962C8B-B14F-4D97-AF65-F5344CB8AC3E}">
        <p14:creationId xmlns:p14="http://schemas.microsoft.com/office/powerpoint/2010/main" val="3325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data saving</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err="1"/>
              <a:t>start_saving</a:t>
            </a:r>
            <a:r>
              <a:rPr lang="en-US" dirty="0"/>
              <a:t>(self)</a:t>
            </a:r>
          </a:p>
          <a:p>
            <a:pPr lvl="1">
              <a:buFont typeface="Arial" panose="020B0604020202020204" pitchFamily="34" charset="0"/>
              <a:buChar char="•"/>
            </a:pPr>
            <a:r>
              <a:rPr lang="en-US" dirty="0"/>
              <a:t>Create and open a new csv file</a:t>
            </a:r>
          </a:p>
          <a:p>
            <a:pPr lvl="1">
              <a:buFont typeface="Arial" panose="020B0604020202020204" pitchFamily="34" charset="0"/>
              <a:buChar char="•"/>
            </a:pPr>
            <a:r>
              <a:rPr lang="en-US" dirty="0"/>
              <a:t>Start saving data to it (set the </a:t>
            </a:r>
            <a:r>
              <a:rPr lang="en-US" dirty="0" err="1"/>
              <a:t>save_flag</a:t>
            </a:r>
            <a:r>
              <a:rPr lang="en-US" dirty="0"/>
              <a:t> to True; the actual saving happens in start())</a:t>
            </a:r>
          </a:p>
          <a:p>
            <a:pPr lvl="1">
              <a:buFont typeface="Arial" panose="020B0604020202020204" pitchFamily="34" charset="0"/>
              <a:buChar char="•"/>
            </a:pPr>
            <a:r>
              <a:rPr lang="en-US" dirty="0"/>
              <a:t>Writes </a:t>
            </a:r>
            <a:r>
              <a:rPr lang="en-US" dirty="0">
                <a:solidFill>
                  <a:srgbClr val="FF0000"/>
                </a:solidFill>
              </a:rPr>
              <a:t>error</a:t>
            </a:r>
            <a:r>
              <a:rPr lang="en-US" dirty="0"/>
              <a:t> to </a:t>
            </a:r>
            <a:r>
              <a:rPr lang="en-US" dirty="0" err="1"/>
              <a:t>errorlog</a:t>
            </a:r>
            <a:r>
              <a:rPr lang="en-US" dirty="0"/>
              <a:t> if the </a:t>
            </a:r>
            <a:r>
              <a:rPr lang="en-US" dirty="0" err="1"/>
              <a:t>ElveflowHandler</a:t>
            </a:r>
            <a:r>
              <a:rPr lang="en-US" dirty="0"/>
              <a:t> header is not known yet</a:t>
            </a:r>
          </a:p>
          <a:p>
            <a:pPr>
              <a:buFont typeface="Arial" panose="020B0604020202020204" pitchFamily="34" charset="0"/>
              <a:buChar char="•"/>
            </a:pPr>
            <a:r>
              <a:rPr lang="en-US" dirty="0" err="1"/>
              <a:t>stop_saving</a:t>
            </a:r>
            <a:r>
              <a:rPr lang="en-US" dirty="0"/>
              <a:t>(self, shutdown)</a:t>
            </a:r>
          </a:p>
          <a:p>
            <a:pPr lvl="1">
              <a:buFont typeface="Arial" panose="020B0604020202020204" pitchFamily="34" charset="0"/>
              <a:buChar char="•"/>
            </a:pPr>
            <a:r>
              <a:rPr lang="en-US" dirty="0"/>
              <a:t>Stop saving csv data (set the </a:t>
            </a:r>
            <a:r>
              <a:rPr lang="en-US" dirty="0" err="1"/>
              <a:t>save_flag</a:t>
            </a:r>
            <a:r>
              <a:rPr lang="en-US" dirty="0"/>
              <a:t> to False)</a:t>
            </a:r>
          </a:p>
          <a:p>
            <a:pPr lvl="1">
              <a:buFont typeface="Arial" panose="020B0604020202020204" pitchFamily="34" charset="0"/>
              <a:buChar char="•"/>
            </a:pPr>
            <a:r>
              <a:rPr lang="en-US" dirty="0"/>
              <a:t>Close the file</a:t>
            </a:r>
          </a:p>
        </p:txBody>
      </p:sp>
    </p:spTree>
    <p:extLst>
      <p:ext uri="{BB962C8B-B14F-4D97-AF65-F5344CB8AC3E}">
        <p14:creationId xmlns:p14="http://schemas.microsoft.com/office/powerpoint/2010/main" val="261992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button commands</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set_axis_limits</a:t>
            </a:r>
            <a:r>
              <a:rPr lang="en-US" dirty="0"/>
              <a:t>(self)</a:t>
            </a:r>
          </a:p>
          <a:p>
            <a:pPr lvl="1">
              <a:buFont typeface="Arial" panose="020B0604020202020204" pitchFamily="34" charset="0"/>
              <a:buChar char="•"/>
            </a:pPr>
            <a:r>
              <a:rPr lang="en-US" dirty="0"/>
              <a:t>Adjust plot x and y limits on the graph, then call </a:t>
            </a:r>
            <a:r>
              <a:rPr lang="en-US" dirty="0" err="1"/>
              <a:t>update_plot</a:t>
            </a:r>
            <a:r>
              <a:rPr lang="en-US" dirty="0"/>
              <a:t>() </a:t>
            </a:r>
          </a:p>
          <a:p>
            <a:pPr>
              <a:buFont typeface="Arial" panose="020B0604020202020204" pitchFamily="34" charset="0"/>
              <a:buChar char="•"/>
            </a:pPr>
            <a:r>
              <a:rPr lang="en-US" dirty="0" err="1"/>
              <a:t>start_pressure</a:t>
            </a:r>
            <a:r>
              <a:rPr lang="en-US" dirty="0"/>
              <a:t>(self, channel, </a:t>
            </a:r>
            <a:r>
              <a:rPr lang="en-US" dirty="0" err="1"/>
              <a:t>isPressure</a:t>
            </a:r>
            <a:r>
              <a:rPr lang="en-US" dirty="0"/>
              <a:t>) and </a:t>
            </a:r>
            <a:r>
              <a:rPr lang="en-US" dirty="0" err="1"/>
              <a:t>stop_pressure</a:t>
            </a:r>
            <a:r>
              <a:rPr lang="en-US" dirty="0"/>
              <a:t>(self, channel)</a:t>
            </a:r>
          </a:p>
          <a:p>
            <a:pPr lvl="1">
              <a:buFont typeface="Arial" panose="020B0604020202020204" pitchFamily="34" charset="0"/>
              <a:buChar char="•"/>
            </a:pPr>
            <a:r>
              <a:rPr lang="en-US" dirty="0"/>
              <a:t>Start or stop the corresponding functions in the connected </a:t>
            </a:r>
            <a:r>
              <a:rPr lang="en-US" dirty="0" err="1"/>
              <a:t>ElveflowHandler</a:t>
            </a:r>
            <a:r>
              <a:rPr lang="en-US" dirty="0"/>
              <a:t>.</a:t>
            </a:r>
          </a:p>
          <a:p>
            <a:pPr lvl="1">
              <a:buFont typeface="Arial" panose="020B0604020202020204" pitchFamily="34" charset="0"/>
              <a:buChar char="•"/>
            </a:pPr>
            <a:r>
              <a:rPr lang="en-US" dirty="0"/>
              <a:t>Note that this is used for both pressure and volume control, depending on the </a:t>
            </a:r>
            <a:r>
              <a:rPr lang="en-US" dirty="0" err="1"/>
              <a:t>isPressure</a:t>
            </a:r>
            <a:r>
              <a:rPr lang="en-US" dirty="0"/>
              <a:t> parameter</a:t>
            </a:r>
          </a:p>
          <a:p>
            <a:pPr lvl="1">
              <a:buFont typeface="Arial" panose="020B0604020202020204" pitchFamily="34" charset="0"/>
              <a:buChar char="•"/>
            </a:pPr>
            <a:r>
              <a:rPr lang="en-US" dirty="0"/>
              <a:t>We hold onto the interrupt flag, which we can use to stop prematurely</a:t>
            </a:r>
          </a:p>
          <a:p>
            <a:pPr>
              <a:buFont typeface="Arial" panose="020B0604020202020204" pitchFamily="34" charset="0"/>
              <a:buChar char="•"/>
            </a:pPr>
            <a:r>
              <a:rPr lang="en-US" dirty="0" err="1"/>
              <a:t>run_volume</a:t>
            </a:r>
            <a:r>
              <a:rPr lang="en-US" dirty="0"/>
              <a:t>(self, channel, target, margin, </a:t>
            </a:r>
            <a:r>
              <a:rPr lang="en-US" dirty="0" err="1"/>
              <a:t>stable_time</a:t>
            </a:r>
            <a:r>
              <a:rPr lang="en-US" dirty="0"/>
              <a:t>)</a:t>
            </a:r>
          </a:p>
          <a:p>
            <a:pPr lvl="1">
              <a:buFont typeface="Arial" panose="020B0604020202020204" pitchFamily="34" charset="0"/>
              <a:buChar char="•"/>
            </a:pPr>
            <a:r>
              <a:rPr lang="en-US" dirty="0"/>
              <a:t>Basically just a way to call the </a:t>
            </a:r>
            <a:r>
              <a:rPr lang="en-US" dirty="0" err="1"/>
              <a:t>ElveflowHandler’s</a:t>
            </a:r>
            <a:r>
              <a:rPr lang="en-US" dirty="0"/>
              <a:t> version of </a:t>
            </a:r>
            <a:r>
              <a:rPr lang="en-US" dirty="0" err="1"/>
              <a:t>run_volume</a:t>
            </a:r>
            <a:endParaRPr lang="en-US" dirty="0"/>
          </a:p>
          <a:p>
            <a:pPr lvl="1">
              <a:buFont typeface="Arial" panose="020B0604020202020204" pitchFamily="34" charset="0"/>
              <a:buChar char="•"/>
            </a:pPr>
            <a:r>
              <a:rPr lang="en-US" dirty="0"/>
              <a:t>Remember, this is blocking!</a:t>
            </a:r>
          </a:p>
        </p:txBody>
      </p:sp>
    </p:spTree>
    <p:extLst>
      <p:ext uri="{BB962C8B-B14F-4D97-AF65-F5344CB8AC3E}">
        <p14:creationId xmlns:p14="http://schemas.microsoft.com/office/powerpoint/2010/main" val="30117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Main</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gui.py</a:t>
            </a:r>
          </a:p>
        </p:txBody>
      </p:sp>
    </p:spTree>
    <p:extLst>
      <p:ext uri="{BB962C8B-B14F-4D97-AF65-F5344CB8AC3E}">
        <p14:creationId xmlns:p14="http://schemas.microsoft.com/office/powerpoint/2010/main" val="420715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The class itself does not extend </a:t>
            </a:r>
            <a:r>
              <a:rPr lang="en-US" dirty="0" err="1"/>
              <a:t>tk.Tk</a:t>
            </a:r>
            <a:r>
              <a:rPr lang="en-US" dirty="0"/>
              <a:t> (a </a:t>
            </a:r>
            <a:r>
              <a:rPr lang="en-US" dirty="0" err="1"/>
              <a:t>tk</a:t>
            </a:r>
            <a:r>
              <a:rPr lang="en-US" dirty="0"/>
              <a:t> window), but instead takes a preformed </a:t>
            </a:r>
            <a:r>
              <a:rPr lang="en-US" dirty="0" err="1"/>
              <a:t>tk.Tk</a:t>
            </a:r>
            <a:r>
              <a:rPr lang="en-US" dirty="0"/>
              <a:t> as an argument. Example usage:</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window = </a:t>
            </a:r>
            <a:r>
              <a:rPr lang="en-US" dirty="0" err="1">
                <a:latin typeface="Courier New" panose="02070309020205020404" pitchFamily="49" charset="0"/>
                <a:cs typeface="Courier New" panose="02070309020205020404" pitchFamily="49" charset="0"/>
              </a:rPr>
              <a:t>tk.Tk</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Main(window)</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window.mainloop</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A class that creates the entire GUI when instantiated</a:t>
            </a:r>
          </a:p>
        </p:txBody>
      </p:sp>
    </p:spTree>
    <p:extLst>
      <p:ext uri="{BB962C8B-B14F-4D97-AF65-F5344CB8AC3E}">
        <p14:creationId xmlns:p14="http://schemas.microsoft.com/office/powerpoint/2010/main" val="390940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7538-0911-43CB-A355-AE947F8A8740}"/>
              </a:ext>
            </a:extLst>
          </p:cNvPr>
          <p:cNvSpPr>
            <a:spLocks noGrp="1"/>
          </p:cNvSpPr>
          <p:nvPr>
            <p:ph type="title"/>
          </p:nvPr>
        </p:nvSpPr>
        <p:spPr/>
        <p:txBody>
          <a:bodyPr/>
          <a:lstStyle/>
          <a:p>
            <a:r>
              <a:rPr lang="en-US" dirty="0"/>
              <a:t>Functions: overview</a:t>
            </a:r>
          </a:p>
        </p:txBody>
      </p:sp>
      <p:sp>
        <p:nvSpPr>
          <p:cNvPr id="3" name="Content Placeholder 2">
            <a:extLst>
              <a:ext uri="{FF2B5EF4-FFF2-40B4-BE49-F238E27FC236}">
                <a16:creationId xmlns:a16="http://schemas.microsoft.com/office/drawing/2014/main" id="{B106DFCC-F87C-45FE-8DBB-3FF5B7CB173F}"/>
              </a:ext>
            </a:extLst>
          </p:cNvPr>
          <p:cNvSpPr>
            <a:spLocks noGrp="1"/>
          </p:cNvSpPr>
          <p:nvPr>
            <p:ph idx="1"/>
          </p:nvPr>
        </p:nvSpPr>
        <p:spPr/>
        <p:txBody>
          <a:bodyPr>
            <a:normAutofit/>
          </a:bodyPr>
          <a:lstStyle/>
          <a:p>
            <a:pPr>
              <a:buFont typeface="Arial" panose="020B0604020202020204" pitchFamily="34" charset="0"/>
              <a:buChar char="•"/>
            </a:pPr>
            <a:r>
              <a:rPr lang="en-US" dirty="0"/>
              <a:t>This class is overstuffed by a whole lot. We really need to separate out these a bit more</a:t>
            </a:r>
          </a:p>
          <a:p>
            <a:pPr>
              <a:buFont typeface="Arial" panose="020B0604020202020204" pitchFamily="34" charset="0"/>
              <a:buChar char="•"/>
            </a:pPr>
            <a:r>
              <a:rPr lang="en-US" dirty="0"/>
              <a:t>For now, here’s just a big list of everything</a:t>
            </a:r>
          </a:p>
        </p:txBody>
      </p:sp>
    </p:spTree>
    <p:extLst>
      <p:ext uri="{BB962C8B-B14F-4D97-AF65-F5344CB8AC3E}">
        <p14:creationId xmlns:p14="http://schemas.microsoft.com/office/powerpoint/2010/main" val="1243837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__</a:t>
            </a:r>
            <a:r>
              <a:rPr lang="en-US" dirty="0" err="1"/>
              <a:t>init</a:t>
            </a:r>
            <a:r>
              <a:rPr lang="en-US" dirty="0"/>
              <a:t>__: Create everything and start up literally everything</a:t>
            </a:r>
          </a:p>
          <a:p>
            <a:pPr>
              <a:buFont typeface="Arial" panose="020B0604020202020204" pitchFamily="34" charset="0"/>
              <a:buChar char="•"/>
            </a:pPr>
            <a:r>
              <a:rPr lang="en-US" dirty="0" err="1"/>
              <a:t>draw_static</a:t>
            </a:r>
            <a:r>
              <a:rPr lang="en-US" dirty="0"/>
              <a:t>: Helper function called in __</a:t>
            </a:r>
            <a:r>
              <a:rPr lang="en-US" dirty="0" err="1"/>
              <a:t>init</a:t>
            </a:r>
            <a:r>
              <a:rPr lang="en-US" dirty="0"/>
              <a:t>__ to lay out all the static elements on all the tabs. Also defines the </a:t>
            </a:r>
            <a:r>
              <a:rPr lang="en-US" dirty="0" err="1"/>
              <a:t>errorloggers</a:t>
            </a:r>
            <a:r>
              <a:rPr lang="en-US" dirty="0"/>
              <a:t>. Also calls </a:t>
            </a:r>
            <a:r>
              <a:rPr lang="en-US" dirty="0" err="1"/>
              <a:t>load_config</a:t>
            </a:r>
            <a:endParaRPr lang="en-US" dirty="0"/>
          </a:p>
          <a:p>
            <a:pPr>
              <a:buFont typeface="Arial" panose="020B0604020202020204" pitchFamily="34" charset="0"/>
              <a:buChar char="•"/>
            </a:pPr>
            <a:r>
              <a:rPr lang="en-US" dirty="0"/>
              <a:t>stop: basically just calls </a:t>
            </a:r>
            <a:r>
              <a:rPr lang="en-US" dirty="0" err="1"/>
              <a:t>stop_instruments</a:t>
            </a:r>
            <a:endParaRPr lang="en-US" dirty="0"/>
          </a:p>
          <a:p>
            <a:pPr>
              <a:buFont typeface="Arial" panose="020B0604020202020204" pitchFamily="34" charset="0"/>
              <a:buChar char="•"/>
            </a:pPr>
            <a:r>
              <a:rPr lang="en-US" dirty="0" err="1"/>
              <a:t>stop_instruments</a:t>
            </a:r>
            <a:r>
              <a:rPr lang="en-US" dirty="0"/>
              <a:t>: set all valves back to the original safe position</a:t>
            </a:r>
          </a:p>
          <a:p>
            <a:pPr>
              <a:buFont typeface="Arial" panose="020B0604020202020204" pitchFamily="34" charset="0"/>
              <a:buChar char="•"/>
            </a:pPr>
            <a:r>
              <a:rPr lang="en-US" dirty="0" err="1"/>
              <a:t>load_config</a:t>
            </a:r>
            <a:r>
              <a:rPr lang="en-US" dirty="0"/>
              <a:t> and </a:t>
            </a:r>
            <a:r>
              <a:rPr lang="en-US" dirty="0" err="1"/>
              <a:t>save_config</a:t>
            </a:r>
            <a:r>
              <a:rPr lang="en-US" dirty="0"/>
              <a:t>: Loads a config from or saves a new config to the local machine. When calling this any time other than upon startup, also start the </a:t>
            </a:r>
            <a:r>
              <a:rPr lang="en-US" dirty="0" err="1"/>
              <a:t>ElveflowDisplay</a:t>
            </a:r>
            <a:endParaRPr lang="en-US" dirty="0"/>
          </a:p>
          <a:p>
            <a:pPr marL="0" indent="0">
              <a:buNone/>
            </a:pPr>
            <a:endParaRPr lang="en-US" dirty="0"/>
          </a:p>
        </p:txBody>
      </p:sp>
    </p:spTree>
    <p:extLst>
      <p:ext uri="{BB962C8B-B14F-4D97-AF65-F5344CB8AC3E}">
        <p14:creationId xmlns:p14="http://schemas.microsoft.com/office/powerpoint/2010/main" val="64487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setup</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err="1"/>
              <a:t>set_oil_valve_names</a:t>
            </a:r>
            <a:r>
              <a:rPr lang="en-US" dirty="0"/>
              <a:t>, </a:t>
            </a:r>
            <a:r>
              <a:rPr lang="en-US" dirty="0" err="1"/>
              <a:t>set_loading_valve_names</a:t>
            </a:r>
            <a:r>
              <a:rPr lang="en-US" dirty="0"/>
              <a:t>, </a:t>
            </a:r>
            <a:r>
              <a:rPr lang="en-US" dirty="0" err="1"/>
              <a:t>set_cerberus_oil_valve_names</a:t>
            </a:r>
            <a:r>
              <a:rPr lang="en-US" dirty="0"/>
              <a:t>, </a:t>
            </a:r>
            <a:r>
              <a:rPr lang="en-US" dirty="0" err="1"/>
              <a:t>set_cerberus_loading_valve_names</a:t>
            </a:r>
            <a:r>
              <a:rPr lang="en-US" dirty="0"/>
              <a:t>: load up the names</a:t>
            </a:r>
          </a:p>
          <a:p>
            <a:pPr>
              <a:buFont typeface="Arial" panose="020B0604020202020204" pitchFamily="34" charset="0"/>
              <a:buChar char="•"/>
            </a:pPr>
            <a:r>
              <a:rPr lang="en-US" dirty="0" err="1">
                <a:solidFill>
                  <a:srgbClr val="FF0000"/>
                </a:solidFill>
              </a:rPr>
              <a:t>connect_to_spec</a:t>
            </a:r>
            <a:r>
              <a:rPr lang="en-US" dirty="0">
                <a:solidFill>
                  <a:srgbClr val="FF0000"/>
                </a:solidFill>
              </a:rPr>
              <a:t>: Mysterious Alex M magic (TODO: figure it out)</a:t>
            </a:r>
          </a:p>
          <a:p>
            <a:pPr>
              <a:buFont typeface="Arial" panose="020B0604020202020204" pitchFamily="34" charset="0"/>
              <a:buChar char="•"/>
            </a:pPr>
            <a:r>
              <a:rPr lang="en-US" dirty="0" err="1"/>
              <a:t>start_manual_thread</a:t>
            </a:r>
            <a:r>
              <a:rPr lang="en-US" dirty="0"/>
              <a:t>: create the </a:t>
            </a:r>
            <a:r>
              <a:rPr lang="en-US" dirty="0">
                <a:solidFill>
                  <a:schemeClr val="accent6"/>
                </a:solidFill>
              </a:rPr>
              <a:t>manual thread</a:t>
            </a:r>
            <a:r>
              <a:rPr lang="en-US" dirty="0"/>
              <a:t> for sending commands to the microcontroller. This is a daemon thread, so we don’t need to worry about it closing</a:t>
            </a:r>
          </a:p>
          <a:p>
            <a:pPr lvl="1">
              <a:buFont typeface="Arial" panose="020B0604020202020204" pitchFamily="34" charset="0"/>
              <a:buChar char="•"/>
            </a:pPr>
            <a:r>
              <a:rPr lang="en-US" dirty="0"/>
              <a:t>Note that it is not a </a:t>
            </a:r>
            <a:r>
              <a:rPr lang="en-US" dirty="0" err="1"/>
              <a:t>threading.thread</a:t>
            </a:r>
            <a:r>
              <a:rPr lang="en-US" dirty="0"/>
              <a:t> class directly, but a custom </a:t>
            </a:r>
            <a:r>
              <a:rPr lang="en-US" dirty="0" err="1"/>
              <a:t>solocomm.ManualControlThread</a:t>
            </a:r>
            <a:r>
              <a:rPr lang="en-US" dirty="0"/>
              <a:t> class. </a:t>
            </a:r>
            <a:r>
              <a:rPr lang="en-US" dirty="0">
                <a:solidFill>
                  <a:srgbClr val="FF0000"/>
                </a:solidFill>
              </a:rPr>
              <a:t>Also, this thread isn’t saved as a variable? And the queue is made elsewhere?</a:t>
            </a:r>
          </a:p>
          <a:p>
            <a:pPr>
              <a:buFont typeface="Arial" panose="020B0604020202020204" pitchFamily="34" charset="0"/>
              <a:buChar char="•"/>
            </a:pPr>
            <a:r>
              <a:rPr lang="en-US" dirty="0" err="1"/>
              <a:t>handle_exception</a:t>
            </a:r>
            <a:r>
              <a:rPr lang="en-US" dirty="0"/>
              <a:t>: redirect exceptions to the python logger</a:t>
            </a:r>
          </a:p>
        </p:txBody>
      </p:sp>
    </p:spTree>
    <p:extLst>
      <p:ext uri="{BB962C8B-B14F-4D97-AF65-F5344CB8AC3E}">
        <p14:creationId xmlns:p14="http://schemas.microsoft.com/office/powerpoint/2010/main" val="268196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BA9-8462-49CC-AA93-76CB7B09336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5B4F3C2-E66B-4871-9718-2B4E1D6AE920}"/>
              </a:ext>
            </a:extLst>
          </p:cNvPr>
          <p:cNvSpPr>
            <a:spLocks noGrp="1"/>
          </p:cNvSpPr>
          <p:nvPr>
            <p:ph idx="1"/>
          </p:nvPr>
        </p:nvSpPr>
        <p:spPr>
          <a:xfrm>
            <a:off x="1097280" y="1952369"/>
            <a:ext cx="10058400" cy="3916724"/>
          </a:xfrm>
        </p:spPr>
        <p:txBody>
          <a:bodyPr/>
          <a:lstStyle/>
          <a:p>
            <a:r>
              <a:rPr lang="en-US" dirty="0"/>
              <a:t>This code is designed to control the entire DOG setup (Delivery On G-line, colloquially known as the Cube).</a:t>
            </a:r>
          </a:p>
          <a:p>
            <a:r>
              <a:rPr lang="en-US" dirty="0"/>
              <a:t>This involves interfacing with the </a:t>
            </a:r>
            <a:r>
              <a:rPr lang="en-US" dirty="0" err="1">
                <a:solidFill>
                  <a:srgbClr val="0070C0"/>
                </a:solidFill>
              </a:rPr>
              <a:t>Elveflow</a:t>
            </a:r>
            <a:r>
              <a:rPr lang="en-US" dirty="0"/>
              <a:t> (gas flow and sheath flow control), </a:t>
            </a:r>
            <a:r>
              <a:rPr lang="en-US" dirty="0">
                <a:solidFill>
                  <a:srgbClr val="C00000"/>
                </a:solidFill>
              </a:rPr>
              <a:t>pumps</a:t>
            </a:r>
            <a:r>
              <a:rPr lang="en-US" dirty="0"/>
              <a:t> (sample/buffer flow control), </a:t>
            </a:r>
            <a:r>
              <a:rPr lang="en-US" dirty="0">
                <a:solidFill>
                  <a:srgbClr val="7030A0"/>
                </a:solidFill>
              </a:rPr>
              <a:t>valves</a:t>
            </a:r>
            <a:r>
              <a:rPr lang="en-US" dirty="0"/>
              <a:t> (liquid path control), and </a:t>
            </a:r>
            <a:r>
              <a:rPr lang="en-US" dirty="0">
                <a:solidFill>
                  <a:srgbClr val="00B050"/>
                </a:solidFill>
              </a:rPr>
              <a:t>SPEC</a:t>
            </a:r>
            <a:r>
              <a:rPr lang="en-US" dirty="0"/>
              <a:t> (x-ray control and detector saving), as well as the </a:t>
            </a:r>
            <a:r>
              <a:rPr lang="en-US" dirty="0">
                <a:solidFill>
                  <a:srgbClr val="FFC000"/>
                </a:solidFill>
              </a:rPr>
              <a:t>local file system on the computer </a:t>
            </a:r>
            <a:r>
              <a:rPr lang="en-US" dirty="0"/>
              <a:t>(config reading and logging)</a:t>
            </a:r>
          </a:p>
        </p:txBody>
      </p:sp>
      <p:sp>
        <p:nvSpPr>
          <p:cNvPr id="4" name="Rectangle 3">
            <a:extLst>
              <a:ext uri="{FF2B5EF4-FFF2-40B4-BE49-F238E27FC236}">
                <a16:creationId xmlns:a16="http://schemas.microsoft.com/office/drawing/2014/main" id="{1FD5CE55-6E50-45CC-8899-E5ED93BCC1BD}"/>
              </a:ext>
            </a:extLst>
          </p:cNvPr>
          <p:cNvSpPr/>
          <p:nvPr/>
        </p:nvSpPr>
        <p:spPr>
          <a:xfrm>
            <a:off x="2017477" y="4530811"/>
            <a:ext cx="1791730" cy="729049"/>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6971B2-68A5-492B-BCA8-F59299873514}"/>
              </a:ext>
            </a:extLst>
          </p:cNvPr>
          <p:cNvSpPr/>
          <p:nvPr/>
        </p:nvSpPr>
        <p:spPr>
          <a:xfrm>
            <a:off x="3982200" y="4530811"/>
            <a:ext cx="1791730" cy="72904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a:p>
            <a:pPr algn="ctr"/>
            <a:r>
              <a:rPr lang="en-US" dirty="0"/>
              <a:t>(Microcontroller)</a:t>
            </a:r>
          </a:p>
        </p:txBody>
      </p:sp>
      <p:sp>
        <p:nvSpPr>
          <p:cNvPr id="7" name="Rectangle 6">
            <a:extLst>
              <a:ext uri="{FF2B5EF4-FFF2-40B4-BE49-F238E27FC236}">
                <a16:creationId xmlns:a16="http://schemas.microsoft.com/office/drawing/2014/main" id="{218F3348-AABA-4B5C-B8A4-991FDDD20390}"/>
              </a:ext>
            </a:extLst>
          </p:cNvPr>
          <p:cNvSpPr/>
          <p:nvPr/>
        </p:nvSpPr>
        <p:spPr>
          <a:xfrm>
            <a:off x="5946923" y="4530811"/>
            <a:ext cx="1791730" cy="72904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ECB8E866-B1C2-4242-B880-9FB64DCC7575}"/>
              </a:ext>
            </a:extLst>
          </p:cNvPr>
          <p:cNvSpPr/>
          <p:nvPr/>
        </p:nvSpPr>
        <p:spPr>
          <a:xfrm>
            <a:off x="7911646" y="4510628"/>
            <a:ext cx="1791730" cy="7290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
        <p:nvSpPr>
          <p:cNvPr id="9" name="Rectangle 8">
            <a:extLst>
              <a:ext uri="{FF2B5EF4-FFF2-40B4-BE49-F238E27FC236}">
                <a16:creationId xmlns:a16="http://schemas.microsoft.com/office/drawing/2014/main" id="{194A7B97-9884-4EA2-A97E-307B76B2B25E}"/>
              </a:ext>
            </a:extLst>
          </p:cNvPr>
          <p:cNvSpPr/>
          <p:nvPr/>
        </p:nvSpPr>
        <p:spPr>
          <a:xfrm>
            <a:off x="1097279" y="5504568"/>
            <a:ext cx="9650623"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Code</a:t>
            </a:r>
          </a:p>
        </p:txBody>
      </p:sp>
      <p:cxnSp>
        <p:nvCxnSpPr>
          <p:cNvPr id="11" name="Straight Arrow Connector 10">
            <a:extLst>
              <a:ext uri="{FF2B5EF4-FFF2-40B4-BE49-F238E27FC236}">
                <a16:creationId xmlns:a16="http://schemas.microsoft.com/office/drawing/2014/main" id="{EA3CE596-C45C-4F99-B62F-76908E16C80E}"/>
              </a:ext>
            </a:extLst>
          </p:cNvPr>
          <p:cNvCxnSpPr/>
          <p:nvPr/>
        </p:nvCxnSpPr>
        <p:spPr>
          <a:xfrm flipV="1">
            <a:off x="2753192"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8084EE4-156D-4DE1-9972-6FEEE6A1F936}"/>
              </a:ext>
            </a:extLst>
          </p:cNvPr>
          <p:cNvCxnSpPr/>
          <p:nvPr/>
        </p:nvCxnSpPr>
        <p:spPr>
          <a:xfrm flipV="1">
            <a:off x="3165651"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6AE3AF-8C9F-44BE-A400-A3AD2AB5E9F8}"/>
              </a:ext>
            </a:extLst>
          </p:cNvPr>
          <p:cNvCxnSpPr/>
          <p:nvPr/>
        </p:nvCxnSpPr>
        <p:spPr>
          <a:xfrm flipV="1">
            <a:off x="4616946"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EAA2C0-21B4-4158-9028-E96B47BC65B0}"/>
              </a:ext>
            </a:extLst>
          </p:cNvPr>
          <p:cNvCxnSpPr/>
          <p:nvPr/>
        </p:nvCxnSpPr>
        <p:spPr>
          <a:xfrm flipV="1">
            <a:off x="5029405"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E83C3B-AC54-41B6-9C3D-A3B0330C9921}"/>
              </a:ext>
            </a:extLst>
          </p:cNvPr>
          <p:cNvCxnSpPr/>
          <p:nvPr/>
        </p:nvCxnSpPr>
        <p:spPr>
          <a:xfrm flipV="1">
            <a:off x="6607631" y="5257093"/>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BAE9E7-263B-42F3-BAEE-91B3A0E8CDA1}"/>
              </a:ext>
            </a:extLst>
          </p:cNvPr>
          <p:cNvCxnSpPr/>
          <p:nvPr/>
        </p:nvCxnSpPr>
        <p:spPr>
          <a:xfrm flipV="1">
            <a:off x="7020090" y="5257093"/>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11FF22-9D76-426B-9FE8-44DBADB1BD00}"/>
              </a:ext>
            </a:extLst>
          </p:cNvPr>
          <p:cNvCxnSpPr/>
          <p:nvPr/>
        </p:nvCxnSpPr>
        <p:spPr>
          <a:xfrm flipV="1">
            <a:off x="8616794" y="5239677"/>
            <a:ext cx="0" cy="24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E70CC29-D393-4924-AAF5-EB3E45EC802B}"/>
              </a:ext>
            </a:extLst>
          </p:cNvPr>
          <p:cNvCxnSpPr/>
          <p:nvPr/>
        </p:nvCxnSpPr>
        <p:spPr>
          <a:xfrm flipV="1">
            <a:off x="9029253" y="5239677"/>
            <a:ext cx="0" cy="247475"/>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367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exiting and graphing</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solidFill>
                  <a:srgbClr val="FF0000"/>
                </a:solidFill>
              </a:rPr>
              <a:t>save_history</a:t>
            </a:r>
            <a:r>
              <a:rPr lang="en-US" dirty="0">
                <a:solidFill>
                  <a:srgbClr val="FF0000"/>
                </a:solidFill>
              </a:rPr>
              <a:t>: I’m pretty sure this is an unused function</a:t>
            </a:r>
          </a:p>
          <a:p>
            <a:pPr>
              <a:buFont typeface="Arial" panose="020B0604020202020204" pitchFamily="34" charset="0"/>
              <a:buChar char="•"/>
            </a:pPr>
            <a:r>
              <a:rPr lang="en-US" dirty="0"/>
              <a:t>exit_: tell everything to shut down. </a:t>
            </a:r>
            <a:r>
              <a:rPr lang="en-US" dirty="0">
                <a:solidFill>
                  <a:srgbClr val="FF0000"/>
                </a:solidFill>
              </a:rPr>
              <a:t>Actually, this is just the </a:t>
            </a:r>
            <a:r>
              <a:rPr lang="en-US" dirty="0" err="1">
                <a:solidFill>
                  <a:srgbClr val="FF0000"/>
                </a:solidFill>
              </a:rPr>
              <a:t>elveflow_display</a:t>
            </a:r>
            <a:r>
              <a:rPr lang="en-US" dirty="0">
                <a:solidFill>
                  <a:srgbClr val="FF0000"/>
                </a:solidFill>
              </a:rPr>
              <a:t>. But there is some complicated logic with the locks to make sure of some weird race condition. I think it was the </a:t>
            </a:r>
            <a:r>
              <a:rPr lang="en-US" dirty="0" err="1">
                <a:solidFill>
                  <a:srgbClr val="FF0000"/>
                </a:solidFill>
              </a:rPr>
              <a:t>canvas.draw</a:t>
            </a:r>
            <a:r>
              <a:rPr lang="en-US" dirty="0">
                <a:solidFill>
                  <a:srgbClr val="FF0000"/>
                </a:solidFill>
              </a:rPr>
              <a:t> bug. Maybe Matplotlib and </a:t>
            </a:r>
            <a:r>
              <a:rPr lang="en-US" dirty="0" err="1">
                <a:solidFill>
                  <a:srgbClr val="FF0000"/>
                </a:solidFill>
              </a:rPr>
              <a:t>Tkinter</a:t>
            </a:r>
            <a:r>
              <a:rPr lang="en-US" dirty="0">
                <a:solidFill>
                  <a:srgbClr val="FF0000"/>
                </a:solidFill>
              </a:rPr>
              <a:t> have sorted that out?</a:t>
            </a:r>
          </a:p>
          <a:p>
            <a:pPr>
              <a:buFont typeface="Arial" panose="020B0604020202020204" pitchFamily="34" charset="0"/>
              <a:buChar char="•"/>
            </a:pPr>
            <a:r>
              <a:rPr lang="en-US" dirty="0" err="1"/>
              <a:t>update_graph</a:t>
            </a:r>
            <a:r>
              <a:rPr lang="en-US" dirty="0"/>
              <a:t>: copy the data from </a:t>
            </a:r>
            <a:r>
              <a:rPr lang="en-US" dirty="0" err="1"/>
              <a:t>ElveflowDisplay</a:t>
            </a:r>
            <a:r>
              <a:rPr lang="en-US" dirty="0"/>
              <a:t> and display it on the main (Auto) tab. The logic is almost an exact copy-paste from </a:t>
            </a:r>
            <a:r>
              <a:rPr lang="en-US" dirty="0" err="1"/>
              <a:t>ElveflowDisplay’s</a:t>
            </a:r>
            <a:r>
              <a:rPr lang="en-US" dirty="0"/>
              <a:t> function</a:t>
            </a:r>
          </a:p>
          <a:p>
            <a:pPr>
              <a:buFont typeface="Arial" panose="020B0604020202020204" pitchFamily="34" charset="0"/>
              <a:buChar char="•"/>
            </a:pPr>
            <a:r>
              <a:rPr lang="en-US" dirty="0" err="1"/>
              <a:t>graph_vline</a:t>
            </a:r>
            <a:r>
              <a:rPr lang="en-US" dirty="0"/>
              <a:t>: make a vertical line on the main tab’s graph</a:t>
            </a:r>
          </a:p>
        </p:txBody>
      </p:sp>
    </p:spTree>
    <p:extLst>
      <p:ext uri="{BB962C8B-B14F-4D97-AF65-F5344CB8AC3E}">
        <p14:creationId xmlns:p14="http://schemas.microsoft.com/office/powerpoint/2010/main" val="1169636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auto_run_choice</a:t>
            </a:r>
            <a:r>
              <a:rPr lang="en-US" dirty="0"/>
              <a:t>: start the </a:t>
            </a:r>
            <a:r>
              <a:rPr lang="en-US" dirty="0" err="1"/>
              <a:t>AutoRun</a:t>
            </a:r>
            <a:r>
              <a:rPr lang="en-US" dirty="0"/>
              <a:t> (first by asking the user to confirm SPEC file locations, etc.)</a:t>
            </a:r>
          </a:p>
          <a:p>
            <a:pPr>
              <a:buFont typeface="Arial" panose="020B0604020202020204" pitchFamily="34" charset="0"/>
              <a:buChar char="•"/>
            </a:pPr>
            <a:r>
              <a:rPr lang="en-US" dirty="0"/>
              <a:t>Several functions that put things into the command queue:</a:t>
            </a:r>
          </a:p>
          <a:p>
            <a:pPr lvl="1">
              <a:buFont typeface="Arial" panose="020B0604020202020204" pitchFamily="34" charset="0"/>
              <a:buChar char="•"/>
            </a:pPr>
            <a:r>
              <a:rPr lang="en-US" dirty="0" err="1"/>
              <a:t>choose_take_buffer_command</a:t>
            </a:r>
            <a:r>
              <a:rPr lang="en-US" dirty="0"/>
              <a:t>, </a:t>
            </a:r>
            <a:r>
              <a:rPr lang="en-US" dirty="0" err="1"/>
              <a:t>buffer_sample_buffer_command</a:t>
            </a:r>
            <a:r>
              <a:rPr lang="en-US" dirty="0"/>
              <a:t> and </a:t>
            </a:r>
            <a:r>
              <a:rPr lang="en-US" dirty="0" err="1"/>
              <a:t>cerberus_buffer_sample_buffer_command</a:t>
            </a:r>
            <a:endParaRPr lang="en-US" dirty="0"/>
          </a:p>
          <a:p>
            <a:pPr lvl="1">
              <a:buFont typeface="Arial" panose="020B0604020202020204" pitchFamily="34" charset="0"/>
              <a:buChar char="•"/>
            </a:pPr>
            <a:r>
              <a:rPr lang="en-US" dirty="0" err="1"/>
              <a:t>choose_take_buffer_command</a:t>
            </a:r>
            <a:r>
              <a:rPr lang="en-US" dirty="0"/>
              <a:t>, </a:t>
            </a:r>
            <a:r>
              <a:rPr lang="en-US" dirty="0" err="1"/>
              <a:t>take_buffer_command</a:t>
            </a:r>
            <a:r>
              <a:rPr lang="en-US" dirty="0"/>
              <a:t>, and </a:t>
            </a:r>
            <a:r>
              <a:rPr lang="en-US" dirty="0" err="1"/>
              <a:t>cerberus_take_buffer_command</a:t>
            </a:r>
            <a:endParaRPr lang="en-US" dirty="0"/>
          </a:p>
          <a:p>
            <a:pPr lvl="1">
              <a:buFont typeface="Arial" panose="020B0604020202020204" pitchFamily="34" charset="0"/>
              <a:buChar char="•"/>
            </a:pPr>
            <a:r>
              <a:rPr lang="en-US" dirty="0" err="1"/>
              <a:t>choose_take_sample_command</a:t>
            </a:r>
            <a:r>
              <a:rPr lang="en-US" dirty="0"/>
              <a:t>, </a:t>
            </a:r>
            <a:r>
              <a:rPr lang="en-US" dirty="0" err="1"/>
              <a:t>take_sample_command</a:t>
            </a:r>
            <a:r>
              <a:rPr lang="en-US" dirty="0"/>
              <a:t>, and </a:t>
            </a:r>
            <a:r>
              <a:rPr lang="en-US" dirty="0" err="1"/>
              <a:t>cerberus_take_sample_command</a:t>
            </a:r>
            <a:endParaRPr lang="en-US" dirty="0"/>
          </a:p>
          <a:p>
            <a:pPr lvl="1">
              <a:buFont typeface="Arial" panose="020B0604020202020204" pitchFamily="34" charset="0"/>
              <a:buChar char="•"/>
            </a:pPr>
            <a:r>
              <a:rPr lang="en-US" dirty="0" err="1"/>
              <a:t>choose_clean_and_refill_command</a:t>
            </a:r>
            <a:r>
              <a:rPr lang="en-US" dirty="0"/>
              <a:t>, </a:t>
            </a:r>
            <a:r>
              <a:rPr lang="en-US" dirty="0" err="1"/>
              <a:t>clean_and_refill_command</a:t>
            </a:r>
            <a:r>
              <a:rPr lang="en-US" dirty="0"/>
              <a:t>, and </a:t>
            </a:r>
            <a:r>
              <a:rPr lang="en-US" dirty="0" err="1"/>
              <a:t>cerberus_clean_and_refill_command</a:t>
            </a:r>
            <a:endParaRPr lang="en-US" dirty="0"/>
          </a:p>
          <a:p>
            <a:pPr lvl="1">
              <a:buFont typeface="Arial" panose="020B0604020202020204" pitchFamily="34" charset="0"/>
              <a:buChar char="•"/>
            </a:pPr>
            <a:r>
              <a:rPr lang="en-US" dirty="0" err="1"/>
              <a:t>choose_cleaning</a:t>
            </a:r>
            <a:r>
              <a:rPr lang="en-US" dirty="0"/>
              <a:t>, </a:t>
            </a:r>
            <a:r>
              <a:rPr lang="en-US" dirty="0" err="1"/>
              <a:t>clean_only_command</a:t>
            </a:r>
            <a:r>
              <a:rPr lang="en-US" dirty="0"/>
              <a:t>, and </a:t>
            </a:r>
            <a:r>
              <a:rPr lang="en-US" dirty="0" err="1"/>
              <a:t>cerberus_clean_only_command</a:t>
            </a:r>
            <a:endParaRPr lang="en-US" dirty="0"/>
          </a:p>
          <a:p>
            <a:pPr lvl="1">
              <a:buFont typeface="Arial" panose="020B0604020202020204" pitchFamily="34" charset="0"/>
              <a:buChar char="•"/>
            </a:pPr>
            <a:r>
              <a:rPr lang="en-US" dirty="0" err="1"/>
              <a:t>clean_loop</a:t>
            </a:r>
            <a:endParaRPr lang="en-US" dirty="0"/>
          </a:p>
          <a:p>
            <a:pPr lvl="1">
              <a:buFont typeface="Arial" panose="020B0604020202020204" pitchFamily="34" charset="0"/>
              <a:buChar char="•"/>
            </a:pPr>
            <a:r>
              <a:rPr lang="en-US" dirty="0" err="1"/>
              <a:t>choice_refill_only_command</a:t>
            </a:r>
            <a:r>
              <a:rPr lang="en-US" dirty="0"/>
              <a:t>, </a:t>
            </a:r>
            <a:r>
              <a:rPr lang="en-US" dirty="0" err="1"/>
              <a:t>refill_only_command</a:t>
            </a:r>
            <a:r>
              <a:rPr lang="en-US" dirty="0"/>
              <a:t>, </a:t>
            </a:r>
            <a:r>
              <a:rPr lang="en-US" dirty="0" err="1"/>
              <a:t>cerberus_refill_only_command</a:t>
            </a:r>
            <a:endParaRPr lang="en-US" dirty="0"/>
          </a:p>
          <a:p>
            <a:pPr lvl="1">
              <a:buFont typeface="Arial" panose="020B0604020202020204" pitchFamily="34" charset="0"/>
              <a:buChar char="•"/>
            </a:pPr>
            <a:r>
              <a:rPr lang="en-US" dirty="0" err="1"/>
              <a:t>load_sample_command</a:t>
            </a:r>
            <a:r>
              <a:rPr lang="en-US" dirty="0"/>
              <a:t> and </a:t>
            </a:r>
            <a:r>
              <a:rPr lang="en-US" dirty="0" err="1"/>
              <a:t>load_buffer_command</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4302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75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the command queue:</a:t>
            </a:r>
          </a:p>
          <a:p>
            <a:pPr lvl="1">
              <a:buFont typeface="Arial" panose="020B0604020202020204" pitchFamily="34" charset="0"/>
              <a:buChar char="•"/>
            </a:pPr>
            <a:r>
              <a:rPr lang="en-US" dirty="0" err="1"/>
              <a:t>insert_purge</a:t>
            </a:r>
            <a:endParaRPr lang="en-US" dirty="0"/>
          </a:p>
          <a:p>
            <a:pPr lvl="1">
              <a:buFont typeface="Arial" panose="020B0604020202020204" pitchFamily="34" charset="0"/>
              <a:buChar char="•"/>
            </a:pPr>
            <a:r>
              <a:rPr lang="en-US" dirty="0" err="1"/>
              <a:t>insert_sheath_purge</a:t>
            </a:r>
            <a:endParaRPr lang="en-US" dirty="0"/>
          </a:p>
        </p:txBody>
      </p:sp>
    </p:spTree>
    <p:extLst>
      <p:ext uri="{BB962C8B-B14F-4D97-AF65-F5344CB8AC3E}">
        <p14:creationId xmlns:p14="http://schemas.microsoft.com/office/powerpoint/2010/main" val="108814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buttons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40000" lnSpcReduction="20000"/>
          </a:bodyPr>
          <a:lstStyle/>
          <a:p>
            <a:pPr>
              <a:buFont typeface="Arial" panose="020B0604020202020204" pitchFamily="34" charset="0"/>
              <a:buChar char="•"/>
            </a:pPr>
            <a:r>
              <a:rPr lang="en-US" dirty="0"/>
              <a:t>Functions intended to be run </a:t>
            </a:r>
            <a:r>
              <a:rPr lang="en-US" i="1" dirty="0"/>
              <a:t>from</a:t>
            </a:r>
            <a:r>
              <a:rPr lang="en-US" dirty="0"/>
              <a:t> the command queue:</a:t>
            </a:r>
          </a:p>
          <a:p>
            <a:pPr lvl="1">
              <a:buFont typeface="Arial" panose="020B0604020202020204" pitchFamily="34" charset="0"/>
              <a:buChar char="•"/>
            </a:pPr>
            <a:r>
              <a:rPr lang="en-US" dirty="0" err="1"/>
              <a:t>set_refill_flag_true</a:t>
            </a:r>
            <a:endParaRPr lang="en-US" dirty="0"/>
          </a:p>
          <a:p>
            <a:pPr lvl="1">
              <a:buFont typeface="Arial" panose="020B0604020202020204" pitchFamily="34" charset="0"/>
              <a:buChar char="•"/>
            </a:pPr>
            <a:r>
              <a:rPr lang="en-US" dirty="0" err="1"/>
              <a:t>unset_purge</a:t>
            </a:r>
            <a:endParaRPr lang="en-US" dirty="0"/>
          </a:p>
          <a:p>
            <a:pPr>
              <a:buFont typeface="Arial" panose="020B0604020202020204" pitchFamily="34" charset="0"/>
              <a:buChar char="•"/>
            </a:pPr>
            <a:r>
              <a:rPr lang="en-US" dirty="0"/>
              <a:t>Several functions that put things into the </a:t>
            </a:r>
            <a:r>
              <a:rPr lang="en-US" i="1" dirty="0"/>
              <a:t>manual</a:t>
            </a:r>
            <a:r>
              <a:rPr lang="en-US" dirty="0"/>
              <a:t> queue:</a:t>
            </a:r>
          </a:p>
          <a:p>
            <a:pPr lvl="1">
              <a:buFont typeface="Arial" panose="020B0604020202020204" pitchFamily="34" charset="0"/>
              <a:buChar char="•"/>
            </a:pPr>
            <a:r>
              <a:rPr lang="en-US" dirty="0" err="1"/>
              <a:t>purge_command</a:t>
            </a:r>
            <a:endParaRPr lang="en-US" dirty="0"/>
          </a:p>
          <a:p>
            <a:pPr lvl="1">
              <a:buFont typeface="Arial" panose="020B0604020202020204" pitchFamily="34" charset="0"/>
              <a:buChar char="•"/>
            </a:pPr>
            <a:r>
              <a:rPr lang="en-US" dirty="0" err="1"/>
              <a:t>purge_soap_command</a:t>
            </a:r>
            <a:endParaRPr lang="en-US" dirty="0"/>
          </a:p>
          <a:p>
            <a:pPr lvl="1">
              <a:buFont typeface="Arial" panose="020B0604020202020204" pitchFamily="34" charset="0"/>
              <a:buChar char="•"/>
            </a:pPr>
            <a:r>
              <a:rPr lang="en-US" dirty="0" err="1"/>
              <a:t>purge_dry_command</a:t>
            </a:r>
            <a:endParaRPr lang="en-US" dirty="0"/>
          </a:p>
          <a:p>
            <a:pPr>
              <a:buFont typeface="Arial" panose="020B0604020202020204" pitchFamily="34" charset="0"/>
              <a:buChar char="•"/>
            </a:pPr>
            <a:r>
              <a:rPr lang="en-US" dirty="0"/>
              <a:t>Functions intended to be run from… somewhere</a:t>
            </a:r>
          </a:p>
          <a:p>
            <a:pPr lvl="1">
              <a:buFont typeface="Arial" panose="020B0604020202020204" pitchFamily="34" charset="0"/>
              <a:buChar char="•"/>
            </a:pPr>
            <a:r>
              <a:rPr lang="en-US" dirty="0" err="1"/>
              <a:t>unset_insert_purge</a:t>
            </a:r>
            <a:endParaRPr lang="en-US" dirty="0"/>
          </a:p>
          <a:p>
            <a:pPr lvl="1">
              <a:buFont typeface="Arial" panose="020B0604020202020204" pitchFamily="34" charset="0"/>
              <a:buChar char="•"/>
            </a:pPr>
            <a:r>
              <a:rPr lang="en-US" dirty="0" err="1"/>
              <a:t>unset_insert_sheath_purge</a:t>
            </a:r>
            <a:endParaRPr lang="en-US" dirty="0"/>
          </a:p>
          <a:p>
            <a:pPr lvl="1">
              <a:buFont typeface="Arial" panose="020B0604020202020204" pitchFamily="34" charset="0"/>
              <a:buChar char="•"/>
            </a:pPr>
            <a:r>
              <a:rPr lang="en-US" dirty="0" err="1"/>
              <a:t>set_insert_purge</a:t>
            </a:r>
            <a:endParaRPr lang="en-US" dirty="0"/>
          </a:p>
          <a:p>
            <a:pPr lvl="1">
              <a:buFont typeface="Arial" panose="020B0604020202020204" pitchFamily="34" charset="0"/>
              <a:buChar char="•"/>
            </a:pPr>
            <a:r>
              <a:rPr lang="en-US" dirty="0" err="1"/>
              <a:t>set_insert_sheath_purge</a:t>
            </a:r>
            <a:endParaRPr lang="en-US" dirty="0"/>
          </a:p>
          <a:p>
            <a:pPr>
              <a:buFont typeface="Arial" panose="020B0604020202020204" pitchFamily="34" charset="0"/>
              <a:buChar char="•"/>
            </a:pPr>
            <a:r>
              <a:rPr lang="en-US" dirty="0"/>
              <a:t>More functions that put things into either queue:</a:t>
            </a:r>
          </a:p>
          <a:p>
            <a:pPr lvl="1">
              <a:buFont typeface="Arial" panose="020B0604020202020204" pitchFamily="34" charset="0"/>
              <a:buChar char="•"/>
            </a:pPr>
            <a:r>
              <a:rPr lang="en-US" dirty="0" err="1"/>
              <a:t>insert_purge</a:t>
            </a:r>
            <a:r>
              <a:rPr lang="en-US" dirty="0"/>
              <a:t> (command)</a:t>
            </a:r>
          </a:p>
          <a:p>
            <a:pPr lvl="1">
              <a:buFont typeface="Arial" panose="020B0604020202020204" pitchFamily="34" charset="0"/>
              <a:buChar char="•"/>
            </a:pPr>
            <a:r>
              <a:rPr lang="en-US" dirty="0" err="1"/>
              <a:t>insert_sheath_purge</a:t>
            </a:r>
            <a:r>
              <a:rPr lang="en-US" dirty="0"/>
              <a:t> (command)</a:t>
            </a:r>
          </a:p>
          <a:p>
            <a:pPr lvl="1">
              <a:buFont typeface="Arial" panose="020B0604020202020204" pitchFamily="34" charset="0"/>
              <a:buChar char="•"/>
            </a:pPr>
            <a:r>
              <a:rPr lang="en-US" dirty="0" err="1"/>
              <a:t>initialize_sheath_command</a:t>
            </a:r>
            <a:r>
              <a:rPr lang="en-US" dirty="0"/>
              <a:t> (manual)</a:t>
            </a:r>
          </a:p>
        </p:txBody>
      </p:sp>
    </p:spTree>
    <p:extLst>
      <p:ext uri="{BB962C8B-B14F-4D97-AF65-F5344CB8AC3E}">
        <p14:creationId xmlns:p14="http://schemas.microsoft.com/office/powerpoint/2010/main" val="1462188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UI management</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toggle_sucrose</a:t>
            </a:r>
            <a:endParaRPr lang="en-US" dirty="0"/>
          </a:p>
          <a:p>
            <a:pPr>
              <a:buFont typeface="Arial" panose="020B0604020202020204" pitchFamily="34" charset="0"/>
              <a:buChar char="•"/>
            </a:pPr>
            <a:r>
              <a:rPr lang="en-US" dirty="0" err="1"/>
              <a:t>color_sucrose_button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p:txBody>
      </p:sp>
    </p:spTree>
    <p:extLst>
      <p:ext uri="{BB962C8B-B14F-4D97-AF65-F5344CB8AC3E}">
        <p14:creationId xmlns:p14="http://schemas.microsoft.com/office/powerpoint/2010/main" val="305377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err="1"/>
              <a:t>configure_to_hardware</a:t>
            </a:r>
            <a:endParaRPr lang="en-US" dirty="0"/>
          </a:p>
          <a:p>
            <a:pPr>
              <a:buFont typeface="Arial" panose="020B0604020202020204" pitchFamily="34" charset="0"/>
              <a:buChar char="•"/>
            </a:pPr>
            <a:r>
              <a:rPr lang="en-US" dirty="0" err="1"/>
              <a:t>add_pump_set_buttons</a:t>
            </a:r>
            <a:endParaRPr lang="en-US" dirty="0"/>
          </a:p>
          <a:p>
            <a:pPr>
              <a:buFont typeface="Arial" panose="020B0604020202020204" pitchFamily="34" charset="0"/>
              <a:buChar char="•"/>
            </a:pPr>
            <a:r>
              <a:rPr lang="en-US" dirty="0" err="1"/>
              <a:t>refresh_dropdown</a:t>
            </a:r>
            <a:endParaRPr lang="en-US" dirty="0"/>
          </a:p>
          <a:p>
            <a:pPr>
              <a:buFont typeface="Arial" panose="020B0604020202020204" pitchFamily="34" charset="0"/>
              <a:buChar char="•"/>
            </a:pPr>
            <a:r>
              <a:rPr lang="en-US" dirty="0" err="1"/>
              <a:t>toggle_buttons</a:t>
            </a:r>
            <a:endParaRPr lang="en-US" dirty="0"/>
          </a:p>
          <a:p>
            <a:pPr>
              <a:buFont typeface="Arial" panose="020B0604020202020204" pitchFamily="34" charset="0"/>
              <a:buChar char="•"/>
            </a:pPr>
            <a:r>
              <a:rPr lang="en-US" dirty="0" err="1"/>
              <a:t>play_done_sound</a:t>
            </a:r>
            <a:endParaRPr lang="en-US" dirty="0"/>
          </a:p>
          <a:p>
            <a:pPr>
              <a:buFont typeface="Arial" panose="020B0604020202020204" pitchFamily="34" charset="0"/>
              <a:buChar char="•"/>
            </a:pPr>
            <a:r>
              <a:rPr lang="en-US" dirty="0" err="1"/>
              <a:t>instrument_change_values</a:t>
            </a:r>
            <a:endParaRPr lang="en-US" dirty="0"/>
          </a:p>
          <a:p>
            <a:pPr>
              <a:buFont typeface="Arial" panose="020B0604020202020204" pitchFamily="34" charset="0"/>
              <a:buChar char="•"/>
            </a:pPr>
            <a:r>
              <a:rPr lang="en-US" dirty="0" err="1"/>
              <a:t>add_pump_control_buttons</a:t>
            </a:r>
            <a:endParaRPr lang="en-US" dirty="0"/>
          </a:p>
          <a:p>
            <a:pPr>
              <a:buFont typeface="Arial" panose="020B0604020202020204" pitchFamily="34" charset="0"/>
              <a:buChar char="•"/>
            </a:pPr>
            <a:r>
              <a:rPr lang="en-US" dirty="0" err="1"/>
              <a:t>refresh_com_list</a:t>
            </a:r>
            <a:endParaRPr lang="en-US" dirty="0"/>
          </a:p>
        </p:txBody>
      </p:sp>
    </p:spTree>
    <p:extLst>
      <p:ext uri="{BB962C8B-B14F-4D97-AF65-F5344CB8AC3E}">
        <p14:creationId xmlns:p14="http://schemas.microsoft.com/office/powerpoint/2010/main" val="3990405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hardware connection</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add_rheodyne_set_buttons</a:t>
            </a:r>
            <a:endParaRPr lang="en-US" dirty="0"/>
          </a:p>
          <a:p>
            <a:pPr>
              <a:buFont typeface="Arial" panose="020B0604020202020204" pitchFamily="34" charset="0"/>
              <a:buChar char="•"/>
            </a:pPr>
            <a:r>
              <a:rPr lang="en-US" dirty="0" err="1"/>
              <a:t>AddRheodyneControlButtons</a:t>
            </a:r>
            <a:endParaRPr lang="en-US" dirty="0"/>
          </a:p>
          <a:p>
            <a:pPr>
              <a:buFont typeface="Arial" panose="020B0604020202020204" pitchFamily="34" charset="0"/>
              <a:buChar char="•"/>
            </a:pPr>
            <a:r>
              <a:rPr lang="en-US" dirty="0" err="1"/>
              <a:t>AddVICISetButtons</a:t>
            </a:r>
            <a:endParaRPr lang="en-US" dirty="0"/>
          </a:p>
          <a:p>
            <a:pPr>
              <a:buFont typeface="Arial" panose="020B0604020202020204" pitchFamily="34" charset="0"/>
              <a:buChar char="•"/>
            </a:pPr>
            <a:r>
              <a:rPr lang="en-US" dirty="0" err="1"/>
              <a:t>AddVICIControlButtons</a:t>
            </a:r>
            <a:endParaRPr lang="en-US" dirty="0"/>
          </a:p>
        </p:txBody>
      </p:sp>
    </p:spTree>
    <p:extLst>
      <p:ext uri="{BB962C8B-B14F-4D97-AF65-F5344CB8AC3E}">
        <p14:creationId xmlns:p14="http://schemas.microsoft.com/office/powerpoint/2010/main" val="180264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SPEC functions</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ChangeDirectory</a:t>
            </a:r>
            <a:endParaRPr lang="en-US" dirty="0"/>
          </a:p>
          <a:p>
            <a:pPr>
              <a:buFont typeface="Arial" panose="020B0604020202020204" pitchFamily="34" charset="0"/>
              <a:buChar char="•"/>
            </a:pPr>
            <a:r>
              <a:rPr lang="en-US" dirty="0" err="1"/>
              <a:t>on_mkdir_timer</a:t>
            </a:r>
            <a:endParaRPr lang="en-US" dirty="0"/>
          </a:p>
          <a:p>
            <a:pPr>
              <a:buFont typeface="Arial" panose="020B0604020202020204" pitchFamily="34" charset="0"/>
              <a:buChar char="•"/>
            </a:pPr>
            <a:r>
              <a:rPr lang="en-US" dirty="0" err="1"/>
              <a:t>is_filename_safe</a:t>
            </a:r>
            <a:endParaRPr lang="en-US" dirty="0"/>
          </a:p>
          <a:p>
            <a:pPr>
              <a:buFont typeface="Arial" panose="020B0604020202020204" pitchFamily="34" charset="0"/>
              <a:buChar char="•"/>
            </a:pPr>
            <a:r>
              <a:rPr lang="en-US" dirty="0" err="1"/>
              <a:t>run_tseries</a:t>
            </a:r>
            <a:r>
              <a:rPr lang="en-US" dirty="0"/>
              <a:t>: the main SPEC function. </a:t>
            </a:r>
            <a:r>
              <a:rPr lang="en-US" dirty="0">
                <a:solidFill>
                  <a:srgbClr val="FF0000"/>
                </a:solidFill>
              </a:rPr>
              <a:t>Does…something to the </a:t>
            </a:r>
            <a:r>
              <a:rPr lang="en-US" dirty="0" err="1">
                <a:solidFill>
                  <a:srgbClr val="FF0000"/>
                </a:solidFill>
              </a:rPr>
              <a:t>solocomm.controlQueue</a:t>
            </a:r>
            <a:r>
              <a:rPr lang="en-US" dirty="0">
                <a:solidFill>
                  <a:srgbClr val="FF0000"/>
                </a:solidFill>
              </a:rPr>
              <a:t>? What is that?</a:t>
            </a:r>
          </a:p>
        </p:txBody>
      </p:sp>
    </p:spTree>
    <p:extLst>
      <p:ext uri="{BB962C8B-B14F-4D97-AF65-F5344CB8AC3E}">
        <p14:creationId xmlns:p14="http://schemas.microsoft.com/office/powerpoint/2010/main" val="4237572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FD27-44C8-483E-A284-98D348224E66}"/>
              </a:ext>
            </a:extLst>
          </p:cNvPr>
          <p:cNvSpPr>
            <a:spLocks noGrp="1"/>
          </p:cNvSpPr>
          <p:nvPr>
            <p:ph type="title"/>
          </p:nvPr>
        </p:nvSpPr>
        <p:spPr/>
        <p:txBody>
          <a:bodyPr/>
          <a:lstStyle/>
          <a:p>
            <a:r>
              <a:rPr lang="en-US" dirty="0"/>
              <a:t>solocomm.py</a:t>
            </a:r>
          </a:p>
        </p:txBody>
      </p:sp>
      <p:sp>
        <p:nvSpPr>
          <p:cNvPr id="3" name="Text Placeholder 2">
            <a:extLst>
              <a:ext uri="{FF2B5EF4-FFF2-40B4-BE49-F238E27FC236}">
                <a16:creationId xmlns:a16="http://schemas.microsoft.com/office/drawing/2014/main" id="{E0FD9EFD-49E4-40DF-A163-04E2FFF4094F}"/>
              </a:ext>
            </a:extLst>
          </p:cNvPr>
          <p:cNvSpPr>
            <a:spLocks noGrp="1"/>
          </p:cNvSpPr>
          <p:nvPr>
            <p:ph type="body" idx="1"/>
          </p:nvPr>
        </p:nvSpPr>
        <p:spPr/>
        <p:txBody>
          <a:bodyPr/>
          <a:lstStyle/>
          <a:p>
            <a:r>
              <a:rPr lang="en-US" dirty="0"/>
              <a:t>(functions outside of any class)</a:t>
            </a:r>
          </a:p>
        </p:txBody>
      </p:sp>
    </p:spTree>
    <p:extLst>
      <p:ext uri="{BB962C8B-B14F-4D97-AF65-F5344CB8AC3E}">
        <p14:creationId xmlns:p14="http://schemas.microsoft.com/office/powerpoint/2010/main" val="3641892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err="1"/>
              <a:t>initConnections</a:t>
            </a:r>
            <a:r>
              <a:rPr lang="en-US" dirty="0"/>
              <a:t>(</a:t>
            </a:r>
            <a:r>
              <a:rPr lang="en-US" dirty="0" err="1"/>
              <a:t>MainGUI</a:t>
            </a:r>
            <a:r>
              <a:rPr lang="en-US" dirty="0"/>
              <a:t>, host): make a </a:t>
            </a:r>
            <a:r>
              <a:rPr lang="en-US" dirty="0" err="1"/>
              <a:t>SpecCommThread</a:t>
            </a:r>
            <a:r>
              <a:rPr lang="en-US" dirty="0"/>
              <a:t> and a </a:t>
            </a:r>
            <a:r>
              <a:rPr lang="en-US" dirty="0" err="1"/>
              <a:t>ControlThread</a:t>
            </a:r>
            <a:r>
              <a:rPr lang="en-US" dirty="0"/>
              <a:t> (both of which are daemon threads). Returns the </a:t>
            </a:r>
            <a:r>
              <a:rPr lang="en-US" dirty="0" err="1"/>
              <a:t>ControlThread</a:t>
            </a:r>
            <a:r>
              <a:rPr lang="en-US" dirty="0"/>
              <a:t>.</a:t>
            </a:r>
          </a:p>
          <a:p>
            <a:pPr>
              <a:buFont typeface="Arial" panose="020B0604020202020204" pitchFamily="34" charset="0"/>
              <a:buChar char="•"/>
            </a:pPr>
            <a:r>
              <a:rPr lang="en-US" dirty="0" err="1">
                <a:solidFill>
                  <a:srgbClr val="FF0000"/>
                </a:solidFill>
              </a:rPr>
              <a:t>parseListOfCommands</a:t>
            </a:r>
            <a:r>
              <a:rPr lang="en-US" dirty="0">
                <a:solidFill>
                  <a:srgbClr val="FF0000"/>
                </a:solidFill>
              </a:rPr>
              <a:t>(self, </a:t>
            </a:r>
            <a:r>
              <a:rPr lang="en-US" dirty="0" err="1">
                <a:solidFill>
                  <a:srgbClr val="FF0000"/>
                </a:solidFill>
              </a:rPr>
              <a:t>cmdList</a:t>
            </a:r>
            <a:r>
              <a:rPr lang="en-US" dirty="0">
                <a:solidFill>
                  <a:srgbClr val="FF0000"/>
                </a:solidFill>
              </a:rPr>
              <a:t>): I think this is unused. It must have gotten orphaned outside the class it’s supposed to be in, since it has a self parameter.</a:t>
            </a:r>
          </a:p>
          <a:p>
            <a:pPr>
              <a:buFont typeface="Arial" panose="020B0604020202020204" pitchFamily="34" charset="0"/>
              <a:buChar char="•"/>
            </a:pPr>
            <a:r>
              <a:rPr lang="en-US" dirty="0" err="1"/>
              <a:t>parse_command_file</a:t>
            </a:r>
            <a:r>
              <a:rPr lang="en-US" dirty="0"/>
              <a:t>(filename): I think this is just used for testing</a:t>
            </a:r>
            <a:endParaRPr lang="en-US" dirty="0">
              <a:solidFill>
                <a:srgbClr val="FF0000"/>
              </a:solidFill>
            </a:endParaRPr>
          </a:p>
          <a:p>
            <a:pPr>
              <a:buFont typeface="Arial" panose="020B0604020202020204" pitchFamily="34" charset="0"/>
              <a:buChar char="•"/>
            </a:pPr>
            <a:r>
              <a:rPr lang="en-US" dirty="0" err="1"/>
              <a:t>parseCommand</a:t>
            </a:r>
            <a:r>
              <a:rPr lang="en-US" dirty="0"/>
              <a:t>(</a:t>
            </a:r>
            <a:r>
              <a:rPr lang="en-US" dirty="0" err="1"/>
              <a:t>cmd</a:t>
            </a:r>
            <a:r>
              <a:rPr lang="en-US" dirty="0"/>
              <a:t>): take in the </a:t>
            </a:r>
            <a:r>
              <a:rPr lang="en-US" dirty="0" err="1"/>
              <a:t>cmd</a:t>
            </a:r>
            <a:r>
              <a:rPr lang="en-US" dirty="0"/>
              <a:t> string and return [serv, command]</a:t>
            </a:r>
          </a:p>
          <a:p>
            <a:pPr>
              <a:buFont typeface="Arial" panose="020B0604020202020204" pitchFamily="34" charset="0"/>
              <a:buChar char="•"/>
            </a:pPr>
            <a:r>
              <a:rPr lang="en-US" dirty="0" err="1"/>
              <a:t>waitFor</a:t>
            </a:r>
            <a:r>
              <a:rPr lang="en-US" dirty="0"/>
              <a:t>(state): every 1s, query SPEC’s state via the </a:t>
            </a:r>
            <a:r>
              <a:rPr lang="en-US" dirty="0" err="1"/>
              <a:t>soloSoftCommandQueue</a:t>
            </a:r>
            <a:r>
              <a:rPr lang="en-US" dirty="0"/>
              <a:t>. Once it reaches the desired state, return (blocking). </a:t>
            </a:r>
            <a:r>
              <a:rPr lang="en-US" dirty="0">
                <a:solidFill>
                  <a:srgbClr val="FF0000"/>
                </a:solidFill>
              </a:rPr>
              <a:t>The thing is, I don’t think </a:t>
            </a:r>
            <a:r>
              <a:rPr lang="en-US" dirty="0" err="1">
                <a:solidFill>
                  <a:srgbClr val="FF0000"/>
                </a:solidFill>
              </a:rPr>
              <a:t>soloSoftCommandQueue</a:t>
            </a:r>
            <a:r>
              <a:rPr lang="en-US" dirty="0">
                <a:solidFill>
                  <a:srgbClr val="FF0000"/>
                </a:solidFill>
              </a:rPr>
              <a:t> actually does anything anywhere?</a:t>
            </a:r>
          </a:p>
        </p:txBody>
      </p:sp>
    </p:spTree>
    <p:extLst>
      <p:ext uri="{BB962C8B-B14F-4D97-AF65-F5344CB8AC3E}">
        <p14:creationId xmlns:p14="http://schemas.microsoft.com/office/powerpoint/2010/main" val="286387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normAutofit/>
          </a:bodyPr>
          <a:lstStyle/>
          <a:p>
            <a:r>
              <a:rPr lang="en-US" dirty="0"/>
              <a:t>Start up the software</a:t>
            </a:r>
          </a:p>
          <a:p>
            <a:pPr lvl="1"/>
            <a:r>
              <a:rPr lang="en-US" dirty="0"/>
              <a:t>Create the GUI</a:t>
            </a:r>
          </a:p>
          <a:p>
            <a:pPr lvl="1"/>
            <a:r>
              <a:rPr lang="en-US" dirty="0"/>
              <a:t>Load the config (</a:t>
            </a:r>
            <a:r>
              <a:rPr lang="en-US" dirty="0">
                <a:solidFill>
                  <a:srgbClr val="FFC000"/>
                </a:solidFill>
              </a:rPr>
              <a:t>local file system</a:t>
            </a:r>
            <a:r>
              <a:rPr lang="en-US" dirty="0"/>
              <a:t>)</a:t>
            </a:r>
          </a:p>
          <a:p>
            <a:pPr lvl="1"/>
            <a:r>
              <a:rPr lang="en-US" dirty="0"/>
              <a:t>Start the logging (</a:t>
            </a:r>
            <a:r>
              <a:rPr lang="en-US" dirty="0">
                <a:solidFill>
                  <a:srgbClr val="FFC000"/>
                </a:solidFill>
              </a:rPr>
              <a:t>local file system</a:t>
            </a:r>
            <a:r>
              <a:rPr lang="en-US" dirty="0"/>
              <a:t>)</a:t>
            </a:r>
          </a:p>
          <a:p>
            <a:pPr lvl="1"/>
            <a:r>
              <a:rPr lang="en-US" dirty="0"/>
              <a:t>Connect to </a:t>
            </a:r>
            <a:r>
              <a:rPr lang="en-US" dirty="0" err="1">
                <a:solidFill>
                  <a:srgbClr val="0070C0"/>
                </a:solidFill>
              </a:rPr>
              <a:t>Elveflow</a:t>
            </a:r>
            <a:r>
              <a:rPr lang="en-US" dirty="0"/>
              <a:t> and start up a thread to handle all </a:t>
            </a:r>
            <a:r>
              <a:rPr lang="en-US" dirty="0" err="1"/>
              <a:t>Elveflow</a:t>
            </a:r>
            <a:r>
              <a:rPr lang="en-US" dirty="0"/>
              <a:t> communication</a:t>
            </a:r>
          </a:p>
          <a:p>
            <a:pPr lvl="1"/>
            <a:r>
              <a:rPr lang="en-US" dirty="0"/>
              <a:t>Connect to </a:t>
            </a:r>
            <a:r>
              <a:rPr lang="en-US" dirty="0">
                <a:solidFill>
                  <a:srgbClr val="00B050"/>
                </a:solidFill>
              </a:rPr>
              <a:t>spec</a:t>
            </a:r>
          </a:p>
          <a:p>
            <a:r>
              <a:rPr lang="en-US" dirty="0"/>
              <a:t>Start microcontroller connection (</a:t>
            </a:r>
            <a:r>
              <a:rPr lang="en-US" dirty="0">
                <a:solidFill>
                  <a:srgbClr val="C00000"/>
                </a:solidFill>
              </a:rPr>
              <a:t>pumps and valves</a:t>
            </a:r>
            <a:r>
              <a:rPr lang="en-US" dirty="0"/>
              <a:t>)</a:t>
            </a:r>
            <a:endParaRPr lang="en-US" dirty="0">
              <a:solidFill>
                <a:srgbClr val="7030A0"/>
              </a:solidFill>
            </a:endParaRPr>
          </a:p>
          <a:p>
            <a:r>
              <a:rPr lang="en-US" dirty="0"/>
              <a:t>Start sheath flow (</a:t>
            </a:r>
            <a:r>
              <a:rPr lang="en-US" dirty="0" err="1">
                <a:solidFill>
                  <a:srgbClr val="0070C0"/>
                </a:solidFill>
              </a:rPr>
              <a:t>Elveflow</a:t>
            </a:r>
            <a:r>
              <a:rPr lang="en-US" dirty="0"/>
              <a:t>) and automatically graph</a:t>
            </a:r>
          </a:p>
        </p:txBody>
      </p:sp>
      <p:sp>
        <p:nvSpPr>
          <p:cNvPr id="9" name="Rectangle 8">
            <a:extLst>
              <a:ext uri="{FF2B5EF4-FFF2-40B4-BE49-F238E27FC236}">
                <a16:creationId xmlns:a16="http://schemas.microsoft.com/office/drawing/2014/main" id="{2BC8A2FD-05A3-478B-9263-D12D2CD9E776}"/>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DBC4A4AF-4E42-43FA-9192-FDAB6E728EC4}"/>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5A14D8F1-84EF-4FFE-AA0B-672CC88499D2}"/>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2DADF06D-12D5-4096-998E-1CA2D7C8B606}"/>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2398555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Queues </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All of these are instances of .</a:t>
            </a:r>
            <a:r>
              <a:rPr lang="en-US" dirty="0" err="1"/>
              <a:t>SpecClient.ClosableQueue</a:t>
            </a:r>
            <a:r>
              <a:rPr lang="en-US" dirty="0"/>
              <a:t>, which I think is just a normal queue but implemented again…?</a:t>
            </a:r>
          </a:p>
          <a:p>
            <a:pPr>
              <a:buFont typeface="Arial" panose="020B0604020202020204" pitchFamily="34" charset="0"/>
              <a:buChar char="•"/>
            </a:pPr>
            <a:r>
              <a:rPr lang="en-US" dirty="0" err="1"/>
              <a:t>soloSoftCommandQueue</a:t>
            </a:r>
            <a:r>
              <a:rPr lang="en-US" dirty="0"/>
              <a:t>, </a:t>
            </a:r>
            <a:r>
              <a:rPr lang="en-US" dirty="0" err="1"/>
              <a:t>soloSoftAnswerQueue</a:t>
            </a:r>
            <a:r>
              <a:rPr lang="en-US" dirty="0"/>
              <a:t>: Uh… I don’t see these being used anywhere (unless they’re used somewhere outside the class?)</a:t>
            </a:r>
          </a:p>
          <a:p>
            <a:pPr>
              <a:buFont typeface="Arial" panose="020B0604020202020204" pitchFamily="34" charset="0"/>
              <a:buChar char="•"/>
            </a:pPr>
            <a:r>
              <a:rPr lang="en-US" dirty="0" err="1"/>
              <a:t>controlQueue</a:t>
            </a:r>
            <a:r>
              <a:rPr lang="en-US" dirty="0"/>
              <a:t>, </a:t>
            </a:r>
            <a:r>
              <a:rPr lang="en-US" dirty="0" err="1"/>
              <a:t>ManualControlQueue</a:t>
            </a:r>
            <a:r>
              <a:rPr lang="en-US" dirty="0"/>
              <a:t>: used by the </a:t>
            </a:r>
            <a:r>
              <a:rPr lang="en-US" dirty="0">
                <a:solidFill>
                  <a:schemeClr val="accent6"/>
                </a:solidFill>
              </a:rPr>
              <a:t>control thread </a:t>
            </a:r>
            <a:r>
              <a:rPr lang="en-US" dirty="0"/>
              <a:t>and the </a:t>
            </a:r>
            <a:r>
              <a:rPr lang="en-US" dirty="0">
                <a:solidFill>
                  <a:schemeClr val="accent6"/>
                </a:solidFill>
              </a:rPr>
              <a:t>manual control thread</a:t>
            </a:r>
          </a:p>
          <a:p>
            <a:pPr>
              <a:buFont typeface="Arial" panose="020B0604020202020204" pitchFamily="34" charset="0"/>
              <a:buChar char="•"/>
            </a:pPr>
            <a:r>
              <a:rPr lang="en-US" dirty="0" err="1"/>
              <a:t>adxCommandQueue</a:t>
            </a:r>
            <a:r>
              <a:rPr lang="en-US" dirty="0"/>
              <a:t> is used by the </a:t>
            </a:r>
            <a:r>
              <a:rPr lang="en-US" dirty="0" err="1">
                <a:solidFill>
                  <a:schemeClr val="accent6"/>
                </a:solidFill>
              </a:rPr>
              <a:t>SpecCommThread</a:t>
            </a:r>
            <a:r>
              <a:rPr lang="en-US" dirty="0"/>
              <a:t>. I don’t know about </a:t>
            </a:r>
            <a:r>
              <a:rPr lang="en-US" dirty="0" err="1"/>
              <a:t>adxAnswerQueue</a:t>
            </a:r>
            <a:endParaRPr lang="en-US" dirty="0"/>
          </a:p>
        </p:txBody>
      </p:sp>
    </p:spTree>
    <p:extLst>
      <p:ext uri="{BB962C8B-B14F-4D97-AF65-F5344CB8AC3E}">
        <p14:creationId xmlns:p14="http://schemas.microsoft.com/office/powerpoint/2010/main" val="9133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MySpecCommand</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hardware/solocomm.py</a:t>
            </a:r>
          </a:p>
        </p:txBody>
      </p:sp>
    </p:spTree>
    <p:extLst>
      <p:ext uri="{BB962C8B-B14F-4D97-AF65-F5344CB8AC3E}">
        <p14:creationId xmlns:p14="http://schemas.microsoft.com/office/powerpoint/2010/main" val="1244282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MySpecCommand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Extends </a:t>
            </a:r>
            <a:r>
              <a:rPr lang="en-US" dirty="0" err="1"/>
              <a:t>SpecCommand.SpecCommandA</a:t>
            </a:r>
            <a:endParaRPr lang="en-US" dirty="0"/>
          </a:p>
          <a:p>
            <a:pPr>
              <a:buFont typeface="Arial" panose="020B0604020202020204" pitchFamily="34" charset="0"/>
              <a:buChar char="•"/>
            </a:pPr>
            <a:r>
              <a:rPr lang="en-US" dirty="0"/>
              <a:t>I think this is just a communication device that communicates with Spec.</a:t>
            </a:r>
          </a:p>
          <a:p>
            <a:pPr>
              <a:buFont typeface="Arial" panose="020B0604020202020204" pitchFamily="34" charset="0"/>
              <a:buChar char="•"/>
            </a:pPr>
            <a:r>
              <a:rPr lang="en-US" dirty="0"/>
              <a:t>The functions in here are all over the place and don’t seem to do what their names indicate. If there’s Spec documentation, probably just look at </a:t>
            </a:r>
            <a:r>
              <a:rPr lang="en-US" dirty="0" err="1"/>
              <a:t>SpecCommandA</a:t>
            </a:r>
            <a:r>
              <a:rPr lang="en-US" dirty="0"/>
              <a:t>.</a:t>
            </a:r>
          </a:p>
          <a:p>
            <a:pPr lvl="1">
              <a:buFont typeface="Arial" panose="020B0604020202020204" pitchFamily="34" charset="0"/>
              <a:buChar char="•"/>
            </a:pPr>
            <a:r>
              <a:rPr lang="en-US" dirty="0"/>
              <a:t>That said, I’ll try to put down what these functions are doing as best as I can interpret them.</a:t>
            </a:r>
          </a:p>
        </p:txBody>
      </p:sp>
    </p:spTree>
    <p:extLst>
      <p:ext uri="{BB962C8B-B14F-4D97-AF65-F5344CB8AC3E}">
        <p14:creationId xmlns:p14="http://schemas.microsoft.com/office/powerpoint/2010/main" val="940655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stuff that makes sense</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__</a:t>
            </a:r>
            <a:r>
              <a:rPr lang="en-US" dirty="0" err="1"/>
              <a:t>init</a:t>
            </a:r>
            <a:r>
              <a:rPr lang="en-US" dirty="0"/>
              <a:t>__(self, command, host, thread): </a:t>
            </a:r>
          </a:p>
          <a:p>
            <a:pPr>
              <a:buFont typeface="Arial" panose="020B0604020202020204" pitchFamily="34" charset="0"/>
              <a:buChar char="•"/>
            </a:pPr>
            <a:r>
              <a:rPr lang="en-US" dirty="0"/>
              <a:t>connected(self): sets the internal </a:t>
            </a:r>
            <a:r>
              <a:rPr lang="en-US" dirty="0" err="1"/>
              <a:t>self.ready</a:t>
            </a:r>
            <a:r>
              <a:rPr lang="en-US" dirty="0"/>
              <a:t> to True. (This is how to</a:t>
            </a:r>
            <a:r>
              <a:rPr lang="en-US" i="1" dirty="0"/>
              <a:t> change</a:t>
            </a:r>
            <a:r>
              <a:rPr lang="en-US" dirty="0"/>
              <a:t> the state, not how to read it, despite the name)</a:t>
            </a:r>
          </a:p>
          <a:p>
            <a:pPr>
              <a:buFont typeface="Arial" panose="020B0604020202020204" pitchFamily="34" charset="0"/>
              <a:buChar char="•"/>
            </a:pPr>
            <a:r>
              <a:rPr lang="en-US" dirty="0"/>
              <a:t>disconnected(self): set the internal </a:t>
            </a:r>
            <a:r>
              <a:rPr lang="en-US" dirty="0" err="1"/>
              <a:t>self.ready</a:t>
            </a:r>
            <a:r>
              <a:rPr lang="en-US" dirty="0"/>
              <a:t> to False and also stop the </a:t>
            </a:r>
            <a:r>
              <a:rPr lang="en-US" dirty="0" err="1"/>
              <a:t>self.thread</a:t>
            </a:r>
            <a:r>
              <a:rPr lang="en-US" dirty="0"/>
              <a:t> thread.</a:t>
            </a:r>
          </a:p>
          <a:p>
            <a:pPr>
              <a:buFont typeface="Arial" panose="020B0604020202020204" pitchFamily="34" charset="0"/>
              <a:buChar char="•"/>
            </a:pPr>
            <a:r>
              <a:rPr lang="en-US" dirty="0" err="1"/>
              <a:t>replyArrived</a:t>
            </a:r>
            <a:r>
              <a:rPr lang="en-US" dirty="0"/>
              <a:t>(self, reply): add the reply to the internal </a:t>
            </a:r>
            <a:r>
              <a:rPr lang="en-US" dirty="0" err="1"/>
              <a:t>self.reply</a:t>
            </a:r>
            <a:r>
              <a:rPr lang="en-US" dirty="0"/>
              <a:t> variable. (Also print out a debug message)</a:t>
            </a:r>
          </a:p>
          <a:p>
            <a:pPr>
              <a:buFont typeface="Arial" panose="020B0604020202020204" pitchFamily="34" charset="0"/>
              <a:buChar char="•"/>
            </a:pPr>
            <a:r>
              <a:rPr lang="en-US" dirty="0" err="1"/>
              <a:t>GetReply</a:t>
            </a:r>
            <a:r>
              <a:rPr lang="en-US" dirty="0"/>
              <a:t>(self): return </a:t>
            </a:r>
            <a:r>
              <a:rPr lang="en-US" dirty="0" err="1"/>
              <a:t>self.reply</a:t>
            </a:r>
            <a:endParaRPr lang="en-US" dirty="0"/>
          </a:p>
          <a:p>
            <a:pPr>
              <a:buFont typeface="Arial" panose="020B0604020202020204" pitchFamily="34" charset="0"/>
              <a:buChar char="•"/>
            </a:pPr>
            <a:r>
              <a:rPr lang="en-US" dirty="0" err="1"/>
              <a:t>ClearReply</a:t>
            </a:r>
            <a:r>
              <a:rPr lang="en-US" dirty="0"/>
              <a:t>(self): clear </a:t>
            </a:r>
            <a:r>
              <a:rPr lang="en-US" dirty="0" err="1"/>
              <a:t>self.reply</a:t>
            </a:r>
            <a:endParaRPr lang="en-US" dirty="0"/>
          </a:p>
        </p:txBody>
      </p:sp>
    </p:spTree>
    <p:extLst>
      <p:ext uri="{BB962C8B-B14F-4D97-AF65-F5344CB8AC3E}">
        <p14:creationId xmlns:p14="http://schemas.microsoft.com/office/powerpoint/2010/main" val="1473760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a:t>Functions: stuff that doesn’t make sense</a:t>
            </a:r>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err="1"/>
              <a:t>getReady</a:t>
            </a:r>
            <a:r>
              <a:rPr lang="en-US" dirty="0"/>
              <a:t>(self): When this function is called, return a pointer to this function itself. I have no idea what the use case for this is.</a:t>
            </a:r>
          </a:p>
          <a:p>
            <a:pPr>
              <a:buFont typeface="Arial" panose="020B0604020202020204" pitchFamily="34" charset="0"/>
              <a:buChar char="•"/>
            </a:pPr>
            <a:r>
              <a:rPr lang="en-US" dirty="0" err="1"/>
              <a:t>beginWait</a:t>
            </a:r>
            <a:r>
              <a:rPr lang="en-US" dirty="0"/>
              <a:t>(self): do nothing but print a message and then return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62931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Three classes: command threads</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hardware/solocomm.py</a:t>
            </a:r>
          </a:p>
        </p:txBody>
      </p:sp>
    </p:spTree>
    <p:extLst>
      <p:ext uri="{BB962C8B-B14F-4D97-AF65-F5344CB8AC3E}">
        <p14:creationId xmlns:p14="http://schemas.microsoft.com/office/powerpoint/2010/main" val="3693208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SpecCommThread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A specialized thread to run all the communication with Spec</a:t>
            </a:r>
          </a:p>
          <a:p>
            <a:pPr>
              <a:buFont typeface="Arial" panose="020B0604020202020204" pitchFamily="34" charset="0"/>
              <a:buChar char="•"/>
            </a:pPr>
            <a:r>
              <a:rPr lang="en-US" dirty="0"/>
              <a:t>It initializes a </a:t>
            </a:r>
            <a:r>
              <a:rPr lang="en-US" dirty="0" err="1"/>
              <a:t>MySpecCommand</a:t>
            </a:r>
            <a:r>
              <a:rPr lang="en-US" dirty="0"/>
              <a:t> from which it actually communicates with Spec.</a:t>
            </a:r>
          </a:p>
          <a:p>
            <a:pPr>
              <a:buFont typeface="Arial" panose="020B0604020202020204" pitchFamily="34" charset="0"/>
              <a:buChar char="•"/>
            </a:pPr>
            <a:r>
              <a:rPr lang="en-US" dirty="0"/>
              <a:t>In the main run loop, continuously check the </a:t>
            </a:r>
            <a:r>
              <a:rPr lang="en-US" dirty="0" err="1"/>
              <a:t>adxCommandQueue</a:t>
            </a:r>
            <a:r>
              <a:rPr lang="en-US" dirty="0"/>
              <a:t> for commands to send to Spec, and then run them. After you run each command, wait for Spec to respond.</a:t>
            </a:r>
          </a:p>
          <a:p>
            <a:pPr>
              <a:buFont typeface="Arial" panose="020B0604020202020204" pitchFamily="34" charset="0"/>
              <a:buChar char="•"/>
            </a:pPr>
            <a:r>
              <a:rPr lang="en-US" dirty="0">
                <a:solidFill>
                  <a:srgbClr val="FFC000"/>
                </a:solidFill>
              </a:rPr>
              <a:t>There is no mechanism to shut down the thread, so this must be run in daemon mode</a:t>
            </a:r>
          </a:p>
          <a:p>
            <a:pPr>
              <a:buFont typeface="Arial" panose="020B0604020202020204" pitchFamily="34" charset="0"/>
              <a:buChar char="•"/>
            </a:pPr>
            <a:r>
              <a:rPr lang="en-US" dirty="0" err="1"/>
              <a:t>tryReconnect</a:t>
            </a:r>
            <a:r>
              <a:rPr lang="en-US" dirty="0"/>
              <a:t>(</a:t>
            </a:r>
            <a:r>
              <a:rPr lang="en-US" dirty="0" err="1"/>
              <a:t>TryOnce</a:t>
            </a:r>
            <a:r>
              <a:rPr lang="en-US" dirty="0"/>
              <a:t>=False) loops forever if it cannot connect. </a:t>
            </a:r>
            <a:r>
              <a:rPr lang="en-US" dirty="0">
                <a:solidFill>
                  <a:srgbClr val="FF0000"/>
                </a:solidFill>
              </a:rPr>
              <a:t>I wonder if problems on Spec’s end with thinking it’s connected might be the cause of the startup crashes</a:t>
            </a:r>
          </a:p>
        </p:txBody>
      </p:sp>
    </p:spTree>
    <p:extLst>
      <p:ext uri="{BB962C8B-B14F-4D97-AF65-F5344CB8AC3E}">
        <p14:creationId xmlns:p14="http://schemas.microsoft.com/office/powerpoint/2010/main" val="1681762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ControlThread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fontScale="92500"/>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A specialized thread to run the main communication with the microcontroller (valves/pumps) and also ADX commands.</a:t>
            </a:r>
          </a:p>
          <a:p>
            <a:pPr lvl="1">
              <a:buFont typeface="Arial" panose="020B0604020202020204" pitchFamily="34" charset="0"/>
              <a:buChar char="•"/>
            </a:pPr>
            <a:r>
              <a:rPr lang="en-US" dirty="0"/>
              <a:t>ADX commands are run by throwing them into the </a:t>
            </a:r>
            <a:r>
              <a:rPr lang="en-US" dirty="0" err="1"/>
              <a:t>SpecCommThread</a:t>
            </a:r>
            <a:r>
              <a:rPr lang="en-US" dirty="0"/>
              <a:t> queue (</a:t>
            </a:r>
            <a:r>
              <a:rPr lang="en-US" dirty="0" err="1"/>
              <a:t>adxCommandQueue</a:t>
            </a:r>
            <a:r>
              <a:rPr lang="en-US" dirty="0"/>
              <a:t>). It does not check to see how Spec is doing and just barrels on with the next command.</a:t>
            </a:r>
            <a:endParaRPr lang="en-US" dirty="0">
              <a:solidFill>
                <a:srgbClr val="FF0000"/>
              </a:solidFill>
            </a:endParaRPr>
          </a:p>
          <a:p>
            <a:pPr>
              <a:buFont typeface="Arial" panose="020B0604020202020204" pitchFamily="34" charset="0"/>
              <a:buChar char="•"/>
            </a:pPr>
            <a:r>
              <a:rPr lang="en-US" dirty="0"/>
              <a:t>In the main run loop, continuously check the </a:t>
            </a:r>
            <a:r>
              <a:rPr lang="en-US" dirty="0" err="1"/>
              <a:t>controlQueue</a:t>
            </a:r>
            <a:r>
              <a:rPr lang="en-US" dirty="0"/>
              <a:t> for commands to send to Spec, and then run them. After you run each command, wait for Spec to respond.</a:t>
            </a:r>
          </a:p>
          <a:p>
            <a:pPr>
              <a:buFont typeface="Arial" panose="020B0604020202020204" pitchFamily="34" charset="0"/>
              <a:buChar char="•"/>
            </a:pPr>
            <a:r>
              <a:rPr lang="en-US" dirty="0"/>
              <a:t>Quits if the main </a:t>
            </a:r>
            <a:r>
              <a:rPr lang="en-US" dirty="0" err="1"/>
              <a:t>Gui’s</a:t>
            </a:r>
            <a:r>
              <a:rPr lang="en-US" dirty="0"/>
              <a:t> </a:t>
            </a:r>
            <a:r>
              <a:rPr lang="en-US" dirty="0" err="1"/>
              <a:t>listen_run_flag</a:t>
            </a:r>
            <a:r>
              <a:rPr lang="en-US" dirty="0"/>
              <a:t>() is not True; has cleanup logic when it quits</a:t>
            </a:r>
          </a:p>
        </p:txBody>
      </p:sp>
    </p:spTree>
    <p:extLst>
      <p:ext uri="{BB962C8B-B14F-4D97-AF65-F5344CB8AC3E}">
        <p14:creationId xmlns:p14="http://schemas.microsoft.com/office/powerpoint/2010/main" val="280701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ManualThread</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Extends </a:t>
            </a:r>
            <a:r>
              <a:rPr lang="en-US" dirty="0">
                <a:solidFill>
                  <a:schemeClr val="accent6"/>
                </a:solidFill>
              </a:rPr>
              <a:t>thread</a:t>
            </a:r>
          </a:p>
          <a:p>
            <a:pPr>
              <a:buFont typeface="Arial" panose="020B0604020202020204" pitchFamily="34" charset="0"/>
              <a:buChar char="•"/>
            </a:pPr>
            <a:r>
              <a:rPr lang="en-US" dirty="0"/>
              <a:t>Identical to </a:t>
            </a:r>
            <a:r>
              <a:rPr lang="en-US" dirty="0" err="1"/>
              <a:t>ControlThread</a:t>
            </a:r>
            <a:r>
              <a:rPr lang="en-US" dirty="0"/>
              <a:t>, but checks </a:t>
            </a:r>
            <a:r>
              <a:rPr lang="en-US" dirty="0" err="1"/>
              <a:t>ManualControlThread</a:t>
            </a:r>
            <a:r>
              <a:rPr lang="en-US" dirty="0"/>
              <a:t> (instead of </a:t>
            </a:r>
            <a:r>
              <a:rPr lang="en-US" dirty="0" err="1"/>
              <a:t>controlQueue</a:t>
            </a:r>
            <a:r>
              <a:rPr lang="en-US" dirty="0"/>
              <a:t>), and does not support ADX (Spec) commands</a:t>
            </a:r>
          </a:p>
          <a:p>
            <a:pPr>
              <a:buFont typeface="Arial" panose="020B0604020202020204" pitchFamily="34" charset="0"/>
              <a:buChar char="•"/>
            </a:pPr>
            <a:r>
              <a:rPr lang="en-US" dirty="0"/>
              <a:t>Quits if the main </a:t>
            </a:r>
            <a:r>
              <a:rPr lang="en-US" dirty="0" err="1"/>
              <a:t>Gui’s</a:t>
            </a:r>
            <a:r>
              <a:rPr lang="en-US" dirty="0"/>
              <a:t> </a:t>
            </a:r>
            <a:r>
              <a:rPr lang="en-US" dirty="0" err="1"/>
              <a:t>listen_run_flag</a:t>
            </a:r>
            <a:r>
              <a:rPr lang="en-US" dirty="0"/>
              <a:t>() is not True; has cleanup logic when it quits</a:t>
            </a:r>
          </a:p>
        </p:txBody>
      </p:sp>
    </p:spTree>
    <p:extLst>
      <p:ext uri="{BB962C8B-B14F-4D97-AF65-F5344CB8AC3E}">
        <p14:creationId xmlns:p14="http://schemas.microsoft.com/office/powerpoint/2010/main" val="1084049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err="1"/>
              <a:t>FlowPath</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widgets/FlowPath.py</a:t>
            </a:r>
          </a:p>
        </p:txBody>
      </p:sp>
    </p:spTree>
    <p:extLst>
      <p:ext uri="{BB962C8B-B14F-4D97-AF65-F5344CB8AC3E}">
        <p14:creationId xmlns:p14="http://schemas.microsoft.com/office/powerpoint/2010/main" val="323411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7A8A-344B-4FB8-938D-57261554AD9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8FD4FD72-B025-4BBF-8208-E0ABDF11B21C}"/>
              </a:ext>
            </a:extLst>
          </p:cNvPr>
          <p:cNvSpPr>
            <a:spLocks noGrp="1"/>
          </p:cNvSpPr>
          <p:nvPr>
            <p:ph idx="1"/>
          </p:nvPr>
        </p:nvSpPr>
        <p:spPr/>
        <p:txBody>
          <a:bodyPr/>
          <a:lstStyle/>
          <a:p>
            <a:r>
              <a:rPr lang="en-US" dirty="0"/>
              <a:t>Press Auto Run</a:t>
            </a:r>
          </a:p>
          <a:p>
            <a:pPr lvl="1"/>
            <a:r>
              <a:rPr lang="en-US" dirty="0"/>
              <a:t>Create a file name (</a:t>
            </a:r>
            <a:r>
              <a:rPr lang="en-US" dirty="0">
                <a:solidFill>
                  <a:srgbClr val="00B050"/>
                </a:solidFill>
              </a:rPr>
              <a:t>spec</a:t>
            </a:r>
            <a:r>
              <a:rPr lang="en-US" dirty="0"/>
              <a:t>)</a:t>
            </a:r>
          </a:p>
          <a:p>
            <a:pPr lvl="1"/>
            <a:r>
              <a:rPr lang="en-US" dirty="0"/>
              <a:t>Double-check the </a:t>
            </a:r>
            <a:r>
              <a:rPr lang="en-US" dirty="0" err="1">
                <a:solidFill>
                  <a:srgbClr val="0070C0"/>
                </a:solidFill>
              </a:rPr>
              <a:t>Elveflow</a:t>
            </a:r>
            <a:r>
              <a:rPr lang="en-US" dirty="0"/>
              <a:t> flowrates</a:t>
            </a:r>
          </a:p>
          <a:p>
            <a:pPr lvl="1"/>
            <a:r>
              <a:rPr lang="en-US" dirty="0"/>
              <a:t>Start running everything, which involves switching </a:t>
            </a:r>
            <a:r>
              <a:rPr lang="en-US" dirty="0">
                <a:solidFill>
                  <a:srgbClr val="C00000"/>
                </a:solidFill>
              </a:rPr>
              <a:t>valves</a:t>
            </a:r>
            <a:r>
              <a:rPr lang="en-US" dirty="0"/>
              <a:t>, starting and stopping the </a:t>
            </a:r>
            <a:r>
              <a:rPr lang="en-US" dirty="0">
                <a:solidFill>
                  <a:srgbClr val="C00000"/>
                </a:solidFill>
              </a:rPr>
              <a:t>pumps</a:t>
            </a:r>
            <a:r>
              <a:rPr lang="en-US" dirty="0"/>
              <a:t>, telling </a:t>
            </a:r>
            <a:r>
              <a:rPr lang="en-US" dirty="0">
                <a:solidFill>
                  <a:srgbClr val="00B050"/>
                </a:solidFill>
              </a:rPr>
              <a:t>spec</a:t>
            </a:r>
            <a:r>
              <a:rPr lang="en-US" dirty="0"/>
              <a:t> to actually take scans, and graphing </a:t>
            </a:r>
            <a:r>
              <a:rPr lang="en-US" dirty="0" err="1">
                <a:solidFill>
                  <a:srgbClr val="0070C0"/>
                </a:solidFill>
              </a:rPr>
              <a:t>Elveflow</a:t>
            </a:r>
            <a:r>
              <a:rPr lang="en-US" dirty="0"/>
              <a:t> results to the main page</a:t>
            </a:r>
          </a:p>
          <a:p>
            <a:pPr lvl="1"/>
            <a:r>
              <a:rPr lang="en-US" dirty="0"/>
              <a:t>Clean everything, which again involves </a:t>
            </a:r>
            <a:r>
              <a:rPr lang="en-US" dirty="0">
                <a:solidFill>
                  <a:srgbClr val="C00000"/>
                </a:solidFill>
              </a:rPr>
              <a:t>valves and pumps</a:t>
            </a:r>
          </a:p>
          <a:p>
            <a:r>
              <a:rPr lang="en-US" dirty="0"/>
              <a:t>Purge sheath if necessary (</a:t>
            </a:r>
            <a:r>
              <a:rPr lang="en-US" dirty="0" err="1">
                <a:solidFill>
                  <a:srgbClr val="0070C0"/>
                </a:solidFill>
              </a:rPr>
              <a:t>Elveflow</a:t>
            </a:r>
            <a:r>
              <a:rPr lang="en-US" dirty="0"/>
              <a:t> and </a:t>
            </a:r>
            <a:r>
              <a:rPr lang="en-US" dirty="0">
                <a:solidFill>
                  <a:srgbClr val="C00000"/>
                </a:solidFill>
              </a:rPr>
              <a:t>valves</a:t>
            </a:r>
            <a:r>
              <a:rPr lang="en-US" dirty="0"/>
              <a:t>)</a:t>
            </a:r>
            <a:endParaRPr lang="en-US" dirty="0">
              <a:solidFill>
                <a:srgbClr val="7030A0"/>
              </a:solidFill>
            </a:endParaRPr>
          </a:p>
          <a:p>
            <a:endParaRPr lang="en-US" dirty="0"/>
          </a:p>
        </p:txBody>
      </p:sp>
      <p:sp>
        <p:nvSpPr>
          <p:cNvPr id="9" name="Rectangle 8">
            <a:extLst>
              <a:ext uri="{FF2B5EF4-FFF2-40B4-BE49-F238E27FC236}">
                <a16:creationId xmlns:a16="http://schemas.microsoft.com/office/drawing/2014/main" id="{AC3C5F7A-83D9-4A69-BFF8-533F65B62DB5}"/>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10" name="Rectangle 9">
            <a:extLst>
              <a:ext uri="{FF2B5EF4-FFF2-40B4-BE49-F238E27FC236}">
                <a16:creationId xmlns:a16="http://schemas.microsoft.com/office/drawing/2014/main" id="{8E04A901-CD62-4931-B0CC-E11A6BEA803D}"/>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11" name="Rectangle 10">
            <a:extLst>
              <a:ext uri="{FF2B5EF4-FFF2-40B4-BE49-F238E27FC236}">
                <a16:creationId xmlns:a16="http://schemas.microsoft.com/office/drawing/2014/main" id="{244E2FD2-5661-4202-AA73-9C3FCBAFBFD4}"/>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12" name="Rectangle 11">
            <a:extLst>
              <a:ext uri="{FF2B5EF4-FFF2-40B4-BE49-F238E27FC236}">
                <a16:creationId xmlns:a16="http://schemas.microsoft.com/office/drawing/2014/main" id="{F7738870-C3B6-4B79-B72F-47B0437826B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3057008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F514-CD31-46C3-873D-61C768316954}"/>
              </a:ext>
            </a:extLst>
          </p:cNvPr>
          <p:cNvSpPr>
            <a:spLocks noGrp="1"/>
          </p:cNvSpPr>
          <p:nvPr>
            <p:ph type="title"/>
          </p:nvPr>
        </p:nvSpPr>
        <p:spPr/>
        <p:txBody>
          <a:bodyPr/>
          <a:lstStyle/>
          <a:p>
            <a:r>
              <a:rPr lang="en-US" dirty="0" err="1"/>
              <a:t>FlowPath</a:t>
            </a:r>
            <a:endParaRPr lang="en-US" dirty="0"/>
          </a:p>
        </p:txBody>
      </p:sp>
      <p:sp>
        <p:nvSpPr>
          <p:cNvPr id="3" name="Content Placeholder 2">
            <a:extLst>
              <a:ext uri="{FF2B5EF4-FFF2-40B4-BE49-F238E27FC236}">
                <a16:creationId xmlns:a16="http://schemas.microsoft.com/office/drawing/2014/main" id="{82B5FD8C-4DFB-4AA6-9676-1266C7730DF0}"/>
              </a:ext>
            </a:extLst>
          </p:cNvPr>
          <p:cNvSpPr>
            <a:spLocks noGrp="1"/>
          </p:cNvSpPr>
          <p:nvPr>
            <p:ph idx="1"/>
          </p:nvPr>
        </p:nvSpPr>
        <p:spPr/>
        <p:txBody>
          <a:bodyPr>
            <a:normAutofit/>
          </a:bodyPr>
          <a:lstStyle/>
          <a:p>
            <a:pPr>
              <a:buFont typeface="Arial" panose="020B0604020202020204" pitchFamily="34" charset="0"/>
              <a:buChar char="•"/>
            </a:pPr>
            <a:r>
              <a:rPr lang="en-US" dirty="0"/>
              <a:t>This really is just a graphing utility. The update functions are things like flowpath.valve2.set_auto_position("Run"), where you have to name the instance of the internal class (like valve2).</a:t>
            </a:r>
          </a:p>
          <a:p>
            <a:pPr>
              <a:buFont typeface="Arial" panose="020B0604020202020204" pitchFamily="34" charset="0"/>
              <a:buChar char="•"/>
            </a:pPr>
            <a:r>
              <a:rPr lang="en-US" dirty="0"/>
              <a:t>With this in mind, the </a:t>
            </a:r>
            <a:r>
              <a:rPr lang="en-US"/>
              <a:t>internal functions should </a:t>
            </a:r>
            <a:r>
              <a:rPr lang="en-US" dirty="0"/>
              <a:t>be mostly self-explanatory </a:t>
            </a:r>
          </a:p>
        </p:txBody>
      </p:sp>
    </p:spTree>
    <p:extLst>
      <p:ext uri="{BB962C8B-B14F-4D97-AF65-F5344CB8AC3E}">
        <p14:creationId xmlns:p14="http://schemas.microsoft.com/office/powerpoint/2010/main" val="942480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Whose Code Is It Anyway?</a:t>
            </a:r>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The game where everything’s made up and the points don’t matter</a:t>
            </a:r>
          </a:p>
        </p:txBody>
      </p:sp>
    </p:spTree>
    <p:extLst>
      <p:ext uri="{BB962C8B-B14F-4D97-AF65-F5344CB8AC3E}">
        <p14:creationId xmlns:p14="http://schemas.microsoft.com/office/powerpoint/2010/main" val="4049406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E35E-DF5C-47A6-8FD8-12A272AF226A}"/>
              </a:ext>
            </a:extLst>
          </p:cNvPr>
          <p:cNvSpPr>
            <a:spLocks noGrp="1"/>
          </p:cNvSpPr>
          <p:nvPr>
            <p:ph type="title"/>
          </p:nvPr>
        </p:nvSpPr>
        <p:spPr/>
        <p:txBody>
          <a:bodyPr/>
          <a:lstStyle/>
          <a:p>
            <a:r>
              <a:rPr lang="en-US" dirty="0"/>
              <a:t>Whose Code Is It Anyway?</a:t>
            </a:r>
          </a:p>
        </p:txBody>
      </p:sp>
      <p:sp>
        <p:nvSpPr>
          <p:cNvPr id="3" name="Content Placeholder 2">
            <a:extLst>
              <a:ext uri="{FF2B5EF4-FFF2-40B4-BE49-F238E27FC236}">
                <a16:creationId xmlns:a16="http://schemas.microsoft.com/office/drawing/2014/main" id="{234108B0-8A70-4212-8573-90110A4F3190}"/>
              </a:ext>
            </a:extLst>
          </p:cNvPr>
          <p:cNvSpPr>
            <a:spLocks noGrp="1"/>
          </p:cNvSpPr>
          <p:nvPr>
            <p:ph idx="1"/>
          </p:nvPr>
        </p:nvSpPr>
        <p:spPr/>
        <p:txBody>
          <a:bodyPr>
            <a:normAutofit lnSpcReduction="10000"/>
          </a:bodyPr>
          <a:lstStyle/>
          <a:p>
            <a:r>
              <a:rPr lang="en-US" dirty="0"/>
              <a:t>gui.py: everyone</a:t>
            </a:r>
          </a:p>
          <a:p>
            <a:r>
              <a:rPr lang="en-US" dirty="0"/>
              <a:t>hardware/</a:t>
            </a:r>
          </a:p>
          <a:p>
            <a:pPr lvl="1"/>
            <a:r>
              <a:rPr lang="en-US" dirty="0"/>
              <a:t>__</a:t>
            </a:r>
            <a:r>
              <a:rPr lang="en-US" dirty="0" err="1"/>
              <a:t>init</a:t>
            </a:r>
            <a:r>
              <a:rPr lang="en-US" dirty="0"/>
              <a:t>__: empty</a:t>
            </a:r>
          </a:p>
          <a:p>
            <a:pPr lvl="1"/>
            <a:r>
              <a:rPr lang="en-US" dirty="0" err="1"/>
              <a:t>FileIO</a:t>
            </a:r>
            <a:r>
              <a:rPr lang="en-US" dirty="0"/>
              <a:t>: Derrick</a:t>
            </a:r>
          </a:p>
          <a:p>
            <a:pPr lvl="1"/>
            <a:r>
              <a:rPr lang="en-US" dirty="0" err="1"/>
              <a:t>FileIOSpoofer</a:t>
            </a:r>
            <a:r>
              <a:rPr lang="en-US" dirty="0"/>
              <a:t>: Derrick—</a:t>
            </a:r>
            <a:r>
              <a:rPr lang="en-US" dirty="0" err="1"/>
              <a:t>FileIOSpoofer</a:t>
            </a:r>
            <a:r>
              <a:rPr lang="en-US" dirty="0"/>
              <a:t> is used for testing only</a:t>
            </a:r>
          </a:p>
          <a:p>
            <a:pPr lvl="1"/>
            <a:r>
              <a:rPr lang="en-US" dirty="0" err="1"/>
              <a:t>findports</a:t>
            </a:r>
            <a:r>
              <a:rPr lang="en-US" dirty="0"/>
              <a:t>: Derrick—unused</a:t>
            </a:r>
          </a:p>
          <a:p>
            <a:pPr lvl="1"/>
            <a:r>
              <a:rPr lang="en-US" dirty="0" err="1"/>
              <a:t>SAXSDrivers</a:t>
            </a:r>
            <a:r>
              <a:rPr lang="en-US" dirty="0"/>
              <a:t>: Josue</a:t>
            </a:r>
          </a:p>
          <a:p>
            <a:pPr lvl="1"/>
            <a:r>
              <a:rPr lang="en-US" dirty="0" err="1"/>
              <a:t>solocomm</a:t>
            </a:r>
            <a:r>
              <a:rPr lang="en-US" dirty="0"/>
              <a:t>: Alex M</a:t>
            </a:r>
          </a:p>
          <a:p>
            <a:pPr lvl="1"/>
            <a:r>
              <a:rPr lang="en-US" dirty="0"/>
              <a:t>SPEC: Alex M—seems to be </a:t>
            </a:r>
            <a:r>
              <a:rPr lang="en-US" dirty="0" err="1"/>
              <a:t>unusued</a:t>
            </a:r>
            <a:r>
              <a:rPr lang="en-US" dirty="0"/>
              <a:t>, supplanted by </a:t>
            </a:r>
            <a:r>
              <a:rPr lang="en-US" dirty="0" err="1"/>
              <a:t>solocomm</a:t>
            </a:r>
            <a:endParaRPr lang="en-US" dirty="0"/>
          </a:p>
        </p:txBody>
      </p:sp>
    </p:spTree>
    <p:extLst>
      <p:ext uri="{BB962C8B-B14F-4D97-AF65-F5344CB8AC3E}">
        <p14:creationId xmlns:p14="http://schemas.microsoft.com/office/powerpoint/2010/main" val="20449948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E35E-DF5C-47A6-8FD8-12A272AF226A}"/>
              </a:ext>
            </a:extLst>
          </p:cNvPr>
          <p:cNvSpPr>
            <a:spLocks noGrp="1"/>
          </p:cNvSpPr>
          <p:nvPr>
            <p:ph type="title"/>
          </p:nvPr>
        </p:nvSpPr>
        <p:spPr/>
        <p:txBody>
          <a:bodyPr/>
          <a:lstStyle/>
          <a:p>
            <a:r>
              <a:rPr lang="en-US" dirty="0"/>
              <a:t>Whose Code Is It Anyway?</a:t>
            </a:r>
          </a:p>
        </p:txBody>
      </p:sp>
      <p:sp>
        <p:nvSpPr>
          <p:cNvPr id="3" name="Content Placeholder 2">
            <a:extLst>
              <a:ext uri="{FF2B5EF4-FFF2-40B4-BE49-F238E27FC236}">
                <a16:creationId xmlns:a16="http://schemas.microsoft.com/office/drawing/2014/main" id="{234108B0-8A70-4212-8573-90110A4F3190}"/>
              </a:ext>
            </a:extLst>
          </p:cNvPr>
          <p:cNvSpPr>
            <a:spLocks noGrp="1"/>
          </p:cNvSpPr>
          <p:nvPr>
            <p:ph idx="1"/>
          </p:nvPr>
        </p:nvSpPr>
        <p:spPr/>
        <p:txBody>
          <a:bodyPr>
            <a:normAutofit fontScale="92500" lnSpcReduction="20000"/>
          </a:bodyPr>
          <a:lstStyle/>
          <a:p>
            <a:r>
              <a:rPr lang="en-US" dirty="0"/>
              <a:t>widgets/</a:t>
            </a:r>
          </a:p>
          <a:p>
            <a:pPr lvl="1"/>
            <a:r>
              <a:rPr lang="en-US" dirty="0"/>
              <a:t>__</a:t>
            </a:r>
            <a:r>
              <a:rPr lang="en-US" dirty="0" err="1"/>
              <a:t>init</a:t>
            </a:r>
            <a:r>
              <a:rPr lang="en-US" dirty="0"/>
              <a:t>__: empty except for imports</a:t>
            </a:r>
          </a:p>
          <a:p>
            <a:pPr lvl="1"/>
            <a:r>
              <a:rPr lang="en-US" dirty="0" err="1"/>
              <a:t>COMPortSelector</a:t>
            </a:r>
            <a:r>
              <a:rPr lang="en-US" dirty="0"/>
              <a:t>: Josue (very sparse file)</a:t>
            </a:r>
          </a:p>
          <a:p>
            <a:pPr lvl="1"/>
            <a:r>
              <a:rPr lang="en-US" dirty="0" err="1"/>
              <a:t>ConsoleUi</a:t>
            </a:r>
            <a:r>
              <a:rPr lang="en-US" dirty="0"/>
              <a:t>: Alex M (mostly </a:t>
            </a:r>
            <a:r>
              <a:rPr lang="en-US" dirty="0" err="1"/>
              <a:t>errorlogger</a:t>
            </a:r>
            <a:r>
              <a:rPr lang="en-US" dirty="0"/>
              <a:t> stuff)</a:t>
            </a:r>
          </a:p>
          <a:p>
            <a:pPr lvl="1"/>
            <a:r>
              <a:rPr lang="en-US" dirty="0" err="1"/>
              <a:t>ElveflowDisplay</a:t>
            </a:r>
            <a:r>
              <a:rPr lang="en-US" dirty="0"/>
              <a:t>: Derrick</a:t>
            </a:r>
          </a:p>
          <a:p>
            <a:pPr lvl="1"/>
            <a:r>
              <a:rPr lang="en-US" dirty="0" err="1"/>
              <a:t>FlowPath</a:t>
            </a:r>
            <a:r>
              <a:rPr lang="en-US" dirty="0"/>
              <a:t>: Alex M</a:t>
            </a:r>
          </a:p>
          <a:p>
            <a:pPr lvl="1"/>
            <a:r>
              <a:rPr lang="en-US" dirty="0" err="1"/>
              <a:t>MiscLogger</a:t>
            </a:r>
            <a:r>
              <a:rPr lang="en-US" dirty="0"/>
              <a:t>: Alex M (very sparse file)</a:t>
            </a:r>
          </a:p>
          <a:p>
            <a:pPr lvl="1"/>
            <a:r>
              <a:rPr lang="en-US" dirty="0" err="1"/>
              <a:t>TextHandler</a:t>
            </a:r>
            <a:r>
              <a:rPr lang="en-US" dirty="0"/>
              <a:t>: Derrick (very small file)</a:t>
            </a:r>
          </a:p>
          <a:p>
            <a:r>
              <a:rPr lang="en-US" dirty="0"/>
              <a:t>All other folders: library code from elsewhere (or images/output/other </a:t>
            </a:r>
            <a:r>
              <a:rPr lang="en-US" dirty="0" err="1"/>
              <a:t>noncode</a:t>
            </a:r>
            <a:r>
              <a:rPr lang="en-US" dirty="0"/>
              <a:t>)</a:t>
            </a:r>
          </a:p>
          <a:p>
            <a:pPr lvl="1"/>
            <a:r>
              <a:rPr lang="en-US" dirty="0"/>
              <a:t>test folder is a failed attempt at testing</a:t>
            </a:r>
          </a:p>
        </p:txBody>
      </p:sp>
    </p:spTree>
    <p:extLst>
      <p:ext uri="{BB962C8B-B14F-4D97-AF65-F5344CB8AC3E}">
        <p14:creationId xmlns:p14="http://schemas.microsoft.com/office/powerpoint/2010/main" val="99242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3568-7DEC-4CB0-86AB-D9E3668D520C}"/>
              </a:ext>
            </a:extLst>
          </p:cNvPr>
          <p:cNvSpPr>
            <a:spLocks noGrp="1"/>
          </p:cNvSpPr>
          <p:nvPr>
            <p:ph type="title"/>
          </p:nvPr>
        </p:nvSpPr>
        <p:spPr/>
        <p:txBody>
          <a:bodyPr/>
          <a:lstStyle/>
          <a:p>
            <a:r>
              <a:rPr lang="en-US" dirty="0"/>
              <a:t>General usage</a:t>
            </a:r>
          </a:p>
        </p:txBody>
      </p:sp>
      <p:sp>
        <p:nvSpPr>
          <p:cNvPr id="3" name="Content Placeholder 2">
            <a:extLst>
              <a:ext uri="{FF2B5EF4-FFF2-40B4-BE49-F238E27FC236}">
                <a16:creationId xmlns:a16="http://schemas.microsoft.com/office/drawing/2014/main" id="{1EDAFCE3-8B24-4774-A70B-54CBF54F8574}"/>
              </a:ext>
            </a:extLst>
          </p:cNvPr>
          <p:cNvSpPr>
            <a:spLocks noGrp="1"/>
          </p:cNvSpPr>
          <p:nvPr>
            <p:ph idx="1"/>
          </p:nvPr>
        </p:nvSpPr>
        <p:spPr/>
        <p:txBody>
          <a:bodyPr/>
          <a:lstStyle/>
          <a:p>
            <a:r>
              <a:rPr lang="en-US" dirty="0"/>
              <a:t>Shutdown</a:t>
            </a:r>
          </a:p>
          <a:p>
            <a:pPr lvl="1"/>
            <a:r>
              <a:rPr lang="en-US" dirty="0"/>
              <a:t>Close connection to </a:t>
            </a:r>
            <a:r>
              <a:rPr lang="en-US" dirty="0" err="1">
                <a:solidFill>
                  <a:srgbClr val="0070C0"/>
                </a:solidFill>
              </a:rPr>
              <a:t>Elveflow</a:t>
            </a:r>
            <a:r>
              <a:rPr lang="en-US" dirty="0"/>
              <a:t> (stop the sheath), </a:t>
            </a:r>
            <a:r>
              <a:rPr lang="en-US" dirty="0">
                <a:solidFill>
                  <a:srgbClr val="92D050"/>
                </a:solidFill>
              </a:rPr>
              <a:t>spec</a:t>
            </a:r>
            <a:r>
              <a:rPr lang="en-US" dirty="0"/>
              <a:t>, </a:t>
            </a:r>
            <a:r>
              <a:rPr lang="en-US" dirty="0">
                <a:solidFill>
                  <a:srgbClr val="C00000"/>
                </a:solidFill>
              </a:rPr>
              <a:t>pump, and valve </a:t>
            </a:r>
            <a:r>
              <a:rPr lang="en-US" dirty="0"/>
              <a:t>and the logging file (</a:t>
            </a:r>
            <a:r>
              <a:rPr lang="en-US" dirty="0">
                <a:solidFill>
                  <a:srgbClr val="FFC000"/>
                </a:solidFill>
              </a:rPr>
              <a:t>local file system</a:t>
            </a:r>
            <a:r>
              <a:rPr lang="en-US" dirty="0"/>
              <a:t>)</a:t>
            </a:r>
          </a:p>
        </p:txBody>
      </p:sp>
      <p:sp>
        <p:nvSpPr>
          <p:cNvPr id="4" name="Rectangle 3">
            <a:extLst>
              <a:ext uri="{FF2B5EF4-FFF2-40B4-BE49-F238E27FC236}">
                <a16:creationId xmlns:a16="http://schemas.microsoft.com/office/drawing/2014/main" id="{EE106E0D-5C88-4EDE-AF49-E90CCD61433F}"/>
              </a:ext>
            </a:extLst>
          </p:cNvPr>
          <p:cNvSpPr/>
          <p:nvPr/>
        </p:nvSpPr>
        <p:spPr>
          <a:xfrm>
            <a:off x="4290983" y="306786"/>
            <a:ext cx="1391557" cy="56622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Elveflow</a:t>
            </a:r>
            <a:endParaRPr lang="en-US" dirty="0"/>
          </a:p>
        </p:txBody>
      </p:sp>
      <p:sp>
        <p:nvSpPr>
          <p:cNvPr id="5" name="Rectangle 4">
            <a:extLst>
              <a:ext uri="{FF2B5EF4-FFF2-40B4-BE49-F238E27FC236}">
                <a16:creationId xmlns:a16="http://schemas.microsoft.com/office/drawing/2014/main" id="{410F07F6-42E0-432A-88D5-CB1DC75913A6}"/>
              </a:ext>
            </a:extLst>
          </p:cNvPr>
          <p:cNvSpPr/>
          <p:nvPr/>
        </p:nvSpPr>
        <p:spPr>
          <a:xfrm>
            <a:off x="5844646" y="306786"/>
            <a:ext cx="1391557" cy="56622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Pumps + Valves</a:t>
            </a:r>
          </a:p>
        </p:txBody>
      </p:sp>
      <p:sp>
        <p:nvSpPr>
          <p:cNvPr id="7" name="Rectangle 6">
            <a:extLst>
              <a:ext uri="{FF2B5EF4-FFF2-40B4-BE49-F238E27FC236}">
                <a16:creationId xmlns:a16="http://schemas.microsoft.com/office/drawing/2014/main" id="{0F5F5E2D-4C0C-4A69-BB79-760F15E81F47}"/>
              </a:ext>
            </a:extLst>
          </p:cNvPr>
          <p:cNvSpPr/>
          <p:nvPr/>
        </p:nvSpPr>
        <p:spPr>
          <a:xfrm>
            <a:off x="7398309" y="306786"/>
            <a:ext cx="1391557" cy="56622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SPEC</a:t>
            </a:r>
          </a:p>
        </p:txBody>
      </p:sp>
      <p:sp>
        <p:nvSpPr>
          <p:cNvPr id="8" name="Rectangle 7">
            <a:extLst>
              <a:ext uri="{FF2B5EF4-FFF2-40B4-BE49-F238E27FC236}">
                <a16:creationId xmlns:a16="http://schemas.microsoft.com/office/drawing/2014/main" id="{932FEFC4-DCEE-43F1-B8A7-769F0539A6D9}"/>
              </a:ext>
            </a:extLst>
          </p:cNvPr>
          <p:cNvSpPr/>
          <p:nvPr/>
        </p:nvSpPr>
        <p:spPr>
          <a:xfrm>
            <a:off x="8951972" y="306786"/>
            <a:ext cx="1391557" cy="56622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file system</a:t>
            </a:r>
          </a:p>
        </p:txBody>
      </p:sp>
    </p:spTree>
    <p:extLst>
      <p:ext uri="{BB962C8B-B14F-4D97-AF65-F5344CB8AC3E}">
        <p14:creationId xmlns:p14="http://schemas.microsoft.com/office/powerpoint/2010/main" val="119569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9BB7-7B82-4FF2-BF0C-F78565F85DE9}"/>
              </a:ext>
            </a:extLst>
          </p:cNvPr>
          <p:cNvSpPr>
            <a:spLocks noGrp="1"/>
          </p:cNvSpPr>
          <p:nvPr>
            <p:ph type="title"/>
          </p:nvPr>
        </p:nvSpPr>
        <p:spPr/>
        <p:txBody>
          <a:bodyPr/>
          <a:lstStyle/>
          <a:p>
            <a:r>
              <a:rPr lang="en-US" dirty="0"/>
              <a:t>Threads</a:t>
            </a:r>
          </a:p>
        </p:txBody>
      </p:sp>
      <p:sp>
        <p:nvSpPr>
          <p:cNvPr id="3" name="Content Placeholder 2">
            <a:extLst>
              <a:ext uri="{FF2B5EF4-FFF2-40B4-BE49-F238E27FC236}">
                <a16:creationId xmlns:a16="http://schemas.microsoft.com/office/drawing/2014/main" id="{F73F8BC4-8BF2-4F99-8904-FA6E15E5302E}"/>
              </a:ext>
            </a:extLst>
          </p:cNvPr>
          <p:cNvSpPr>
            <a:spLocks noGrp="1"/>
          </p:cNvSpPr>
          <p:nvPr>
            <p:ph idx="1"/>
          </p:nvPr>
        </p:nvSpPr>
        <p:spPr/>
        <p:txBody>
          <a:bodyPr>
            <a:normAutofit fontScale="92500" lnSpcReduction="20000"/>
          </a:bodyPr>
          <a:lstStyle/>
          <a:p>
            <a:r>
              <a:rPr lang="en-US" dirty="0"/>
              <a:t>There are a couple threads that we need to be careful of to manage them. Crashing any of them except the main thread will not throw an error and instead will just make the whole program, so this is very hard to debug!</a:t>
            </a:r>
          </a:p>
          <a:p>
            <a:pPr lvl="1"/>
            <a:r>
              <a:rPr lang="en-US" dirty="0"/>
              <a:t>Main thread (the GUI runs here)</a:t>
            </a:r>
          </a:p>
          <a:p>
            <a:pPr lvl="1"/>
            <a:r>
              <a:rPr lang="en-US" dirty="0" err="1"/>
              <a:t>Elveflow</a:t>
            </a:r>
            <a:r>
              <a:rPr lang="en-US" dirty="0"/>
              <a:t> thread (queries the </a:t>
            </a:r>
            <a:r>
              <a:rPr lang="en-US" dirty="0" err="1"/>
              <a:t>Elveflow</a:t>
            </a:r>
            <a:r>
              <a:rPr lang="en-US" dirty="0"/>
              <a:t> every half second or so)</a:t>
            </a:r>
          </a:p>
          <a:p>
            <a:pPr lvl="1"/>
            <a:r>
              <a:rPr lang="en-US" dirty="0"/>
              <a:t>Graph thread (updates the graph on the </a:t>
            </a:r>
            <a:r>
              <a:rPr lang="en-US" dirty="0" err="1"/>
              <a:t>Elveflow</a:t>
            </a:r>
            <a:r>
              <a:rPr lang="en-US" dirty="0"/>
              <a:t> tab periodically)</a:t>
            </a:r>
          </a:p>
          <a:p>
            <a:pPr lvl="2"/>
            <a:r>
              <a:rPr lang="en-US" dirty="0"/>
              <a:t>Second graph on front page (?)</a:t>
            </a:r>
          </a:p>
          <a:p>
            <a:pPr lvl="1"/>
            <a:r>
              <a:rPr lang="en-US" dirty="0"/>
              <a:t>Run queue (sends commands and spin-waits for responses from the pumps and the valves)</a:t>
            </a:r>
          </a:p>
          <a:p>
            <a:pPr lvl="1"/>
            <a:r>
              <a:rPr lang="en-US" dirty="0"/>
              <a:t>Manual instrument thread (send manual commands to the pumps/valves)</a:t>
            </a:r>
          </a:p>
          <a:p>
            <a:pPr lvl="1"/>
            <a:r>
              <a:rPr lang="en-US" dirty="0"/>
              <a:t>Spec thread (?)</a:t>
            </a:r>
          </a:p>
          <a:p>
            <a:pPr lvl="1"/>
            <a:r>
              <a:rPr lang="en-US" dirty="0"/>
              <a:t>State diagram thread (?)</a:t>
            </a:r>
          </a:p>
        </p:txBody>
      </p:sp>
    </p:spTree>
    <p:extLst>
      <p:ext uri="{BB962C8B-B14F-4D97-AF65-F5344CB8AC3E}">
        <p14:creationId xmlns:p14="http://schemas.microsoft.com/office/powerpoint/2010/main" val="25936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0D16-1C4E-4E70-86F1-A6861EF32177}"/>
              </a:ext>
            </a:extLst>
          </p:cNvPr>
          <p:cNvSpPr>
            <a:spLocks noGrp="1"/>
          </p:cNvSpPr>
          <p:nvPr>
            <p:ph type="title"/>
          </p:nvPr>
        </p:nvSpPr>
        <p:spPr/>
        <p:txBody>
          <a:bodyPr/>
          <a:lstStyle/>
          <a:p>
            <a:r>
              <a:rPr lang="en-US" dirty="0"/>
              <a:t>Bugs</a:t>
            </a:r>
          </a:p>
        </p:txBody>
      </p:sp>
      <p:sp>
        <p:nvSpPr>
          <p:cNvPr id="3" name="Content Placeholder 2">
            <a:extLst>
              <a:ext uri="{FF2B5EF4-FFF2-40B4-BE49-F238E27FC236}">
                <a16:creationId xmlns:a16="http://schemas.microsoft.com/office/drawing/2014/main" id="{B8C73A9D-2999-45DD-963E-C0D9F43FB737}"/>
              </a:ext>
            </a:extLst>
          </p:cNvPr>
          <p:cNvSpPr>
            <a:spLocks noGrp="1"/>
          </p:cNvSpPr>
          <p:nvPr>
            <p:ph idx="1"/>
          </p:nvPr>
        </p:nvSpPr>
        <p:spPr/>
        <p:txBody>
          <a:bodyPr/>
          <a:lstStyle/>
          <a:p>
            <a:r>
              <a:rPr lang="en-US" dirty="0"/>
              <a:t>Initialize Sheath currently does not stop until it receives confirmation that it got to the right level—TODO: be allowed to cancel</a:t>
            </a:r>
          </a:p>
          <a:p>
            <a:r>
              <a:rPr lang="en-US" dirty="0"/>
              <a:t>Something going wrong with the </a:t>
            </a:r>
            <a:r>
              <a:rPr lang="en-US" dirty="0" err="1"/>
              <a:t>Elveflow</a:t>
            </a:r>
            <a:r>
              <a:rPr lang="en-US" dirty="0"/>
              <a:t> if you leave it running for too long</a:t>
            </a:r>
          </a:p>
        </p:txBody>
      </p:sp>
    </p:spTree>
    <p:extLst>
      <p:ext uri="{BB962C8B-B14F-4D97-AF65-F5344CB8AC3E}">
        <p14:creationId xmlns:p14="http://schemas.microsoft.com/office/powerpoint/2010/main" val="351882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E020-4104-4503-931E-1D902D276C8F}"/>
              </a:ext>
            </a:extLst>
          </p:cNvPr>
          <p:cNvSpPr>
            <a:spLocks noGrp="1"/>
          </p:cNvSpPr>
          <p:nvPr>
            <p:ph type="title"/>
          </p:nvPr>
        </p:nvSpPr>
        <p:spPr/>
        <p:txBody>
          <a:bodyPr/>
          <a:lstStyle/>
          <a:p>
            <a:r>
              <a:rPr lang="en-US" dirty="0"/>
              <a:t>Class: </a:t>
            </a:r>
            <a:r>
              <a:rPr lang="en-US" dirty="0" err="1"/>
              <a:t>ElveflowHandler</a:t>
            </a:r>
            <a:endParaRPr lang="en-US" dirty="0"/>
          </a:p>
        </p:txBody>
      </p:sp>
      <p:sp>
        <p:nvSpPr>
          <p:cNvPr id="3" name="Text Placeholder 2">
            <a:extLst>
              <a:ext uri="{FF2B5EF4-FFF2-40B4-BE49-F238E27FC236}">
                <a16:creationId xmlns:a16="http://schemas.microsoft.com/office/drawing/2014/main" id="{46EACF2D-4FE8-49B7-8F2A-1EBB46B0F143}"/>
              </a:ext>
            </a:extLst>
          </p:cNvPr>
          <p:cNvSpPr>
            <a:spLocks noGrp="1"/>
          </p:cNvSpPr>
          <p:nvPr>
            <p:ph type="body" idx="1"/>
          </p:nvPr>
        </p:nvSpPr>
        <p:spPr/>
        <p:txBody>
          <a:bodyPr/>
          <a:lstStyle/>
          <a:p>
            <a:r>
              <a:rPr lang="en-US" cap="none" dirty="0"/>
              <a:t>hardware/FileIO.py</a:t>
            </a:r>
          </a:p>
        </p:txBody>
      </p:sp>
    </p:spTree>
    <p:extLst>
      <p:ext uri="{BB962C8B-B14F-4D97-AF65-F5344CB8AC3E}">
        <p14:creationId xmlns:p14="http://schemas.microsoft.com/office/powerpoint/2010/main" val="414323634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3324"/>
      </a:dk2>
      <a:lt2>
        <a:srgbClr val="E2E8E7"/>
      </a:lt2>
      <a:accent1>
        <a:srgbClr val="D68697"/>
      </a:accent1>
      <a:accent2>
        <a:srgbClr val="CD7F6B"/>
      </a:accent2>
      <a:accent3>
        <a:srgbClr val="C29D5F"/>
      </a:accent3>
      <a:accent4>
        <a:srgbClr val="A4A657"/>
      </a:accent4>
      <a:accent5>
        <a:srgbClr val="90AE6D"/>
      </a:accent5>
      <a:accent6>
        <a:srgbClr val="69B45E"/>
      </a:accent6>
      <a:hlink>
        <a:srgbClr val="568E82"/>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10017</TotalTime>
  <Words>3582</Words>
  <Application>Microsoft Office PowerPoint</Application>
  <PresentationFormat>Widescreen</PresentationFormat>
  <Paragraphs>333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Courier New</vt:lpstr>
      <vt:lpstr>Tw Cen MT</vt:lpstr>
      <vt:lpstr>RetrospectVTI</vt:lpstr>
      <vt:lpstr>DOG Cube Code</vt:lpstr>
      <vt:lpstr>Overview</vt:lpstr>
      <vt:lpstr>Overview</vt:lpstr>
      <vt:lpstr>General usage</vt:lpstr>
      <vt:lpstr>General usage</vt:lpstr>
      <vt:lpstr>General usage</vt:lpstr>
      <vt:lpstr>Threads</vt:lpstr>
      <vt:lpstr>Bugs</vt:lpstr>
      <vt:lpstr>Class: ElveflowHandler</vt:lpstr>
      <vt:lpstr>ElveflowHandler</vt:lpstr>
      <vt:lpstr>Functions: initialization</vt:lpstr>
      <vt:lpstr>Functions: read from machine</vt:lpstr>
      <vt:lpstr>Functions: store/manage data</vt:lpstr>
      <vt:lpstr>Functions: send commands</vt:lpstr>
      <vt:lpstr>Functions: send commands</vt:lpstr>
      <vt:lpstr>Functions: send commands (blocking)</vt:lpstr>
      <vt:lpstr>Class: ElveflowDisplay</vt:lpstr>
      <vt:lpstr>ElveflowDisplay</vt:lpstr>
      <vt:lpstr>PowerPoint Presentation</vt:lpstr>
      <vt:lpstr>Functions: initialization</vt:lpstr>
      <vt:lpstr>Functions: updating</vt:lpstr>
      <vt:lpstr>Functions: update</vt:lpstr>
      <vt:lpstr>Functions: data saving</vt:lpstr>
      <vt:lpstr>Functions: button commands</vt:lpstr>
      <vt:lpstr>Class: Main</vt:lpstr>
      <vt:lpstr>Main</vt:lpstr>
      <vt:lpstr>Functions: overview</vt:lpstr>
      <vt:lpstr>Functions: setup</vt:lpstr>
      <vt:lpstr>Functions: setup</vt:lpstr>
      <vt:lpstr>Functions: exiting and graphing</vt:lpstr>
      <vt:lpstr>Functions: buttons</vt:lpstr>
      <vt:lpstr>Functions: buttons</vt:lpstr>
      <vt:lpstr>Functions: buttons</vt:lpstr>
      <vt:lpstr>Functions: UI management</vt:lpstr>
      <vt:lpstr>Functions: hardware connection</vt:lpstr>
      <vt:lpstr>Functions: hardware connection</vt:lpstr>
      <vt:lpstr>Functions: SPEC functions</vt:lpstr>
      <vt:lpstr>solocomm.py</vt:lpstr>
      <vt:lpstr>Functions: </vt:lpstr>
      <vt:lpstr>Queues </vt:lpstr>
      <vt:lpstr>Class: MySpecCommand</vt:lpstr>
      <vt:lpstr>MySpecCommand</vt:lpstr>
      <vt:lpstr>Functions: stuff that makes sense</vt:lpstr>
      <vt:lpstr>Functions: stuff that doesn’t make sense</vt:lpstr>
      <vt:lpstr>Three classes: command threads</vt:lpstr>
      <vt:lpstr>SpecCommThread</vt:lpstr>
      <vt:lpstr>ControlThread</vt:lpstr>
      <vt:lpstr>ManualThread</vt:lpstr>
      <vt:lpstr>FlowPath</vt:lpstr>
      <vt:lpstr>FlowPath</vt:lpstr>
      <vt:lpstr>Whose Code Is It Anyway?</vt:lpstr>
      <vt:lpstr>Whose Code Is It Anyway?</vt:lpstr>
      <vt:lpstr>Whose Code Is It Anyway?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Cube Code</dc:title>
  <dc:creator>Derrick Rui Lin</dc:creator>
  <cp:lastModifiedBy>Derrick Rui Lin</cp:lastModifiedBy>
  <cp:revision>90</cp:revision>
  <dcterms:created xsi:type="dcterms:W3CDTF">2020-12-10T23:23:33Z</dcterms:created>
  <dcterms:modified xsi:type="dcterms:W3CDTF">2020-12-19T00:21:10Z</dcterms:modified>
</cp:coreProperties>
</file>