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62" r:id="rId5"/>
    <p:sldId id="263" r:id="rId6"/>
    <p:sldId id="264"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2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89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0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23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59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11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79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05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028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225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095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9C9F0290-CB24-4108-9266-55678846230F}"/>
              </a:ext>
            </a:extLst>
          </p:cNvPr>
          <p:cNvPicPr>
            <a:picLocks noChangeAspect="1"/>
          </p:cNvPicPr>
          <p:nvPr/>
        </p:nvPicPr>
        <p:blipFill rotWithShape="1">
          <a:blip r:embed="rId2"/>
          <a:srcRect t="7472" b="2528"/>
          <a:stretch/>
        </p:blipFill>
        <p:spPr>
          <a:xfrm>
            <a:off x="20" y="975"/>
            <a:ext cx="12191980" cy="6858000"/>
          </a:xfrm>
          <a:prstGeom prst="rect">
            <a:avLst/>
          </a:prstGeom>
        </p:spPr>
      </p:pic>
      <p:sp>
        <p:nvSpPr>
          <p:cNvPr id="17"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47F26-6AD9-4462-A018-AADE9750A409}"/>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DOG Cube Code</a:t>
            </a:r>
          </a:p>
        </p:txBody>
      </p:sp>
      <p:sp>
        <p:nvSpPr>
          <p:cNvPr id="3" name="Subtitle 2">
            <a:extLst>
              <a:ext uri="{FF2B5EF4-FFF2-40B4-BE49-F238E27FC236}">
                <a16:creationId xmlns:a16="http://schemas.microsoft.com/office/drawing/2014/main" id="{5CBC9ED8-0CF5-4DF4-9D56-226AE7029D44}"/>
              </a:ext>
            </a:extLst>
          </p:cNvPr>
          <p:cNvSpPr>
            <a:spLocks noGrp="1"/>
          </p:cNvSpPr>
          <p:nvPr>
            <p:ph type="subTitle" idx="1"/>
          </p:nvPr>
        </p:nvSpPr>
        <p:spPr>
          <a:xfrm>
            <a:off x="8127750" y="4608576"/>
            <a:ext cx="3205640" cy="774186"/>
          </a:xfrm>
        </p:spPr>
        <p:txBody>
          <a:bodyPr anchor="t">
            <a:normAutofit/>
          </a:bodyPr>
          <a:lstStyle/>
          <a:p>
            <a:r>
              <a:rPr lang="en-US" sz="2000" dirty="0"/>
              <a:t>Documentation</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40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BA9-8462-49CC-AA93-76CB7B09336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B4F3C2-E66B-4871-9718-2B4E1D6AE920}"/>
              </a:ext>
            </a:extLst>
          </p:cNvPr>
          <p:cNvSpPr>
            <a:spLocks noGrp="1"/>
          </p:cNvSpPr>
          <p:nvPr>
            <p:ph idx="1"/>
          </p:nvPr>
        </p:nvSpPr>
        <p:spPr>
          <a:xfrm>
            <a:off x="1097280" y="1952369"/>
            <a:ext cx="10058400" cy="3916724"/>
          </a:xfrm>
        </p:spPr>
        <p:txBody>
          <a:bodyPr/>
          <a:lstStyle/>
          <a:p>
            <a:r>
              <a:rPr lang="en-US" dirty="0"/>
              <a:t>This code is designed to control the entire DOG setup (Delivery On G-line, colloquially known as the Cube).</a:t>
            </a:r>
          </a:p>
          <a:p>
            <a:r>
              <a:rPr lang="en-US" dirty="0"/>
              <a:t>This involves interfacing with the </a:t>
            </a:r>
            <a:r>
              <a:rPr lang="en-US" dirty="0" err="1">
                <a:solidFill>
                  <a:srgbClr val="0070C0"/>
                </a:solidFill>
              </a:rPr>
              <a:t>Elveflow</a:t>
            </a:r>
            <a:r>
              <a:rPr lang="en-US" dirty="0"/>
              <a:t> (gas flow and sheath flow control), </a:t>
            </a:r>
            <a:r>
              <a:rPr lang="en-US" dirty="0">
                <a:solidFill>
                  <a:srgbClr val="C00000"/>
                </a:solidFill>
              </a:rPr>
              <a:t>pumps</a:t>
            </a:r>
            <a:r>
              <a:rPr lang="en-US" dirty="0"/>
              <a:t> (sample/buffer flow control), </a:t>
            </a:r>
            <a:r>
              <a:rPr lang="en-US" dirty="0">
                <a:solidFill>
                  <a:srgbClr val="7030A0"/>
                </a:solidFill>
              </a:rPr>
              <a:t>valves</a:t>
            </a:r>
            <a:r>
              <a:rPr lang="en-US" dirty="0"/>
              <a:t> (liquid path control), and </a:t>
            </a:r>
            <a:r>
              <a:rPr lang="en-US" dirty="0">
                <a:solidFill>
                  <a:srgbClr val="00B050"/>
                </a:solidFill>
              </a:rPr>
              <a:t>SPEC</a:t>
            </a:r>
            <a:r>
              <a:rPr lang="en-US" dirty="0"/>
              <a:t> (x-ray control and detector saving), as well as the </a:t>
            </a:r>
            <a:r>
              <a:rPr lang="en-US" dirty="0">
                <a:solidFill>
                  <a:srgbClr val="FFC000"/>
                </a:solidFill>
              </a:rPr>
              <a:t>local file system on the computer </a:t>
            </a:r>
            <a:r>
              <a:rPr lang="en-US" dirty="0"/>
              <a:t>(config reading and logging)</a:t>
            </a:r>
          </a:p>
        </p:txBody>
      </p:sp>
      <p:sp>
        <p:nvSpPr>
          <p:cNvPr id="4" name="Rectangle 3">
            <a:extLst>
              <a:ext uri="{FF2B5EF4-FFF2-40B4-BE49-F238E27FC236}">
                <a16:creationId xmlns:a16="http://schemas.microsoft.com/office/drawing/2014/main" id="{1FD5CE55-6E50-45CC-8899-E5ED93BCC1BD}"/>
              </a:ext>
            </a:extLst>
          </p:cNvPr>
          <p:cNvSpPr/>
          <p:nvPr/>
        </p:nvSpPr>
        <p:spPr>
          <a:xfrm>
            <a:off x="1097279" y="4530811"/>
            <a:ext cx="1791730" cy="72904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6971B2-68A5-492B-BCA8-F59299873514}"/>
              </a:ext>
            </a:extLst>
          </p:cNvPr>
          <p:cNvSpPr/>
          <p:nvPr/>
        </p:nvSpPr>
        <p:spPr>
          <a:xfrm>
            <a:off x="3062002" y="4530811"/>
            <a:ext cx="1791730" cy="72904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sp>
        <p:nvSpPr>
          <p:cNvPr id="6" name="Rectangle 5">
            <a:extLst>
              <a:ext uri="{FF2B5EF4-FFF2-40B4-BE49-F238E27FC236}">
                <a16:creationId xmlns:a16="http://schemas.microsoft.com/office/drawing/2014/main" id="{8DA4B2E6-2F4F-466B-A310-62B712F72F7B}"/>
              </a:ext>
            </a:extLst>
          </p:cNvPr>
          <p:cNvSpPr/>
          <p:nvPr/>
        </p:nvSpPr>
        <p:spPr>
          <a:xfrm>
            <a:off x="5026725" y="4530811"/>
            <a:ext cx="1791730" cy="72904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Valves</a:t>
            </a:r>
          </a:p>
        </p:txBody>
      </p:sp>
      <p:sp>
        <p:nvSpPr>
          <p:cNvPr id="7" name="Rectangle 6">
            <a:extLst>
              <a:ext uri="{FF2B5EF4-FFF2-40B4-BE49-F238E27FC236}">
                <a16:creationId xmlns:a16="http://schemas.microsoft.com/office/drawing/2014/main" id="{218F3348-AABA-4B5C-B8A4-991FDDD20390}"/>
              </a:ext>
            </a:extLst>
          </p:cNvPr>
          <p:cNvSpPr/>
          <p:nvPr/>
        </p:nvSpPr>
        <p:spPr>
          <a:xfrm>
            <a:off x="6991449" y="4530811"/>
            <a:ext cx="1791730" cy="72904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ECB8E866-B1C2-4242-B880-9FB64DCC7575}"/>
              </a:ext>
            </a:extLst>
          </p:cNvPr>
          <p:cNvSpPr/>
          <p:nvPr/>
        </p:nvSpPr>
        <p:spPr>
          <a:xfrm>
            <a:off x="8956172" y="4510628"/>
            <a:ext cx="1791730" cy="7290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
        <p:nvSpPr>
          <p:cNvPr id="9" name="Rectangle 8">
            <a:extLst>
              <a:ext uri="{FF2B5EF4-FFF2-40B4-BE49-F238E27FC236}">
                <a16:creationId xmlns:a16="http://schemas.microsoft.com/office/drawing/2014/main" id="{194A7B97-9884-4EA2-A97E-307B76B2B25E}"/>
              </a:ext>
            </a:extLst>
          </p:cNvPr>
          <p:cNvSpPr/>
          <p:nvPr/>
        </p:nvSpPr>
        <p:spPr>
          <a:xfrm>
            <a:off x="1097279" y="5504568"/>
            <a:ext cx="9650623" cy="729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Code</a:t>
            </a:r>
          </a:p>
        </p:txBody>
      </p:sp>
      <p:cxnSp>
        <p:nvCxnSpPr>
          <p:cNvPr id="11" name="Straight Arrow Connector 10">
            <a:extLst>
              <a:ext uri="{FF2B5EF4-FFF2-40B4-BE49-F238E27FC236}">
                <a16:creationId xmlns:a16="http://schemas.microsoft.com/office/drawing/2014/main" id="{EA3CE596-C45C-4F99-B62F-76908E16C80E}"/>
              </a:ext>
            </a:extLst>
          </p:cNvPr>
          <p:cNvCxnSpPr/>
          <p:nvPr/>
        </p:nvCxnSpPr>
        <p:spPr>
          <a:xfrm flipV="1">
            <a:off x="1832994"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8084EE4-156D-4DE1-9972-6FEEE6A1F936}"/>
              </a:ext>
            </a:extLst>
          </p:cNvPr>
          <p:cNvCxnSpPr/>
          <p:nvPr/>
        </p:nvCxnSpPr>
        <p:spPr>
          <a:xfrm flipV="1">
            <a:off x="2245453"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86AE3AF-8C9F-44BE-A400-A3AD2AB5E9F8}"/>
              </a:ext>
            </a:extLst>
          </p:cNvPr>
          <p:cNvCxnSpPr/>
          <p:nvPr/>
        </p:nvCxnSpPr>
        <p:spPr>
          <a:xfrm flipV="1">
            <a:off x="3696748"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DEAA2C0-21B4-4158-9028-E96B47BC65B0}"/>
              </a:ext>
            </a:extLst>
          </p:cNvPr>
          <p:cNvCxnSpPr/>
          <p:nvPr/>
        </p:nvCxnSpPr>
        <p:spPr>
          <a:xfrm flipV="1">
            <a:off x="4109207"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98045F1-6E58-4F3B-8A9A-B0D44C81F618}"/>
              </a:ext>
            </a:extLst>
          </p:cNvPr>
          <p:cNvCxnSpPr/>
          <p:nvPr/>
        </p:nvCxnSpPr>
        <p:spPr>
          <a:xfrm flipV="1">
            <a:off x="5677948"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D9AF295-92A0-410B-8FD8-D237AB03A4C1}"/>
              </a:ext>
            </a:extLst>
          </p:cNvPr>
          <p:cNvCxnSpPr/>
          <p:nvPr/>
        </p:nvCxnSpPr>
        <p:spPr>
          <a:xfrm flipV="1">
            <a:off x="6090407"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E83C3B-AC54-41B6-9C3D-A3B0330C9921}"/>
              </a:ext>
            </a:extLst>
          </p:cNvPr>
          <p:cNvCxnSpPr/>
          <p:nvPr/>
        </p:nvCxnSpPr>
        <p:spPr>
          <a:xfrm flipV="1">
            <a:off x="7652157"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3BAE9E7-263B-42F3-BAEE-91B3A0E8CDA1}"/>
              </a:ext>
            </a:extLst>
          </p:cNvPr>
          <p:cNvCxnSpPr/>
          <p:nvPr/>
        </p:nvCxnSpPr>
        <p:spPr>
          <a:xfrm flipV="1">
            <a:off x="8064616"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B11FF22-9D76-426B-9FE8-44DBADB1BD00}"/>
              </a:ext>
            </a:extLst>
          </p:cNvPr>
          <p:cNvCxnSpPr/>
          <p:nvPr/>
        </p:nvCxnSpPr>
        <p:spPr>
          <a:xfrm flipV="1">
            <a:off x="9661320" y="5239677"/>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E70CC29-D393-4924-AAF5-EB3E45EC802B}"/>
              </a:ext>
            </a:extLst>
          </p:cNvPr>
          <p:cNvCxnSpPr/>
          <p:nvPr/>
        </p:nvCxnSpPr>
        <p:spPr>
          <a:xfrm flipV="1">
            <a:off x="10073779" y="5239677"/>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367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normAutofit/>
          </a:bodyPr>
          <a:lstStyle/>
          <a:p>
            <a:r>
              <a:rPr lang="en-US" dirty="0"/>
              <a:t>Start up the software</a:t>
            </a:r>
          </a:p>
          <a:p>
            <a:pPr lvl="1"/>
            <a:r>
              <a:rPr lang="en-US" dirty="0"/>
              <a:t>Create the GUI</a:t>
            </a:r>
          </a:p>
          <a:p>
            <a:pPr lvl="1"/>
            <a:r>
              <a:rPr lang="en-US" dirty="0"/>
              <a:t>Load the config (</a:t>
            </a:r>
            <a:r>
              <a:rPr lang="en-US" dirty="0">
                <a:solidFill>
                  <a:srgbClr val="FFC000"/>
                </a:solidFill>
              </a:rPr>
              <a:t>local file system</a:t>
            </a:r>
            <a:r>
              <a:rPr lang="en-US" dirty="0"/>
              <a:t>)</a:t>
            </a:r>
          </a:p>
          <a:p>
            <a:pPr lvl="1"/>
            <a:r>
              <a:rPr lang="en-US" dirty="0"/>
              <a:t>Start the logging (</a:t>
            </a:r>
            <a:r>
              <a:rPr lang="en-US" dirty="0">
                <a:solidFill>
                  <a:srgbClr val="FFC000"/>
                </a:solidFill>
              </a:rPr>
              <a:t>local file system</a:t>
            </a:r>
            <a:r>
              <a:rPr lang="en-US" dirty="0"/>
              <a:t>)</a:t>
            </a:r>
          </a:p>
          <a:p>
            <a:pPr lvl="1"/>
            <a:r>
              <a:rPr lang="en-US" dirty="0"/>
              <a:t>Connect to </a:t>
            </a:r>
            <a:r>
              <a:rPr lang="en-US" dirty="0" err="1">
                <a:solidFill>
                  <a:srgbClr val="0070C0"/>
                </a:solidFill>
              </a:rPr>
              <a:t>Elveflow</a:t>
            </a:r>
            <a:r>
              <a:rPr lang="en-US" dirty="0"/>
              <a:t> and start up a thread to handle all </a:t>
            </a:r>
            <a:r>
              <a:rPr lang="en-US" dirty="0" err="1"/>
              <a:t>Elveflow</a:t>
            </a:r>
            <a:r>
              <a:rPr lang="en-US" dirty="0"/>
              <a:t> communication</a:t>
            </a:r>
          </a:p>
          <a:p>
            <a:pPr lvl="1"/>
            <a:r>
              <a:rPr lang="en-US" dirty="0"/>
              <a:t>Connect to </a:t>
            </a:r>
            <a:r>
              <a:rPr lang="en-US" dirty="0">
                <a:solidFill>
                  <a:srgbClr val="00B050"/>
                </a:solidFill>
              </a:rPr>
              <a:t>spec</a:t>
            </a:r>
          </a:p>
          <a:p>
            <a:r>
              <a:rPr lang="en-US" dirty="0"/>
              <a:t>Start microcontroller connection (</a:t>
            </a:r>
            <a:r>
              <a:rPr lang="en-US" dirty="0">
                <a:solidFill>
                  <a:srgbClr val="C00000"/>
                </a:solidFill>
              </a:rPr>
              <a:t>pumps</a:t>
            </a:r>
            <a:r>
              <a:rPr lang="en-US" dirty="0"/>
              <a:t> and </a:t>
            </a:r>
            <a:r>
              <a:rPr lang="en-US" dirty="0">
                <a:solidFill>
                  <a:srgbClr val="7030A0"/>
                </a:solidFill>
              </a:rPr>
              <a:t>valves</a:t>
            </a:r>
            <a:r>
              <a:rPr lang="en-US" dirty="0"/>
              <a:t>)</a:t>
            </a:r>
            <a:endParaRPr lang="en-US" dirty="0">
              <a:solidFill>
                <a:srgbClr val="7030A0"/>
              </a:solidFill>
            </a:endParaRPr>
          </a:p>
          <a:p>
            <a:r>
              <a:rPr lang="en-US" dirty="0"/>
              <a:t>Start sheath flow (</a:t>
            </a:r>
            <a:r>
              <a:rPr lang="en-US" dirty="0" err="1">
                <a:solidFill>
                  <a:srgbClr val="0070C0"/>
                </a:solidFill>
              </a:rPr>
              <a:t>Elveflow</a:t>
            </a:r>
            <a:r>
              <a:rPr lang="en-US" dirty="0"/>
              <a:t>) and automatically graph</a:t>
            </a:r>
          </a:p>
        </p:txBody>
      </p:sp>
      <p:sp>
        <p:nvSpPr>
          <p:cNvPr id="4" name="Rectangle 3">
            <a:extLst>
              <a:ext uri="{FF2B5EF4-FFF2-40B4-BE49-F238E27FC236}">
                <a16:creationId xmlns:a16="http://schemas.microsoft.com/office/drawing/2014/main" id="{9BBFFF2C-68FE-4A46-9402-23CB19B28D50}"/>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93CF26AE-B524-4B38-9D77-033D2F458EB5}"/>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sp>
        <p:nvSpPr>
          <p:cNvPr id="6" name="Rectangle 5">
            <a:extLst>
              <a:ext uri="{FF2B5EF4-FFF2-40B4-BE49-F238E27FC236}">
                <a16:creationId xmlns:a16="http://schemas.microsoft.com/office/drawing/2014/main" id="{3D068524-FFE3-4279-AA9E-DFF16A3CBA2C}"/>
              </a:ext>
            </a:extLst>
          </p:cNvPr>
          <p:cNvSpPr/>
          <p:nvPr/>
        </p:nvSpPr>
        <p:spPr>
          <a:xfrm>
            <a:off x="7398309" y="306786"/>
            <a:ext cx="1391557" cy="56622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Valves</a:t>
            </a:r>
          </a:p>
        </p:txBody>
      </p:sp>
      <p:sp>
        <p:nvSpPr>
          <p:cNvPr id="7" name="Rectangle 6">
            <a:extLst>
              <a:ext uri="{FF2B5EF4-FFF2-40B4-BE49-F238E27FC236}">
                <a16:creationId xmlns:a16="http://schemas.microsoft.com/office/drawing/2014/main" id="{97B06938-3A46-46AB-8C6C-5AAE5339F89D}"/>
              </a:ext>
            </a:extLst>
          </p:cNvPr>
          <p:cNvSpPr/>
          <p:nvPr/>
        </p:nvSpPr>
        <p:spPr>
          <a:xfrm>
            <a:off x="8951972"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F436BD79-6D6C-441F-BF10-D8F04CC1B1CE}"/>
              </a:ext>
            </a:extLst>
          </p:cNvPr>
          <p:cNvSpPr/>
          <p:nvPr/>
        </p:nvSpPr>
        <p:spPr>
          <a:xfrm>
            <a:off x="10505635"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239855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lstStyle/>
          <a:p>
            <a:r>
              <a:rPr lang="en-US" dirty="0"/>
              <a:t>Press Auto Run</a:t>
            </a:r>
          </a:p>
          <a:p>
            <a:pPr lvl="1"/>
            <a:r>
              <a:rPr lang="en-US" dirty="0"/>
              <a:t>Create a file name (</a:t>
            </a:r>
            <a:r>
              <a:rPr lang="en-US" dirty="0">
                <a:solidFill>
                  <a:srgbClr val="00B050"/>
                </a:solidFill>
              </a:rPr>
              <a:t>spec</a:t>
            </a:r>
            <a:r>
              <a:rPr lang="en-US" dirty="0"/>
              <a:t>)</a:t>
            </a:r>
          </a:p>
          <a:p>
            <a:pPr lvl="1"/>
            <a:r>
              <a:rPr lang="en-US" dirty="0"/>
              <a:t>Double-check the </a:t>
            </a:r>
            <a:r>
              <a:rPr lang="en-US" dirty="0" err="1">
                <a:solidFill>
                  <a:srgbClr val="0070C0"/>
                </a:solidFill>
              </a:rPr>
              <a:t>Elveflow</a:t>
            </a:r>
            <a:r>
              <a:rPr lang="en-US" dirty="0"/>
              <a:t> flowrates</a:t>
            </a:r>
          </a:p>
          <a:p>
            <a:pPr lvl="1"/>
            <a:r>
              <a:rPr lang="en-US" dirty="0"/>
              <a:t>Start running everything, which involves switching </a:t>
            </a:r>
            <a:r>
              <a:rPr lang="en-US" dirty="0">
                <a:solidFill>
                  <a:srgbClr val="7030A0"/>
                </a:solidFill>
              </a:rPr>
              <a:t>valves</a:t>
            </a:r>
            <a:r>
              <a:rPr lang="en-US" dirty="0"/>
              <a:t>, starting and stopping the </a:t>
            </a:r>
            <a:r>
              <a:rPr lang="en-US" dirty="0">
                <a:solidFill>
                  <a:srgbClr val="C00000"/>
                </a:solidFill>
              </a:rPr>
              <a:t>pumps</a:t>
            </a:r>
            <a:r>
              <a:rPr lang="en-US" dirty="0"/>
              <a:t>, telling </a:t>
            </a:r>
            <a:r>
              <a:rPr lang="en-US" dirty="0">
                <a:solidFill>
                  <a:srgbClr val="00B050"/>
                </a:solidFill>
              </a:rPr>
              <a:t>spec</a:t>
            </a:r>
            <a:r>
              <a:rPr lang="en-US" dirty="0"/>
              <a:t> to actually take scans, and graphing </a:t>
            </a:r>
            <a:r>
              <a:rPr lang="en-US" dirty="0" err="1">
                <a:solidFill>
                  <a:srgbClr val="0070C0"/>
                </a:solidFill>
              </a:rPr>
              <a:t>Elveflow</a:t>
            </a:r>
            <a:r>
              <a:rPr lang="en-US" dirty="0"/>
              <a:t> results to the main page</a:t>
            </a:r>
          </a:p>
          <a:p>
            <a:pPr lvl="1"/>
            <a:r>
              <a:rPr lang="en-US" dirty="0"/>
              <a:t>Clean everything, which again involves </a:t>
            </a:r>
            <a:r>
              <a:rPr lang="en-US" dirty="0">
                <a:solidFill>
                  <a:srgbClr val="7030A0"/>
                </a:solidFill>
              </a:rPr>
              <a:t>valves</a:t>
            </a:r>
            <a:r>
              <a:rPr lang="en-US" dirty="0"/>
              <a:t> and </a:t>
            </a:r>
            <a:r>
              <a:rPr lang="en-US" dirty="0">
                <a:solidFill>
                  <a:srgbClr val="C00000"/>
                </a:solidFill>
              </a:rPr>
              <a:t>pumps</a:t>
            </a:r>
          </a:p>
          <a:p>
            <a:r>
              <a:rPr lang="en-US" dirty="0"/>
              <a:t>Purge sheath if necessary (</a:t>
            </a:r>
            <a:r>
              <a:rPr lang="en-US" dirty="0" err="1">
                <a:solidFill>
                  <a:srgbClr val="0070C0"/>
                </a:solidFill>
              </a:rPr>
              <a:t>Elveflow</a:t>
            </a:r>
            <a:r>
              <a:rPr lang="en-US" dirty="0"/>
              <a:t> and </a:t>
            </a:r>
            <a:r>
              <a:rPr lang="en-US" dirty="0">
                <a:solidFill>
                  <a:srgbClr val="7030A0"/>
                </a:solidFill>
              </a:rPr>
              <a:t>valves</a:t>
            </a:r>
            <a:r>
              <a:rPr lang="en-US" dirty="0"/>
              <a:t>)</a:t>
            </a:r>
            <a:endParaRPr lang="en-US" dirty="0">
              <a:solidFill>
                <a:srgbClr val="7030A0"/>
              </a:solidFill>
            </a:endParaRPr>
          </a:p>
          <a:p>
            <a:endParaRPr lang="en-US" dirty="0"/>
          </a:p>
        </p:txBody>
      </p:sp>
      <p:sp>
        <p:nvSpPr>
          <p:cNvPr id="4" name="Rectangle 3">
            <a:extLst>
              <a:ext uri="{FF2B5EF4-FFF2-40B4-BE49-F238E27FC236}">
                <a16:creationId xmlns:a16="http://schemas.microsoft.com/office/drawing/2014/main" id="{9BBFFF2C-68FE-4A46-9402-23CB19B28D50}"/>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93CF26AE-B524-4B38-9D77-033D2F458EB5}"/>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sp>
        <p:nvSpPr>
          <p:cNvPr id="6" name="Rectangle 5">
            <a:extLst>
              <a:ext uri="{FF2B5EF4-FFF2-40B4-BE49-F238E27FC236}">
                <a16:creationId xmlns:a16="http://schemas.microsoft.com/office/drawing/2014/main" id="{3D068524-FFE3-4279-AA9E-DFF16A3CBA2C}"/>
              </a:ext>
            </a:extLst>
          </p:cNvPr>
          <p:cNvSpPr/>
          <p:nvPr/>
        </p:nvSpPr>
        <p:spPr>
          <a:xfrm>
            <a:off x="7398309" y="306786"/>
            <a:ext cx="1391557" cy="56622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Valves</a:t>
            </a:r>
          </a:p>
        </p:txBody>
      </p:sp>
      <p:sp>
        <p:nvSpPr>
          <p:cNvPr id="7" name="Rectangle 6">
            <a:extLst>
              <a:ext uri="{FF2B5EF4-FFF2-40B4-BE49-F238E27FC236}">
                <a16:creationId xmlns:a16="http://schemas.microsoft.com/office/drawing/2014/main" id="{97B06938-3A46-46AB-8C6C-5AAE5339F89D}"/>
              </a:ext>
            </a:extLst>
          </p:cNvPr>
          <p:cNvSpPr/>
          <p:nvPr/>
        </p:nvSpPr>
        <p:spPr>
          <a:xfrm>
            <a:off x="8951972"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F436BD79-6D6C-441F-BF10-D8F04CC1B1CE}"/>
              </a:ext>
            </a:extLst>
          </p:cNvPr>
          <p:cNvSpPr/>
          <p:nvPr/>
        </p:nvSpPr>
        <p:spPr>
          <a:xfrm>
            <a:off x="10505635"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305700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3568-7DEC-4CB0-86AB-D9E3668D520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1EDAFCE3-8B24-4774-A70B-54CBF54F8574}"/>
              </a:ext>
            </a:extLst>
          </p:cNvPr>
          <p:cNvSpPr>
            <a:spLocks noGrp="1"/>
          </p:cNvSpPr>
          <p:nvPr>
            <p:ph idx="1"/>
          </p:nvPr>
        </p:nvSpPr>
        <p:spPr/>
        <p:txBody>
          <a:bodyPr/>
          <a:lstStyle/>
          <a:p>
            <a:r>
              <a:rPr lang="en-US" dirty="0"/>
              <a:t>Shutdown</a:t>
            </a:r>
          </a:p>
          <a:p>
            <a:pPr lvl="1"/>
            <a:r>
              <a:rPr lang="en-US" dirty="0"/>
              <a:t>Close connection to </a:t>
            </a:r>
            <a:r>
              <a:rPr lang="en-US" dirty="0" err="1">
                <a:solidFill>
                  <a:srgbClr val="0070C0"/>
                </a:solidFill>
              </a:rPr>
              <a:t>Elveflow</a:t>
            </a:r>
            <a:r>
              <a:rPr lang="en-US" dirty="0"/>
              <a:t> (stop the sheath), </a:t>
            </a:r>
            <a:r>
              <a:rPr lang="en-US" dirty="0">
                <a:solidFill>
                  <a:srgbClr val="92D050"/>
                </a:solidFill>
              </a:rPr>
              <a:t>spec</a:t>
            </a:r>
            <a:r>
              <a:rPr lang="en-US" dirty="0"/>
              <a:t>, </a:t>
            </a:r>
            <a:r>
              <a:rPr lang="en-US" dirty="0">
                <a:solidFill>
                  <a:srgbClr val="C00000"/>
                </a:solidFill>
              </a:rPr>
              <a:t>pump</a:t>
            </a:r>
            <a:r>
              <a:rPr lang="en-US" dirty="0"/>
              <a:t>, and </a:t>
            </a:r>
            <a:r>
              <a:rPr lang="en-US" dirty="0">
                <a:solidFill>
                  <a:srgbClr val="7030A0"/>
                </a:solidFill>
              </a:rPr>
              <a:t>valve</a:t>
            </a:r>
            <a:r>
              <a:rPr lang="en-US" dirty="0"/>
              <a:t> and the logging file (</a:t>
            </a:r>
            <a:r>
              <a:rPr lang="en-US" dirty="0">
                <a:solidFill>
                  <a:srgbClr val="FFC000"/>
                </a:solidFill>
              </a:rPr>
              <a:t>local file system</a:t>
            </a:r>
            <a:r>
              <a:rPr lang="en-US" dirty="0"/>
              <a:t>)</a:t>
            </a:r>
          </a:p>
        </p:txBody>
      </p:sp>
      <p:sp>
        <p:nvSpPr>
          <p:cNvPr id="4" name="Rectangle 3">
            <a:extLst>
              <a:ext uri="{FF2B5EF4-FFF2-40B4-BE49-F238E27FC236}">
                <a16:creationId xmlns:a16="http://schemas.microsoft.com/office/drawing/2014/main" id="{EE106E0D-5C88-4EDE-AF49-E90CCD61433F}"/>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0F07F6-42E0-432A-88D5-CB1DC75913A6}"/>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7" name="Rectangle 6">
            <a:extLst>
              <a:ext uri="{FF2B5EF4-FFF2-40B4-BE49-F238E27FC236}">
                <a16:creationId xmlns:a16="http://schemas.microsoft.com/office/drawing/2014/main" id="{0F5F5E2D-4C0C-4A69-BB79-760F15E81F47}"/>
              </a:ext>
            </a:extLst>
          </p:cNvPr>
          <p:cNvSpPr/>
          <p:nvPr/>
        </p:nvSpPr>
        <p:spPr>
          <a:xfrm>
            <a:off x="8951972"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932FEFC4-DCEE-43F1-B8A7-769F0539A6D9}"/>
              </a:ext>
            </a:extLst>
          </p:cNvPr>
          <p:cNvSpPr/>
          <p:nvPr/>
        </p:nvSpPr>
        <p:spPr>
          <a:xfrm>
            <a:off x="10505635"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119569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9BB7-7B82-4FF2-BF0C-F78565F85D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F73F8BC4-8BF2-4F99-8904-FA6E15E5302E}"/>
              </a:ext>
            </a:extLst>
          </p:cNvPr>
          <p:cNvSpPr>
            <a:spLocks noGrp="1"/>
          </p:cNvSpPr>
          <p:nvPr>
            <p:ph idx="1"/>
          </p:nvPr>
        </p:nvSpPr>
        <p:spPr/>
        <p:txBody>
          <a:bodyPr>
            <a:normAutofit fontScale="92500" lnSpcReduction="20000"/>
          </a:bodyPr>
          <a:lstStyle/>
          <a:p>
            <a:r>
              <a:rPr lang="en-US" dirty="0"/>
              <a:t>There are a couple threads that we need to be careful of to manage them. Crashing any of them except the main thread will not throw an error and instead will just make the whole program, so this is very hard to debug!</a:t>
            </a:r>
          </a:p>
          <a:p>
            <a:pPr lvl="1"/>
            <a:r>
              <a:rPr lang="en-US" dirty="0"/>
              <a:t>Main thread (the GUI runs here)</a:t>
            </a:r>
          </a:p>
          <a:p>
            <a:pPr lvl="1"/>
            <a:r>
              <a:rPr lang="en-US" dirty="0" err="1"/>
              <a:t>Elveflow</a:t>
            </a:r>
            <a:r>
              <a:rPr lang="en-US" dirty="0"/>
              <a:t> thread (queries the </a:t>
            </a:r>
            <a:r>
              <a:rPr lang="en-US" dirty="0" err="1"/>
              <a:t>Elveflow</a:t>
            </a:r>
            <a:r>
              <a:rPr lang="en-US" dirty="0"/>
              <a:t> every half second or so)</a:t>
            </a:r>
          </a:p>
          <a:p>
            <a:pPr lvl="1"/>
            <a:r>
              <a:rPr lang="en-US" dirty="0"/>
              <a:t>Graph thread (updates the graph on the </a:t>
            </a:r>
            <a:r>
              <a:rPr lang="en-US" dirty="0" err="1"/>
              <a:t>Elveflow</a:t>
            </a:r>
            <a:r>
              <a:rPr lang="en-US" dirty="0"/>
              <a:t> tab periodically)</a:t>
            </a:r>
          </a:p>
          <a:p>
            <a:pPr lvl="2"/>
            <a:r>
              <a:rPr lang="en-US" dirty="0"/>
              <a:t>Second graph on front page (?)</a:t>
            </a:r>
          </a:p>
          <a:p>
            <a:pPr lvl="1"/>
            <a:r>
              <a:rPr lang="en-US" dirty="0"/>
              <a:t>Run queue (sends commands and spin-waits for responses from the pumps and the valves)</a:t>
            </a:r>
          </a:p>
          <a:p>
            <a:pPr lvl="1"/>
            <a:r>
              <a:rPr lang="en-US" dirty="0"/>
              <a:t>Manual instrument thread (send manual commands to the pumps/valves)</a:t>
            </a:r>
          </a:p>
          <a:p>
            <a:pPr lvl="1"/>
            <a:r>
              <a:rPr lang="en-US" dirty="0"/>
              <a:t>Spec thread (?)</a:t>
            </a:r>
          </a:p>
          <a:p>
            <a:pPr lvl="1"/>
            <a:r>
              <a:rPr lang="en-US" dirty="0"/>
              <a:t>State diagram thread (?)</a:t>
            </a:r>
          </a:p>
        </p:txBody>
      </p:sp>
    </p:spTree>
    <p:extLst>
      <p:ext uri="{BB962C8B-B14F-4D97-AF65-F5344CB8AC3E}">
        <p14:creationId xmlns:p14="http://schemas.microsoft.com/office/powerpoint/2010/main" val="259364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0D16-1C4E-4E70-86F1-A6861EF32177}"/>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B8C73A9D-2999-45DD-963E-C0D9F43FB737}"/>
              </a:ext>
            </a:extLst>
          </p:cNvPr>
          <p:cNvSpPr>
            <a:spLocks noGrp="1"/>
          </p:cNvSpPr>
          <p:nvPr>
            <p:ph idx="1"/>
          </p:nvPr>
        </p:nvSpPr>
        <p:spPr/>
        <p:txBody>
          <a:bodyPr/>
          <a:lstStyle/>
          <a:p>
            <a:r>
              <a:rPr lang="en-US" dirty="0"/>
              <a:t>Initialize Sheath currently does not stop until it receives confirmation that it got to the right level—TODO: be allowed to cancel</a:t>
            </a:r>
          </a:p>
          <a:p>
            <a:r>
              <a:rPr lang="en-US" dirty="0"/>
              <a:t>Something going wrong with the </a:t>
            </a:r>
            <a:r>
              <a:rPr lang="en-US" dirty="0" err="1"/>
              <a:t>Elveflow</a:t>
            </a:r>
            <a:r>
              <a:rPr lang="en-US" dirty="0"/>
              <a:t> if you leave it running for too long</a:t>
            </a:r>
          </a:p>
        </p:txBody>
      </p:sp>
    </p:spTree>
    <p:extLst>
      <p:ext uri="{BB962C8B-B14F-4D97-AF65-F5344CB8AC3E}">
        <p14:creationId xmlns:p14="http://schemas.microsoft.com/office/powerpoint/2010/main" val="3518826841"/>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3324"/>
      </a:dk2>
      <a:lt2>
        <a:srgbClr val="E2E8E7"/>
      </a:lt2>
      <a:accent1>
        <a:srgbClr val="D68697"/>
      </a:accent1>
      <a:accent2>
        <a:srgbClr val="CD7F6B"/>
      </a:accent2>
      <a:accent3>
        <a:srgbClr val="C29D5F"/>
      </a:accent3>
      <a:accent4>
        <a:srgbClr val="A4A657"/>
      </a:accent4>
      <a:accent5>
        <a:srgbClr val="90AE6D"/>
      </a:accent5>
      <a:accent6>
        <a:srgbClr val="69B45E"/>
      </a:accent6>
      <a:hlink>
        <a:srgbClr val="568E82"/>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5520</TotalTime>
  <Words>419</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Tw Cen MT</vt:lpstr>
      <vt:lpstr>RetrospectVTI</vt:lpstr>
      <vt:lpstr>DOG Cube Code</vt:lpstr>
      <vt:lpstr>Overview</vt:lpstr>
      <vt:lpstr>General usage</vt:lpstr>
      <vt:lpstr>General usage</vt:lpstr>
      <vt:lpstr>General usage</vt:lpstr>
      <vt:lpstr>Threads</vt:lpstr>
      <vt:lpstr>Bugs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Cube Code</dc:title>
  <dc:creator>Derrick Rui Lin</dc:creator>
  <cp:lastModifiedBy>Derrick Rui Lin</cp:lastModifiedBy>
  <cp:revision>24</cp:revision>
  <dcterms:created xsi:type="dcterms:W3CDTF">2020-12-10T23:23:33Z</dcterms:created>
  <dcterms:modified xsi:type="dcterms:W3CDTF">2020-12-14T19:23:40Z</dcterms:modified>
</cp:coreProperties>
</file>