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83" r:id="rId5"/>
    <p:sldId id="285" r:id="rId6"/>
    <p:sldId id="284" r:id="rId7"/>
    <p:sldId id="286" r:id="rId8"/>
    <p:sldId id="287" r:id="rId9"/>
    <p:sldId id="288" r:id="rId10"/>
    <p:sldId id="289"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11</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jpeg"/><Relationship Id="rId5" Type="http://schemas.openxmlformats.org/officeDocument/2006/relationships/hyperlink" Target="http://engsc.ac.uk/" TargetMode="External"/><Relationship Id="rId10" Type="http://schemas.openxmlformats.org/officeDocument/2006/relationships/image" Target="../media/image7.jpeg"/><Relationship Id="rId4" Type="http://schemas.openxmlformats.org/officeDocument/2006/relationships/image" Target="../media/image4.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1</a:t>
            </a:r>
            <a:br>
              <a:rPr lang="en-GB" dirty="0" smtClean="0"/>
            </a:br>
            <a:r>
              <a:rPr lang="en-GB" dirty="0" smtClean="0"/>
              <a:t>Introduction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Content Placeholder 2"/>
          <p:cNvSpPr>
            <a:spLocks noGrp="1"/>
          </p:cNvSpPr>
          <p:nvPr>
            <p:ph idx="1"/>
          </p:nvPr>
        </p:nvSpPr>
        <p:spPr/>
        <p:txBody>
          <a:bodyPr/>
          <a:lstStyle/>
          <a:p>
            <a:pPr marL="0" indent="0">
              <a:buNone/>
            </a:pPr>
            <a:r>
              <a:rPr lang="en-GB" dirty="0" smtClean="0"/>
              <a:t>The key weakness of </a:t>
            </a:r>
            <a:r>
              <a:rPr lang="en-GB" smtClean="0"/>
              <a:t>GPC </a:t>
            </a:r>
            <a:r>
              <a:rPr lang="en-GB" smtClean="0"/>
              <a:t>is </a:t>
            </a:r>
            <a:r>
              <a:rPr lang="en-GB" dirty="0" smtClean="0"/>
              <a:t>the use of finite horizons.</a:t>
            </a:r>
          </a:p>
          <a:p>
            <a:pPr marL="514350" indent="-514350">
              <a:buFont typeface="+mj-lt"/>
              <a:buAutoNum type="arabicPeriod"/>
            </a:pPr>
            <a:r>
              <a:rPr lang="en-GB" dirty="0" smtClean="0"/>
              <a:t>In order to ensure a well-posed optimisation, one must include in the class of predictions, those which converge asymptotically.</a:t>
            </a:r>
          </a:p>
          <a:p>
            <a:pPr marL="514350" indent="-514350">
              <a:buFont typeface="+mj-lt"/>
              <a:buAutoNum type="arabicPeriod"/>
            </a:pPr>
            <a:r>
              <a:rPr lang="en-GB" dirty="0" smtClean="0"/>
              <a:t>This class must also include the global optimum.</a:t>
            </a:r>
          </a:p>
          <a:p>
            <a:pPr marL="514350" indent="-514350">
              <a:buFont typeface="+mj-lt"/>
              <a:buAutoNum type="arabicPeriod"/>
            </a:pPr>
            <a:r>
              <a:rPr lang="en-GB" dirty="0" smtClean="0"/>
              <a:t>One could </a:t>
            </a:r>
            <a:r>
              <a:rPr lang="en-GB" dirty="0" smtClean="0"/>
              <a:t>consider that </a:t>
            </a:r>
            <a:r>
              <a:rPr lang="en-GB" dirty="0" smtClean="0"/>
              <a:t>the global optimum </a:t>
            </a:r>
            <a:r>
              <a:rPr lang="en-GB" dirty="0" smtClean="0"/>
              <a:t>is, </a:t>
            </a:r>
            <a:r>
              <a:rPr lang="en-GB" dirty="0" smtClean="0"/>
              <a:t>to some </a:t>
            </a:r>
            <a:r>
              <a:rPr lang="en-GB" dirty="0" smtClean="0"/>
              <a:t>extent, </a:t>
            </a:r>
            <a:r>
              <a:rPr lang="en-GB" dirty="0" smtClean="0"/>
              <a:t>arbitrary, </a:t>
            </a:r>
            <a:r>
              <a:rPr lang="en-GB" dirty="0" smtClean="0"/>
              <a:t>nevertheless one </a:t>
            </a:r>
            <a:r>
              <a:rPr lang="en-GB" dirty="0" smtClean="0"/>
              <a:t>needs to determine what definition will be used for this.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17066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The first three chapters have focussed on algorithms such as GPC (or DMC).</a:t>
            </a:r>
          </a:p>
          <a:p>
            <a:pPr marL="514350" indent="-514350">
              <a:lnSpc>
                <a:spcPct val="90000"/>
              </a:lnSpc>
              <a:buFont typeface="+mj-lt"/>
              <a:buAutoNum type="arabicPeriod"/>
            </a:pPr>
            <a:r>
              <a:rPr lang="en-GB" altLang="en-US" dirty="0" smtClean="0"/>
              <a:t>These algorithms use open-loop prediction, finite horizons and also, the degrees of freedom are just the first nu control moves.</a:t>
            </a:r>
          </a:p>
          <a:p>
            <a:pPr marL="514350" indent="-514350">
              <a:lnSpc>
                <a:spcPct val="90000"/>
              </a:lnSpc>
              <a:buFont typeface="+mj-lt"/>
              <a:buAutoNum type="arabicPeriod"/>
            </a:pPr>
            <a:r>
              <a:rPr lang="en-GB" altLang="en-US" dirty="0" smtClean="0"/>
              <a:t>GPC assumes the predicted control trajectory is constant after nu steps.</a:t>
            </a:r>
          </a:p>
          <a:p>
            <a:pPr marL="0" indent="0">
              <a:lnSpc>
                <a:spcPct val="90000"/>
              </a:lnSpc>
              <a:buNone/>
            </a:pPr>
            <a:r>
              <a:rPr lang="en-GB" altLang="en-US" dirty="0" smtClean="0">
                <a:solidFill>
                  <a:srgbClr val="C00000"/>
                </a:solidFill>
              </a:rPr>
              <a:t>HOWEVER, as was made clear in chapter 3, the assumptions on finite horizons can lead to ill-posed optimisations unless those horizons are large, which in turn is computationally demanding.</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chapter</a:t>
            </a:r>
            <a:endParaRPr lang="en-GB" dirty="0"/>
          </a:p>
        </p:txBody>
      </p:sp>
      <p:sp>
        <p:nvSpPr>
          <p:cNvPr id="3" name="Content Placeholder 2"/>
          <p:cNvSpPr>
            <a:spLocks noGrp="1"/>
          </p:cNvSpPr>
          <p:nvPr>
            <p:ph idx="1"/>
          </p:nvPr>
        </p:nvSpPr>
        <p:spPr>
          <a:xfrm>
            <a:off x="214282" y="928670"/>
            <a:ext cx="8715436" cy="4660570"/>
          </a:xfrm>
        </p:spPr>
        <p:txBody>
          <a:bodyPr>
            <a:normAutofit fontScale="92500" lnSpcReduction="10000"/>
          </a:bodyPr>
          <a:lstStyle/>
          <a:p>
            <a:pPr marL="514350" indent="-514350">
              <a:buFont typeface="+mj-lt"/>
              <a:buAutoNum type="arabicPeriod"/>
            </a:pPr>
            <a:r>
              <a:rPr lang="en-GB" dirty="0" smtClean="0"/>
              <a:t>Main aim is to build on the understanding of what constitutes a well-posed optimisation developed in chapter 3.</a:t>
            </a:r>
          </a:p>
          <a:p>
            <a:pPr marL="514350" indent="-514350">
              <a:buFont typeface="+mj-lt"/>
              <a:buAutoNum type="arabicPeriod"/>
            </a:pPr>
            <a:r>
              <a:rPr lang="en-GB" dirty="0" smtClean="0"/>
              <a:t>Using these insights, the aim is to propose an MPC algorithm which will always give a well-posed and meaningful optimisation, irrespective of horizon choices.</a:t>
            </a:r>
          </a:p>
          <a:p>
            <a:pPr marL="514350" indent="-514350">
              <a:buFont typeface="+mj-lt"/>
              <a:buAutoNum type="arabicPeriod"/>
            </a:pPr>
            <a:r>
              <a:rPr lang="en-GB" dirty="0" smtClean="0"/>
              <a:t>This means one can have more confidence in the corresponding control law, and indeed expect better behaviour.</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107504" y="5373216"/>
            <a:ext cx="8856984" cy="14847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Viewers are reminded that we still exclude discussion of both constraints and feed forward which are left to a later chapter so as not to confuse underlying concepts.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Well-posed optimisation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The class of predictions within the optimisation must include solutions close to both:</a:t>
            </a:r>
          </a:p>
          <a:p>
            <a:r>
              <a:rPr lang="en-GB" dirty="0"/>
              <a:t>t</a:t>
            </a:r>
            <a:r>
              <a:rPr lang="en-GB" dirty="0" smtClean="0"/>
              <a:t>he desired closed-loop behaviour.</a:t>
            </a:r>
          </a:p>
          <a:p>
            <a:r>
              <a:rPr lang="en-GB" dirty="0" smtClean="0"/>
              <a:t>the closed-loop behaviour that results from repeated use of the optimisation.</a:t>
            </a:r>
          </a:p>
          <a:p>
            <a:r>
              <a:rPr lang="en-GB" dirty="0" smtClean="0">
                <a:solidFill>
                  <a:srgbClr val="C00000"/>
                </a:solidFill>
              </a:rPr>
              <a:t>In general, the actual closed-loop behaviour is linked to the closed-loop poles which are not on the origin. </a:t>
            </a:r>
          </a:p>
          <a:p>
            <a:r>
              <a:rPr lang="en-GB" dirty="0" smtClean="0">
                <a:solidFill>
                  <a:srgbClr val="C00000"/>
                </a:solidFill>
              </a:rPr>
              <a:t>This means the typical trajectories converge to the steady-state asymptotically and not in a fixed finite horizon.</a:t>
            </a:r>
          </a:p>
          <a:p>
            <a:pPr marL="0" indent="0">
              <a:buNone/>
            </a:pPr>
            <a:r>
              <a:rPr lang="en-GB" b="1" dirty="0" smtClean="0">
                <a:solidFill>
                  <a:srgbClr val="800000"/>
                </a:solidFill>
              </a:rPr>
              <a:t>HENCE</a:t>
            </a:r>
            <a:r>
              <a:rPr lang="en-GB" dirty="0" smtClean="0">
                <a:solidFill>
                  <a:srgbClr val="C00000"/>
                </a:solidFill>
              </a:rPr>
              <a:t>: </a:t>
            </a:r>
            <a:r>
              <a:rPr lang="en-GB" b="1" dirty="0" smtClean="0">
                <a:solidFill>
                  <a:srgbClr val="008000"/>
                </a:solidFill>
              </a:rPr>
              <a:t>With finite horizons, one can never include the actual (or desired) closed-loop behaviour.</a:t>
            </a:r>
            <a:endParaRPr lang="en-GB" b="1"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0541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125908"/>
          </a:xfrm>
        </p:spPr>
        <p:txBody>
          <a:bodyPr>
            <a:normAutofit fontScale="90000"/>
          </a:bodyPr>
          <a:lstStyle/>
          <a:p>
            <a:r>
              <a:rPr lang="en-GB" dirty="0" smtClean="0"/>
              <a:t>Typical input predictions vs ideal closed-loop response</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5</a:t>
            </a:fld>
            <a:endParaRPr lang="en-GB"/>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2" y="1268760"/>
            <a:ext cx="700877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36096" y="2780928"/>
            <a:ext cx="3312368" cy="2664296"/>
          </a:xfrm>
          <a:prstGeom prst="wedgeRoundRectCallout">
            <a:avLst>
              <a:gd name="adj1" fmla="val -127634"/>
              <a:gd name="adj2" fmla="val -61464"/>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Even with a large nu, the predictions cannot get close to a typical closed-loop trajectory.</a:t>
            </a:r>
            <a:endParaRPr lang="en-GB" sz="2800" dirty="0"/>
          </a:p>
        </p:txBody>
      </p:sp>
    </p:spTree>
    <p:extLst>
      <p:ext uri="{BB962C8B-B14F-4D97-AF65-F5344CB8AC3E}">
        <p14:creationId xmlns:p14="http://schemas.microsoft.com/office/powerpoint/2010/main" val="142097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In order to match the ‘desired’ closed-loop behaviour, the class of predictions within the optimisation must include input predictions which converge to the steady-state asymptotically rather than in a finite number of steps.</a:t>
            </a:r>
          </a:p>
          <a:p>
            <a:r>
              <a:rPr lang="en-GB" dirty="0" smtClean="0"/>
              <a:t>The basic set up of GPC cannot do this, except asymptotically as </a:t>
            </a:r>
            <a:r>
              <a:rPr lang="en-GB" dirty="0" err="1" smtClean="0"/>
              <a:t>ny</a:t>
            </a:r>
            <a:r>
              <a:rPr lang="en-GB" dirty="0" smtClean="0"/>
              <a:t>, nu</a:t>
            </a:r>
            <a:r>
              <a:rPr lang="en-GB" dirty="0" smtClean="0">
                <a:sym typeface="Wingdings" panose="05000000000000000000" pitchFamily="2" charset="2"/>
              </a:rPr>
              <a:t>∞. </a:t>
            </a:r>
          </a:p>
          <a:p>
            <a:pPr marL="0" indent="0">
              <a:buNone/>
            </a:pPr>
            <a:r>
              <a:rPr lang="en-GB" dirty="0" smtClean="0">
                <a:sym typeface="Wingdings" panose="05000000000000000000" pitchFamily="2" charset="2"/>
              </a:rPr>
              <a:t>We need a </a:t>
            </a:r>
            <a:r>
              <a:rPr lang="en-GB" dirty="0" smtClean="0">
                <a:sym typeface="Wingdings" panose="05000000000000000000" pitchFamily="2" charset="2"/>
              </a:rPr>
              <a:t>new </a:t>
            </a:r>
            <a:r>
              <a:rPr lang="en-GB" dirty="0" smtClean="0">
                <a:sym typeface="Wingdings" panose="05000000000000000000" pitchFamily="2" charset="2"/>
              </a:rPr>
              <a:t>paradigm for predictive control, deploying a different type of prediction.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Fundamental questions</a:t>
            </a:r>
            <a:endParaRPr lang="en-GB" dirty="0"/>
          </a:p>
        </p:txBody>
      </p:sp>
      <p:sp>
        <p:nvSpPr>
          <p:cNvPr id="3" name="Content Placeholder 2"/>
          <p:cNvSpPr>
            <a:spLocks noGrp="1"/>
          </p:cNvSpPr>
          <p:nvPr>
            <p:ph idx="1"/>
          </p:nvPr>
        </p:nvSpPr>
        <p:spPr/>
        <p:txBody>
          <a:bodyPr/>
          <a:lstStyle/>
          <a:p>
            <a:r>
              <a:rPr lang="en-GB" dirty="0" smtClean="0"/>
              <a:t>How do we ensure the predictions used within the optimisation include  the ‘desired’ behaviour?</a:t>
            </a:r>
          </a:p>
          <a:p>
            <a:r>
              <a:rPr lang="en-GB" dirty="0" smtClean="0"/>
              <a:t>How do we ensure the predictions converge asymptotically rather than in a finite horizon?</a:t>
            </a:r>
          </a:p>
          <a:p>
            <a:pPr marL="0" indent="0">
              <a:buNone/>
            </a:pPr>
            <a:r>
              <a:rPr lang="en-GB" b="1" dirty="0" smtClean="0">
                <a:solidFill>
                  <a:srgbClr val="800000"/>
                </a:solidFill>
              </a:rPr>
              <a:t>To save time, rather than considering several alternatives, this chapter will go straight to what is now a well accepted proposal in the literature.</a:t>
            </a:r>
            <a:endParaRPr lang="en-GB" b="1"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37765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assumption</a:t>
            </a:r>
            <a:endParaRPr lang="en-GB" dirty="0"/>
          </a:p>
        </p:txBody>
      </p:sp>
      <p:sp>
        <p:nvSpPr>
          <p:cNvPr id="3" name="Content Placeholder 2"/>
          <p:cNvSpPr>
            <a:spLocks noGrp="1"/>
          </p:cNvSpPr>
          <p:nvPr>
            <p:ph idx="1"/>
          </p:nvPr>
        </p:nvSpPr>
        <p:spPr/>
        <p:txBody>
          <a:bodyPr/>
          <a:lstStyle/>
          <a:p>
            <a:r>
              <a:rPr lang="en-GB" dirty="0" smtClean="0"/>
              <a:t>It is assumed that for the unconstrained case, by one way or another, one can determine the global optimum closed-loop trajectory when the system is linear.</a:t>
            </a:r>
          </a:p>
          <a:p>
            <a:r>
              <a:rPr lang="en-GB" dirty="0" smtClean="0"/>
              <a:t>Global optimum will be defined relative to a performance index with infinite horizons </a:t>
            </a:r>
            <a:endParaRPr lang="en-GB" dirty="0"/>
          </a:p>
          <a:p>
            <a:r>
              <a:rPr lang="en-GB" dirty="0" smtClean="0">
                <a:solidFill>
                  <a:srgbClr val="800000"/>
                </a:solidFill>
              </a:rPr>
              <a:t>Clearly </a:t>
            </a:r>
            <a:r>
              <a:rPr lang="en-GB" dirty="0" smtClean="0">
                <a:solidFill>
                  <a:srgbClr val="800000"/>
                </a:solidFill>
              </a:rPr>
              <a:t>this is arbitrary to some extent, but one needs a measure of some form before one can determine good and </a:t>
            </a:r>
            <a:r>
              <a:rPr lang="en-GB" dirty="0" smtClean="0">
                <a:solidFill>
                  <a:srgbClr val="800000"/>
                </a:solidFill>
              </a:rPr>
              <a:t>bad</a:t>
            </a:r>
            <a:r>
              <a:rPr lang="en-GB" dirty="0"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224494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Definition of global optimum</a:t>
            </a:r>
            <a:endParaRPr lang="en-GB" dirty="0"/>
          </a:p>
        </p:txBody>
      </p:sp>
      <p:sp>
        <p:nvSpPr>
          <p:cNvPr id="3" name="Content Placeholder 2"/>
          <p:cNvSpPr>
            <a:spLocks noGrp="1"/>
          </p:cNvSpPr>
          <p:nvPr>
            <p:ph idx="1"/>
          </p:nvPr>
        </p:nvSpPr>
        <p:spPr>
          <a:xfrm>
            <a:off x="214282" y="928670"/>
            <a:ext cx="8715436" cy="5524666"/>
          </a:xfrm>
        </p:spPr>
        <p:txBody>
          <a:bodyPr>
            <a:normAutofit lnSpcReduction="10000"/>
          </a:bodyPr>
          <a:lstStyle/>
          <a:p>
            <a:pPr marL="0" indent="0">
              <a:buNone/>
            </a:pPr>
            <a:r>
              <a:rPr lang="en-GB" dirty="0" smtClean="0"/>
              <a:t>Optimum is defined as the control trajectory which minimises the following performance index.</a:t>
            </a:r>
          </a:p>
          <a:p>
            <a:pPr marL="0" indent="0">
              <a:buNone/>
            </a:pPr>
            <a:endParaRPr lang="en-GB" dirty="0"/>
          </a:p>
          <a:p>
            <a:pPr marL="0" indent="0">
              <a:buNone/>
            </a:pPr>
            <a:endParaRPr lang="en-GB" dirty="0" smtClean="0"/>
          </a:p>
          <a:p>
            <a:pPr marL="0" indent="0">
              <a:buNone/>
            </a:pPr>
            <a:endParaRPr lang="en-GB" dirty="0"/>
          </a:p>
          <a:p>
            <a:r>
              <a:rPr lang="en-GB" dirty="0" smtClean="0"/>
              <a:t>Viewers will note that this assumes a fixed set point in the future in order for </a:t>
            </a:r>
            <a:r>
              <a:rPr lang="en-GB" dirty="0" err="1" smtClean="0"/>
              <a:t>u</a:t>
            </a:r>
            <a:r>
              <a:rPr lang="en-GB" baseline="-25000" dirty="0" err="1" smtClean="0"/>
              <a:t>ss</a:t>
            </a:r>
            <a:r>
              <a:rPr lang="en-GB" dirty="0" smtClean="0"/>
              <a:t> to be well defined.</a:t>
            </a:r>
          </a:p>
          <a:p>
            <a:r>
              <a:rPr lang="en-GB" dirty="0" smtClean="0"/>
              <a:t>The performance index uses infinite horizons for both the future inputs and the future outputs so nothing is omitted and one has full flexibility.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556246867"/>
              </p:ext>
            </p:extLst>
          </p:nvPr>
        </p:nvGraphicFramePr>
        <p:xfrm>
          <a:off x="1028972" y="2002284"/>
          <a:ext cx="6783388" cy="1282700"/>
        </p:xfrm>
        <a:graphic>
          <a:graphicData uri="http://schemas.openxmlformats.org/presentationml/2006/ole">
            <mc:AlternateContent xmlns:mc="http://schemas.openxmlformats.org/markup-compatibility/2006">
              <mc:Choice xmlns:v="urn:schemas-microsoft-com:vml" Requires="v">
                <p:oleObj spid="_x0000_s10249" name="Equation" r:id="rId3" imgW="2286000" imgH="431640" progId="Equation.3">
                  <p:embed/>
                </p:oleObj>
              </mc:Choice>
              <mc:Fallback>
                <p:oleObj name="Equation" r:id="rId3" imgW="2286000" imgH="431640" progId="Equation.3">
                  <p:embed/>
                  <p:pic>
                    <p:nvPicPr>
                      <p:cNvPr id="0" name="Object 6"/>
                      <p:cNvPicPr>
                        <a:picLocks noChangeAspect="1" noChangeArrowheads="1"/>
                      </p:cNvPicPr>
                      <p:nvPr/>
                    </p:nvPicPr>
                    <p:blipFill>
                      <a:blip r:embed="rId4"/>
                      <a:srcRect/>
                      <a:stretch>
                        <a:fillRect/>
                      </a:stretch>
                    </p:blipFill>
                    <p:spPr bwMode="auto">
                      <a:xfrm>
                        <a:off x="1028972" y="2002284"/>
                        <a:ext cx="6783388" cy="12827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4973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759</Words>
  <Application>Microsoft Office PowerPoint</Application>
  <PresentationFormat>On-screen Show (4:3)</PresentationFormat>
  <Paragraphs>83</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Equation</vt:lpstr>
      <vt:lpstr>CHAPTER 4 Optimal Predictive Control 1 Introduction</vt:lpstr>
      <vt:lpstr>Background </vt:lpstr>
      <vt:lpstr>This chapter</vt:lpstr>
      <vt:lpstr>Well-posed optimisation</vt:lpstr>
      <vt:lpstr>Typical input predictions vs ideal closed-loop response</vt:lpstr>
      <vt:lpstr>Summary</vt:lpstr>
      <vt:lpstr>Fundamental questions</vt:lpstr>
      <vt:lpstr>Key assumption</vt:lpstr>
      <vt:lpstr>Definition of global optimum</vt:lpstr>
      <vt:lpstr>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53</cp:revision>
  <dcterms:created xsi:type="dcterms:W3CDTF">2012-03-07T15:25:29Z</dcterms:created>
  <dcterms:modified xsi:type="dcterms:W3CDTF">2014-03-10T13:24:02Z</dcterms:modified>
</cp:coreProperties>
</file>