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307" r:id="rId3"/>
    <p:sldId id="318" r:id="rId4"/>
    <p:sldId id="324" r:id="rId5"/>
    <p:sldId id="325" r:id="rId6"/>
    <p:sldId id="327" r:id="rId7"/>
    <p:sldId id="320" r:id="rId8"/>
    <p:sldId id="326" r:id="rId9"/>
    <p:sldId id="328" r:id="rId10"/>
    <p:sldId id="329" r:id="rId11"/>
    <p:sldId id="330" r:id="rId12"/>
    <p:sldId id="331" r:id="rId13"/>
    <p:sldId id="284" r:id="rId14"/>
    <p:sldId id="262"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FFFF"/>
    <a:srgbClr val="800000"/>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4" autoAdjust="0"/>
    <p:restoredTop sz="94618" autoAdjust="0"/>
  </p:normalViewPr>
  <p:slideViewPr>
    <p:cSldViewPr>
      <p:cViewPr varScale="1">
        <p:scale>
          <a:sx n="95" d="100"/>
          <a:sy n="95" d="100"/>
        </p:scale>
        <p:origin x="-744"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 Id="rId5" Type="http://schemas.openxmlformats.org/officeDocument/2006/relationships/image" Target="../media/image6.wmf"/><Relationship Id="rId4"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8.wmf"/><Relationship Id="rId1" Type="http://schemas.openxmlformats.org/officeDocument/2006/relationships/image" Target="../media/image7.wmf"/><Relationship Id="rId4" Type="http://schemas.openxmlformats.org/officeDocument/2006/relationships/image" Target="../media/image1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92E3A0A-5A14-432D-8BD5-ABEDC342324B}" type="datetimeFigureOut">
              <a:rPr lang="en-US" smtClean="0"/>
              <a:t>3/21/2014</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FCDDD3A-DA80-470F-A833-164F8EB85CE8}" type="slidenum">
              <a:rPr lang="en-GB" smtClean="0"/>
              <a:t>‹#›</a:t>
            </a:fld>
            <a:endParaRPr lang="en-GB"/>
          </a:p>
        </p:txBody>
      </p:sp>
    </p:spTree>
    <p:extLst>
      <p:ext uri="{BB962C8B-B14F-4D97-AF65-F5344CB8AC3E}">
        <p14:creationId xmlns:p14="http://schemas.microsoft.com/office/powerpoint/2010/main" val="10996234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9149B19C-3E0D-49DE-965A-62A78ACB7DE1}" type="slidenum">
              <a:rPr lang="en-GB" smtClean="0"/>
              <a:pPr/>
              <a:t>14</a:t>
            </a:fld>
            <a:endParaRPr lang="en-GB" smtClean="0"/>
          </a:p>
        </p:txBody>
      </p:sp>
      <p:sp>
        <p:nvSpPr>
          <p:cNvPr id="35843" name="Rectangle 2"/>
          <p:cNvSpPr>
            <a:spLocks noGrp="1" noRot="1" noChangeAspect="1" noChangeArrowheads="1" noTextEdit="1"/>
          </p:cNvSpPr>
          <p:nvPr>
            <p:ph type="sldImg"/>
          </p:nvPr>
        </p:nvSpPr>
        <p:spPr>
          <a:xfrm>
            <a:off x="1144588" y="687388"/>
            <a:ext cx="4570412" cy="3427412"/>
          </a:xfrm>
          <a:ln/>
        </p:spPr>
      </p:sp>
      <p:sp>
        <p:nvSpPr>
          <p:cNvPr id="35844" name="Rectangle 3"/>
          <p:cNvSpPr>
            <a:spLocks noGrp="1" noChangeArrowheads="1"/>
          </p:cNvSpPr>
          <p:nvPr>
            <p:ph type="body" idx="1"/>
          </p:nvPr>
        </p:nvSpPr>
        <p:spPr>
          <a:xfrm>
            <a:off x="685801" y="4341813"/>
            <a:ext cx="5486400" cy="4114800"/>
          </a:xfrm>
          <a:noFill/>
          <a:ln/>
        </p:spPr>
        <p:txBody>
          <a:bodyPr/>
          <a:lstStyle/>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GB"/>
          </a:p>
        </p:txBody>
      </p:sp>
      <p:sp>
        <p:nvSpPr>
          <p:cNvPr id="5" name="Footer Placeholder 4"/>
          <p:cNvSpPr>
            <a:spLocks noGrp="1"/>
          </p:cNvSpPr>
          <p:nvPr>
            <p:ph type="ftr" sz="quarter" idx="11"/>
          </p:nvPr>
        </p:nvSpPr>
        <p:spPr/>
        <p:txBody>
          <a:bodyPr/>
          <a:lstStyle/>
          <a:p>
            <a:r>
              <a:rPr lang="en-GB" smtClean="0"/>
              <a:t>Slides by Anthony Rossiter </a:t>
            </a:r>
            <a:endParaRPr lang="en-GB"/>
          </a:p>
        </p:txBody>
      </p:sp>
      <p:sp>
        <p:nvSpPr>
          <p:cNvPr id="6" name="Slide Number Placeholder 5"/>
          <p:cNvSpPr>
            <a:spLocks noGrp="1"/>
          </p:cNvSpPr>
          <p:nvPr>
            <p:ph type="sldNum" sz="quarter" idx="12"/>
          </p:nvPr>
        </p:nvSpPr>
        <p:spPr>
          <a:xfrm>
            <a:off x="8143900" y="0"/>
            <a:ext cx="1000100" cy="365125"/>
          </a:xfrm>
        </p:spPr>
        <p:txBody>
          <a:bodyPr/>
          <a:lstStyle/>
          <a:p>
            <a:fld id="{5B012F45-9B02-47F8-9E0B-49D2C7006700}" type="slidenum">
              <a:rPr lang="en-GB" smtClean="0"/>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GB"/>
          </a:p>
        </p:txBody>
      </p:sp>
      <p:sp>
        <p:nvSpPr>
          <p:cNvPr id="5" name="Footer Placeholder 4"/>
          <p:cNvSpPr>
            <a:spLocks noGrp="1"/>
          </p:cNvSpPr>
          <p:nvPr>
            <p:ph type="ftr" sz="quarter" idx="11"/>
          </p:nvPr>
        </p:nvSpPr>
        <p:spPr/>
        <p:txBody>
          <a:bodyPr/>
          <a:lstStyle/>
          <a:p>
            <a:r>
              <a:rPr lang="en-GB" smtClean="0"/>
              <a:t>Slides by Anthony Rossiter </a:t>
            </a:r>
            <a:endParaRPr lang="en-GB"/>
          </a:p>
        </p:txBody>
      </p:sp>
      <p:sp>
        <p:nvSpPr>
          <p:cNvPr id="6" name="Slide Number Placeholder 5"/>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GB"/>
          </a:p>
        </p:txBody>
      </p:sp>
      <p:sp>
        <p:nvSpPr>
          <p:cNvPr id="5" name="Footer Placeholder 4"/>
          <p:cNvSpPr>
            <a:spLocks noGrp="1"/>
          </p:cNvSpPr>
          <p:nvPr>
            <p:ph type="ftr" sz="quarter" idx="11"/>
          </p:nvPr>
        </p:nvSpPr>
        <p:spPr/>
        <p:txBody>
          <a:bodyPr/>
          <a:lstStyle/>
          <a:p>
            <a:r>
              <a:rPr lang="en-GB" smtClean="0"/>
              <a:t>Slides by Anthony Rossiter </a:t>
            </a:r>
            <a:endParaRPr lang="en-GB"/>
          </a:p>
        </p:txBody>
      </p:sp>
      <p:sp>
        <p:nvSpPr>
          <p:cNvPr id="6" name="Slide Number Placeholder 5"/>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Footer Placeholder 2"/>
          <p:cNvSpPr>
            <a:spLocks noGrp="1"/>
          </p:cNvSpPr>
          <p:nvPr>
            <p:ph type="ftr" sz="quarter" idx="10"/>
          </p:nvPr>
        </p:nvSpPr>
        <p:spPr/>
        <p:txBody>
          <a:bodyPr/>
          <a:lstStyle/>
          <a:p>
            <a:r>
              <a:rPr lang="en-GB" smtClean="0"/>
              <a:t>Slides by Anthony Rossiter </a:t>
            </a:r>
            <a:endParaRPr lang="en-GB" dirty="0"/>
          </a:p>
        </p:txBody>
      </p:sp>
      <p:sp>
        <p:nvSpPr>
          <p:cNvPr id="4" name="Slide Number Placeholder 3"/>
          <p:cNvSpPr>
            <a:spLocks noGrp="1"/>
          </p:cNvSpPr>
          <p:nvPr>
            <p:ph type="sldNum" sz="quarter" idx="11"/>
          </p:nvPr>
        </p:nvSpPr>
        <p:spPr/>
        <p:txBody>
          <a:bodyPr/>
          <a:lstStyle/>
          <a:p>
            <a:fld id="{1CF30DBA-6D20-466D-B27F-CBC9F021682F}" type="slidenum">
              <a:rPr lang="en-GB" smtClean="0"/>
              <a:pPr/>
              <a:t>‹#›</a:t>
            </a:fld>
            <a:r>
              <a:rPr lang="en-GB" smtClean="0"/>
              <a:t>page </a:t>
            </a:r>
            <a:fld id="{9968B63B-D82E-4456-B75B-2AAEDD963255}" type="slidenum">
              <a:rPr lang="en-GB" smtClean="0"/>
              <a:pPr/>
              <a:t>‹#›</a:t>
            </a:fld>
            <a:endParaRPr lang="en-GB"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Footer Placeholder 4"/>
          <p:cNvSpPr>
            <a:spLocks noGrp="1"/>
          </p:cNvSpPr>
          <p:nvPr>
            <p:ph type="ftr" sz="quarter" idx="11"/>
          </p:nvPr>
        </p:nvSpPr>
        <p:spPr/>
        <p:txBody>
          <a:bodyPr/>
          <a:lstStyle/>
          <a:p>
            <a:r>
              <a:rPr lang="en-GB" dirty="0" smtClean="0"/>
              <a:t>Slides by Anthony </a:t>
            </a:r>
            <a:r>
              <a:rPr lang="en-GB" dirty="0" err="1" smtClean="0"/>
              <a:t>Rossiter</a:t>
            </a:r>
            <a:r>
              <a:rPr lang="en-GB" dirty="0" smtClean="0"/>
              <a:t> </a:t>
            </a:r>
          </a:p>
        </p:txBody>
      </p:sp>
      <p:sp>
        <p:nvSpPr>
          <p:cNvPr id="6" name="Slide Number Placeholder 5"/>
          <p:cNvSpPr>
            <a:spLocks noGrp="1"/>
          </p:cNvSpPr>
          <p:nvPr>
            <p:ph type="sldNum" sz="quarter" idx="12"/>
          </p:nvPr>
        </p:nvSpPr>
        <p:spPr/>
        <p:txBody>
          <a:bodyPr/>
          <a:lstStyle/>
          <a:p>
            <a:fld id="{CE48A2D0-CD6A-459C-BFF9-664885D56077}" type="slidenum">
              <a:rPr lang="en-GB" smtClean="0"/>
              <a:t>‹#›</a:t>
            </a:fld>
            <a:endParaRPr lang="en-GB"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GB"/>
          </a:p>
        </p:txBody>
      </p:sp>
      <p:sp>
        <p:nvSpPr>
          <p:cNvPr id="5" name="Footer Placeholder 4"/>
          <p:cNvSpPr>
            <a:spLocks noGrp="1"/>
          </p:cNvSpPr>
          <p:nvPr>
            <p:ph type="ftr" sz="quarter" idx="11"/>
          </p:nvPr>
        </p:nvSpPr>
        <p:spPr/>
        <p:txBody>
          <a:bodyPr/>
          <a:lstStyle/>
          <a:p>
            <a:r>
              <a:rPr lang="en-GB" smtClean="0"/>
              <a:t>Slides by Anthony Rossiter </a:t>
            </a:r>
            <a:endParaRPr lang="en-GB"/>
          </a:p>
        </p:txBody>
      </p:sp>
      <p:sp>
        <p:nvSpPr>
          <p:cNvPr id="6" name="Slide Number Placeholder 5"/>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GB"/>
          </a:p>
        </p:txBody>
      </p:sp>
      <p:sp>
        <p:nvSpPr>
          <p:cNvPr id="6" name="Footer Placeholder 5"/>
          <p:cNvSpPr>
            <a:spLocks noGrp="1"/>
          </p:cNvSpPr>
          <p:nvPr>
            <p:ph type="ftr" sz="quarter" idx="11"/>
          </p:nvPr>
        </p:nvSpPr>
        <p:spPr/>
        <p:txBody>
          <a:bodyPr/>
          <a:lstStyle/>
          <a:p>
            <a:r>
              <a:rPr lang="en-GB" smtClean="0"/>
              <a:t>Slides by Anthony Rossiter </a:t>
            </a:r>
            <a:endParaRPr lang="en-GB"/>
          </a:p>
        </p:txBody>
      </p:sp>
      <p:sp>
        <p:nvSpPr>
          <p:cNvPr id="7" name="Slide Number Placeholder 6"/>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a:xfrm>
            <a:off x="457200" y="6356350"/>
            <a:ext cx="2133600" cy="365125"/>
          </a:xfrm>
          <a:prstGeom prst="rect">
            <a:avLst/>
          </a:prstGeom>
        </p:spPr>
        <p:txBody>
          <a:bodyPr/>
          <a:lstStyle/>
          <a:p>
            <a:endParaRPr lang="en-GB"/>
          </a:p>
        </p:txBody>
      </p:sp>
      <p:sp>
        <p:nvSpPr>
          <p:cNvPr id="8" name="Footer Placeholder 7"/>
          <p:cNvSpPr>
            <a:spLocks noGrp="1"/>
          </p:cNvSpPr>
          <p:nvPr>
            <p:ph type="ftr" sz="quarter" idx="11"/>
          </p:nvPr>
        </p:nvSpPr>
        <p:spPr/>
        <p:txBody>
          <a:bodyPr/>
          <a:lstStyle/>
          <a:p>
            <a:r>
              <a:rPr lang="en-GB" smtClean="0"/>
              <a:t>Slides by Anthony Rossiter </a:t>
            </a:r>
            <a:endParaRPr lang="en-GB"/>
          </a:p>
        </p:txBody>
      </p:sp>
      <p:sp>
        <p:nvSpPr>
          <p:cNvPr id="9" name="Slide Number Placeholder 8"/>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a:xfrm>
            <a:off x="457200" y="6356350"/>
            <a:ext cx="2133600" cy="365125"/>
          </a:xfrm>
          <a:prstGeom prst="rect">
            <a:avLst/>
          </a:prstGeom>
        </p:spPr>
        <p:txBody>
          <a:bodyPr/>
          <a:lstStyle/>
          <a:p>
            <a:endParaRPr lang="en-GB"/>
          </a:p>
        </p:txBody>
      </p:sp>
      <p:sp>
        <p:nvSpPr>
          <p:cNvPr id="4" name="Footer Placeholder 3"/>
          <p:cNvSpPr>
            <a:spLocks noGrp="1"/>
          </p:cNvSpPr>
          <p:nvPr>
            <p:ph type="ftr" sz="quarter" idx="11"/>
          </p:nvPr>
        </p:nvSpPr>
        <p:spPr/>
        <p:txBody>
          <a:bodyPr/>
          <a:lstStyle/>
          <a:p>
            <a:r>
              <a:rPr lang="en-GB" smtClean="0"/>
              <a:t>Slides by Anthony Rossiter </a:t>
            </a:r>
            <a:endParaRPr lang="en-GB"/>
          </a:p>
        </p:txBody>
      </p:sp>
      <p:sp>
        <p:nvSpPr>
          <p:cNvPr id="5" name="Slide Number Placeholder 4"/>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endParaRPr lang="en-GB"/>
          </a:p>
        </p:txBody>
      </p:sp>
      <p:sp>
        <p:nvSpPr>
          <p:cNvPr id="3" name="Footer Placeholder 2"/>
          <p:cNvSpPr>
            <a:spLocks noGrp="1"/>
          </p:cNvSpPr>
          <p:nvPr>
            <p:ph type="ftr" sz="quarter" idx="11"/>
          </p:nvPr>
        </p:nvSpPr>
        <p:spPr/>
        <p:txBody>
          <a:bodyPr/>
          <a:lstStyle/>
          <a:p>
            <a:r>
              <a:rPr lang="en-GB" smtClean="0"/>
              <a:t>Slides by Anthony Rossiter </a:t>
            </a:r>
            <a:endParaRPr lang="en-GB"/>
          </a:p>
        </p:txBody>
      </p:sp>
      <p:sp>
        <p:nvSpPr>
          <p:cNvPr id="4" name="Slide Number Placeholder 3"/>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GB"/>
          </a:p>
        </p:txBody>
      </p:sp>
      <p:sp>
        <p:nvSpPr>
          <p:cNvPr id="6" name="Footer Placeholder 5"/>
          <p:cNvSpPr>
            <a:spLocks noGrp="1"/>
          </p:cNvSpPr>
          <p:nvPr>
            <p:ph type="ftr" sz="quarter" idx="11"/>
          </p:nvPr>
        </p:nvSpPr>
        <p:spPr/>
        <p:txBody>
          <a:bodyPr/>
          <a:lstStyle/>
          <a:p>
            <a:r>
              <a:rPr lang="en-GB" smtClean="0"/>
              <a:t>Slides by Anthony Rossiter </a:t>
            </a:r>
            <a:endParaRPr lang="en-GB"/>
          </a:p>
        </p:txBody>
      </p:sp>
      <p:sp>
        <p:nvSpPr>
          <p:cNvPr id="7" name="Slide Number Placeholder 6"/>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GB"/>
          </a:p>
        </p:txBody>
      </p:sp>
      <p:sp>
        <p:nvSpPr>
          <p:cNvPr id="6" name="Footer Placeholder 5"/>
          <p:cNvSpPr>
            <a:spLocks noGrp="1"/>
          </p:cNvSpPr>
          <p:nvPr>
            <p:ph type="ftr" sz="quarter" idx="11"/>
          </p:nvPr>
        </p:nvSpPr>
        <p:spPr/>
        <p:txBody>
          <a:bodyPr/>
          <a:lstStyle/>
          <a:p>
            <a:r>
              <a:rPr lang="en-GB" smtClean="0"/>
              <a:t>Slides by Anthony Rossiter </a:t>
            </a:r>
            <a:endParaRPr lang="en-GB"/>
          </a:p>
        </p:txBody>
      </p:sp>
      <p:sp>
        <p:nvSpPr>
          <p:cNvPr id="7" name="Slide Number Placeholder 6"/>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gi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1">
                <a:tint val="66000"/>
                <a:satMod val="160000"/>
                <a:lumMod val="21000"/>
                <a:lumOff val="79000"/>
                <a:alpha val="33000"/>
              </a:schemeClr>
            </a:gs>
            <a:gs pos="50000">
              <a:schemeClr val="accent1">
                <a:tint val="44500"/>
                <a:satMod val="160000"/>
              </a:schemeClr>
            </a:gs>
            <a:gs pos="100000">
              <a:schemeClr val="accent1">
                <a:tint val="23500"/>
                <a:satMod val="160000"/>
              </a:schemeClr>
            </a:gs>
          </a:gsLst>
          <a:lin ang="54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42910" y="142852"/>
            <a:ext cx="8001056" cy="714380"/>
          </a:xfrm>
          <a:prstGeom prst="rect">
            <a:avLst/>
          </a:prstGeom>
        </p:spPr>
        <p:txBody>
          <a:bodyPr vert="horz" lIns="91440" tIns="45720" rIns="91440" bIns="45720" rtlCol="0" anchor="ctr">
            <a:normAutofit/>
          </a:bodyPr>
          <a:lstStyle/>
          <a:p>
            <a:r>
              <a:rPr lang="en-US" dirty="0" smtClean="0"/>
              <a:t>Click to edit Master title style</a:t>
            </a:r>
            <a:endParaRPr lang="en-GB" dirty="0"/>
          </a:p>
        </p:txBody>
      </p:sp>
      <p:sp>
        <p:nvSpPr>
          <p:cNvPr id="3" name="Text Placeholder 2"/>
          <p:cNvSpPr>
            <a:spLocks noGrp="1"/>
          </p:cNvSpPr>
          <p:nvPr>
            <p:ph type="body" idx="1"/>
          </p:nvPr>
        </p:nvSpPr>
        <p:spPr>
          <a:xfrm>
            <a:off x="214282" y="928670"/>
            <a:ext cx="8715436" cy="5643602"/>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Footer Placeholder 4"/>
          <p:cNvSpPr>
            <a:spLocks noGrp="1"/>
          </p:cNvSpPr>
          <p:nvPr>
            <p:ph type="ftr" sz="quarter" idx="3"/>
          </p:nvPr>
        </p:nvSpPr>
        <p:spPr>
          <a:xfrm>
            <a:off x="0" y="6492875"/>
            <a:ext cx="1928794" cy="365125"/>
          </a:xfrm>
          <a:prstGeom prst="rect">
            <a:avLst/>
          </a:prstGeom>
        </p:spPr>
        <p:txBody>
          <a:bodyPr vert="horz" lIns="91440" tIns="45720" rIns="91440" bIns="45720" rtlCol="0" anchor="ctr"/>
          <a:lstStyle>
            <a:lvl1pPr algn="ctr">
              <a:defRPr sz="1200" baseline="0">
                <a:solidFill>
                  <a:schemeClr val="tx1"/>
                </a:solidFill>
              </a:defRPr>
            </a:lvl1pPr>
          </a:lstStyle>
          <a:p>
            <a:r>
              <a:rPr lang="en-GB" dirty="0" smtClean="0"/>
              <a:t>Slides by Anthony </a:t>
            </a:r>
            <a:r>
              <a:rPr lang="en-GB" dirty="0" err="1" smtClean="0"/>
              <a:t>Rossiter</a:t>
            </a:r>
            <a:r>
              <a:rPr lang="en-GB" dirty="0" smtClean="0"/>
              <a:t> </a:t>
            </a:r>
            <a:endParaRPr lang="en-GB" dirty="0"/>
          </a:p>
        </p:txBody>
      </p:sp>
      <p:sp>
        <p:nvSpPr>
          <p:cNvPr id="6" name="Slide Number Placeholder 5"/>
          <p:cNvSpPr>
            <a:spLocks noGrp="1"/>
          </p:cNvSpPr>
          <p:nvPr>
            <p:ph type="sldNum" sz="quarter" idx="4"/>
          </p:nvPr>
        </p:nvSpPr>
        <p:spPr>
          <a:xfrm>
            <a:off x="8143900" y="0"/>
            <a:ext cx="10001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GB" dirty="0" smtClean="0"/>
              <a:t> </a:t>
            </a:r>
            <a:fld id="{9968B63B-D82E-4456-B75B-2AAEDD963255}" type="slidenum">
              <a:rPr lang="en-GB" smtClean="0"/>
              <a:pPr/>
              <a:t>‹#›</a:t>
            </a:fld>
            <a:endParaRPr lang="en-GB" dirty="0"/>
          </a:p>
        </p:txBody>
      </p:sp>
      <p:pic>
        <p:nvPicPr>
          <p:cNvPr id="7" name="Picture 6" descr="crest-l.gif"/>
          <p:cNvPicPr>
            <a:picLocks noChangeAspect="1"/>
          </p:cNvPicPr>
          <p:nvPr userDrawn="1"/>
        </p:nvPicPr>
        <p:blipFill>
          <a:blip r:embed="rId14"/>
          <a:stretch>
            <a:fillRect/>
          </a:stretch>
        </p:blipFill>
        <p:spPr>
          <a:xfrm>
            <a:off x="0" y="0"/>
            <a:ext cx="1023938" cy="404813"/>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hyperlink" Target="http://creativecommons.org/licenses/by/2.0/uk/" TargetMode="External"/><Relationship Id="rId7" Type="http://schemas.openxmlformats.org/officeDocument/2006/relationships/hyperlink" Target="http://www.jisc.ac.uk/"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3.png"/><Relationship Id="rId11" Type="http://schemas.openxmlformats.org/officeDocument/2006/relationships/image" Target="../media/image16.jpeg"/><Relationship Id="rId5" Type="http://schemas.openxmlformats.org/officeDocument/2006/relationships/hyperlink" Target="http://engsc.ac.uk/" TargetMode="External"/><Relationship Id="rId10" Type="http://schemas.openxmlformats.org/officeDocument/2006/relationships/image" Target="../media/image15.jpeg"/><Relationship Id="rId4" Type="http://schemas.openxmlformats.org/officeDocument/2006/relationships/image" Target="../media/image12.wmf"/><Relationship Id="rId9" Type="http://schemas.openxmlformats.org/officeDocument/2006/relationships/hyperlink" Target="http://engsc.ac.uk/an/oer-project/oer-project.asp"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4.wmf"/><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image" Target="../media/image6.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wmf"/><Relationship Id="rId11" Type="http://schemas.openxmlformats.org/officeDocument/2006/relationships/oleObject" Target="../embeddings/oleObject5.bin"/><Relationship Id="rId5" Type="http://schemas.openxmlformats.org/officeDocument/2006/relationships/oleObject" Target="../embeddings/oleObject2.bin"/><Relationship Id="rId10" Type="http://schemas.openxmlformats.org/officeDocument/2006/relationships/image" Target="../media/image5.wmf"/><Relationship Id="rId4" Type="http://schemas.openxmlformats.org/officeDocument/2006/relationships/image" Target="../media/image2.wmf"/><Relationship Id="rId9" Type="http://schemas.openxmlformats.org/officeDocument/2006/relationships/oleObject" Target="../embeddings/oleObject4.bin"/></Relationships>
</file>

<file path=ppt/slides/_rels/slide4.xml.rels><?xml version="1.0" encoding="UTF-8" standalone="yes"?>
<Relationships xmlns="http://schemas.openxmlformats.org/package/2006/relationships"><Relationship Id="rId3" Type="http://schemas.openxmlformats.org/officeDocument/2006/relationships/image" Target="../media/image9.wmf"/><Relationship Id="rId7" Type="http://schemas.openxmlformats.org/officeDocument/2006/relationships/image" Target="../media/image8.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7.bin"/><Relationship Id="rId5" Type="http://schemas.openxmlformats.org/officeDocument/2006/relationships/image" Target="../media/image7.wmf"/><Relationship Id="rId4" Type="http://schemas.openxmlformats.org/officeDocument/2006/relationships/oleObject" Target="../embeddings/oleObject6.bin"/></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10.bin"/><Relationship Id="rId3" Type="http://schemas.openxmlformats.org/officeDocument/2006/relationships/image" Target="../media/image9.wmf"/><Relationship Id="rId7" Type="http://schemas.openxmlformats.org/officeDocument/2006/relationships/image" Target="../media/image8.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9.bin"/><Relationship Id="rId11" Type="http://schemas.openxmlformats.org/officeDocument/2006/relationships/image" Target="../media/image11.wmf"/><Relationship Id="rId5" Type="http://schemas.openxmlformats.org/officeDocument/2006/relationships/image" Target="../media/image7.wmf"/><Relationship Id="rId10" Type="http://schemas.openxmlformats.org/officeDocument/2006/relationships/oleObject" Target="../embeddings/oleObject11.bin"/><Relationship Id="rId4" Type="http://schemas.openxmlformats.org/officeDocument/2006/relationships/oleObject" Target="../embeddings/oleObject8.bin"/><Relationship Id="rId9" Type="http://schemas.openxmlformats.org/officeDocument/2006/relationships/image" Target="../media/image10.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72817"/>
            <a:ext cx="7772400" cy="1827634"/>
          </a:xfrm>
        </p:spPr>
        <p:txBody>
          <a:bodyPr>
            <a:normAutofit fontScale="90000"/>
          </a:bodyPr>
          <a:lstStyle/>
          <a:p>
            <a:r>
              <a:rPr lang="en-GB" dirty="0" smtClean="0"/>
              <a:t>CHAPTER 4</a:t>
            </a:r>
            <a:br>
              <a:rPr lang="en-GB" dirty="0" smtClean="0"/>
            </a:br>
            <a:r>
              <a:rPr lang="en-GB" dirty="0" smtClean="0"/>
              <a:t>Optimal Predictive </a:t>
            </a:r>
            <a:r>
              <a:rPr lang="en-GB" smtClean="0"/>
              <a:t>Control 10</a:t>
            </a:r>
            <a:r>
              <a:rPr lang="en-GB" dirty="0" smtClean="0"/>
              <a:t/>
            </a:r>
            <a:br>
              <a:rPr lang="en-GB" dirty="0" smtClean="0"/>
            </a:br>
            <a:r>
              <a:rPr lang="en-GB" dirty="0" smtClean="0"/>
              <a:t>Tracking and disturbance rejection</a:t>
            </a:r>
            <a:endParaRPr lang="en-GB" dirty="0"/>
          </a:p>
        </p:txBody>
      </p:sp>
      <p:sp>
        <p:nvSpPr>
          <p:cNvPr id="3" name="Subtitle 2"/>
          <p:cNvSpPr>
            <a:spLocks noGrp="1"/>
          </p:cNvSpPr>
          <p:nvPr>
            <p:ph type="subTitle" idx="1"/>
          </p:nvPr>
        </p:nvSpPr>
        <p:spPr/>
        <p:txBody>
          <a:bodyPr/>
          <a:lstStyle/>
          <a:p>
            <a:r>
              <a:rPr lang="en-GB" dirty="0" smtClean="0"/>
              <a:t>Anthony </a:t>
            </a:r>
            <a:r>
              <a:rPr lang="en-GB" dirty="0" err="1" smtClean="0"/>
              <a:t>Rossiter</a:t>
            </a:r>
            <a:endParaRPr lang="en-GB" dirty="0"/>
          </a:p>
        </p:txBody>
      </p:sp>
      <p:sp>
        <p:nvSpPr>
          <p:cNvPr id="4" name="Slide Number Placeholder 3"/>
          <p:cNvSpPr>
            <a:spLocks noGrp="1"/>
          </p:cNvSpPr>
          <p:nvPr>
            <p:ph type="sldNum" sz="quarter" idx="12"/>
          </p:nvPr>
        </p:nvSpPr>
        <p:spPr/>
        <p:txBody>
          <a:bodyPr/>
          <a:lstStyle/>
          <a:p>
            <a:fld id="{5B012F45-9B02-47F8-9E0B-49D2C7006700}" type="slidenum">
              <a:rPr lang="en-GB" smtClean="0"/>
              <a:t>1</a:t>
            </a:fld>
            <a:endParaRPr lang="en-GB"/>
          </a:p>
        </p:txBody>
      </p:sp>
      <p:sp>
        <p:nvSpPr>
          <p:cNvPr id="5" name="Footer Placeholder 4"/>
          <p:cNvSpPr>
            <a:spLocks noGrp="1"/>
          </p:cNvSpPr>
          <p:nvPr>
            <p:ph type="ftr" sz="quarter" idx="11"/>
          </p:nvPr>
        </p:nvSpPr>
        <p:spPr/>
        <p:txBody>
          <a:bodyPr/>
          <a:lstStyle/>
          <a:p>
            <a:r>
              <a:rPr lang="en-GB" smtClean="0"/>
              <a:t>Slides by Anthony Rossiter </a:t>
            </a:r>
            <a:endParaRPr lang="en-GB"/>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2708920"/>
            <a:ext cx="7772400" cy="3060055"/>
          </a:xfrm>
        </p:spPr>
        <p:txBody>
          <a:bodyPr>
            <a:normAutofit fontScale="90000"/>
          </a:bodyPr>
          <a:lstStyle/>
          <a:p>
            <a:r>
              <a:rPr lang="en-GB" dirty="0" smtClean="0"/>
              <a:t>Assume SOME modelling errors</a:t>
            </a:r>
            <a:br>
              <a:rPr lang="en-GB" dirty="0" smtClean="0"/>
            </a:br>
            <a:r>
              <a:rPr lang="en-GB" dirty="0" smtClean="0"/>
              <a:t/>
            </a:r>
            <a:br>
              <a:rPr lang="en-GB" dirty="0" smtClean="0"/>
            </a:br>
            <a:r>
              <a:rPr lang="en-GB" dirty="0" smtClean="0"/>
              <a:t>ALSO </a:t>
            </a:r>
            <a:r>
              <a:rPr lang="en-GB" dirty="0" err="1" smtClean="0"/>
              <a:t>incLude</a:t>
            </a:r>
            <a:r>
              <a:rPr lang="en-GB" dirty="0" smtClean="0"/>
              <a:t> a disturbance which must be estimated</a:t>
            </a: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a:p>
        </p:txBody>
      </p:sp>
      <p:sp>
        <p:nvSpPr>
          <p:cNvPr id="5" name="Slide Number Placeholder 4"/>
          <p:cNvSpPr>
            <a:spLocks noGrp="1"/>
          </p:cNvSpPr>
          <p:nvPr>
            <p:ph type="sldNum" sz="quarter" idx="12"/>
          </p:nvPr>
        </p:nvSpPr>
        <p:spPr/>
        <p:txBody>
          <a:bodyPr/>
          <a:lstStyle/>
          <a:p>
            <a:fld id="{5B012F45-9B02-47F8-9E0B-49D2C7006700}" type="slidenum">
              <a:rPr lang="en-GB" smtClean="0"/>
              <a:t>10</a:t>
            </a:fld>
            <a:endParaRPr lang="en-GB"/>
          </a:p>
        </p:txBody>
      </p:sp>
    </p:spTree>
    <p:extLst>
      <p:ext uri="{BB962C8B-B14F-4D97-AF65-F5344CB8AC3E}">
        <p14:creationId xmlns:p14="http://schemas.microsoft.com/office/powerpoint/2010/main" val="23798964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video4_10_example3.m</a:t>
            </a:r>
            <a:endParaRPr lang="en-GB" dirty="0"/>
          </a:p>
        </p:txBody>
      </p:sp>
      <p:sp>
        <p:nvSpPr>
          <p:cNvPr id="3" name="Content Placeholder 2"/>
          <p:cNvSpPr>
            <a:spLocks noGrp="1"/>
          </p:cNvSpPr>
          <p:nvPr>
            <p:ph idx="1"/>
          </p:nvPr>
        </p:nvSpPr>
        <p:spPr>
          <a:xfrm>
            <a:off x="214282" y="928670"/>
            <a:ext cx="8715436" cy="5333900"/>
          </a:xfrm>
          <a:solidFill>
            <a:schemeClr val="accent2"/>
          </a:solidFill>
        </p:spPr>
        <p:txBody>
          <a:bodyPr>
            <a:normAutofit lnSpcReduction="10000"/>
          </a:bodyPr>
          <a:lstStyle/>
          <a:p>
            <a:pPr marL="0" indent="0">
              <a:buNone/>
            </a:pPr>
            <a:r>
              <a:rPr lang="en-GB" dirty="0" smtClean="0">
                <a:solidFill>
                  <a:srgbClr val="FFFF00"/>
                </a:solidFill>
              </a:rPr>
              <a:t>OMPC simulation, SISO system, introduce a target change, a disturbance change and parameter uncertainty.</a:t>
            </a:r>
          </a:p>
          <a:p>
            <a:pPr marL="0" indent="0">
              <a:buNone/>
            </a:pPr>
            <a:endParaRPr lang="en-GB" dirty="0">
              <a:solidFill>
                <a:srgbClr val="FFFF00"/>
              </a:solidFill>
            </a:endParaRPr>
          </a:p>
          <a:p>
            <a:pPr marL="0" indent="0">
              <a:buNone/>
            </a:pPr>
            <a:r>
              <a:rPr lang="en-GB" u="sng" dirty="0" smtClean="0">
                <a:solidFill>
                  <a:srgbClr val="FFFF00"/>
                </a:solidFill>
              </a:rPr>
              <a:t>OBSERVATIONS</a:t>
            </a:r>
          </a:p>
          <a:p>
            <a:pPr marL="514350" indent="-514350">
              <a:buFont typeface="+mj-lt"/>
              <a:buAutoNum type="arabicPeriod"/>
            </a:pPr>
            <a:r>
              <a:rPr lang="en-GB" dirty="0" smtClean="0">
                <a:solidFill>
                  <a:srgbClr val="FFFF00"/>
                </a:solidFill>
              </a:rPr>
              <a:t>Model and process output differ, even for target changes while disturbance is zero.</a:t>
            </a:r>
          </a:p>
          <a:p>
            <a:pPr marL="514350" indent="-514350">
              <a:buFont typeface="+mj-lt"/>
              <a:buAutoNum type="arabicPeriod"/>
            </a:pPr>
            <a:r>
              <a:rPr lang="en-GB" dirty="0" smtClean="0">
                <a:solidFill>
                  <a:srgbClr val="FFFF00"/>
                </a:solidFill>
              </a:rPr>
              <a:t>Nevertheless, offset free tracking is obtained both for non-zero targets and disturbance rejection.</a:t>
            </a:r>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11</a:t>
            </a:fld>
            <a:endParaRPr lang="en-GB" dirty="0"/>
          </a:p>
        </p:txBody>
      </p:sp>
      <p:sp>
        <p:nvSpPr>
          <p:cNvPr id="6" name="Rectangle 5"/>
          <p:cNvSpPr/>
          <p:nvPr/>
        </p:nvSpPr>
        <p:spPr>
          <a:xfrm>
            <a:off x="2483768" y="5478500"/>
            <a:ext cx="6264696" cy="1190860"/>
          </a:xfrm>
          <a:prstGeom prst="rect">
            <a:avLst/>
          </a:prstGeom>
          <a:solidFill>
            <a:srgbClr val="008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t>Control law may not be robust as evidenced by relatively poor behaviour.</a:t>
            </a:r>
            <a:endParaRPr lang="en-GB" sz="2800" dirty="0"/>
          </a:p>
        </p:txBody>
      </p:sp>
    </p:spTree>
    <p:extLst>
      <p:ext uri="{BB962C8B-B14F-4D97-AF65-F5344CB8AC3E}">
        <p14:creationId xmlns:p14="http://schemas.microsoft.com/office/powerpoint/2010/main" val="1673136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1" presetClass="entr" presetSubtype="1"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wheel(1)">
                                      <p:cBhvr>
                                        <p:cTn id="25"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video4_10_example4.m</a:t>
            </a:r>
            <a:endParaRPr lang="en-GB" dirty="0"/>
          </a:p>
        </p:txBody>
      </p:sp>
      <p:sp>
        <p:nvSpPr>
          <p:cNvPr id="3" name="Content Placeholder 2"/>
          <p:cNvSpPr>
            <a:spLocks noGrp="1"/>
          </p:cNvSpPr>
          <p:nvPr>
            <p:ph idx="1"/>
          </p:nvPr>
        </p:nvSpPr>
        <p:spPr>
          <a:xfrm>
            <a:off x="214282" y="928670"/>
            <a:ext cx="8715436" cy="4732578"/>
          </a:xfrm>
          <a:solidFill>
            <a:schemeClr val="accent2"/>
          </a:solidFill>
        </p:spPr>
        <p:txBody>
          <a:bodyPr>
            <a:normAutofit fontScale="92500"/>
          </a:bodyPr>
          <a:lstStyle/>
          <a:p>
            <a:pPr marL="0" indent="0">
              <a:buNone/>
            </a:pPr>
            <a:r>
              <a:rPr lang="en-GB" dirty="0" smtClean="0">
                <a:solidFill>
                  <a:srgbClr val="FFFF00"/>
                </a:solidFill>
              </a:rPr>
              <a:t>SOMPC simulation, SISO system, introduce a target change, a disturbance change and parameter uncertainty.</a:t>
            </a:r>
          </a:p>
          <a:p>
            <a:pPr marL="0" indent="0">
              <a:buNone/>
            </a:pPr>
            <a:endParaRPr lang="en-GB" dirty="0">
              <a:solidFill>
                <a:srgbClr val="FFFF00"/>
              </a:solidFill>
            </a:endParaRPr>
          </a:p>
          <a:p>
            <a:pPr marL="0" indent="0">
              <a:buNone/>
            </a:pPr>
            <a:r>
              <a:rPr lang="en-GB" u="sng" dirty="0" smtClean="0">
                <a:solidFill>
                  <a:srgbClr val="FFFF00"/>
                </a:solidFill>
              </a:rPr>
              <a:t>OBSERVATIONS</a:t>
            </a:r>
          </a:p>
          <a:p>
            <a:pPr marL="514350" indent="-514350">
              <a:buFont typeface="+mj-lt"/>
              <a:buAutoNum type="arabicPeriod"/>
            </a:pPr>
            <a:r>
              <a:rPr lang="en-GB" dirty="0" smtClean="0">
                <a:solidFill>
                  <a:srgbClr val="FFFF00"/>
                </a:solidFill>
              </a:rPr>
              <a:t>Model and process output differ, even for target changes while disturbance is zero.</a:t>
            </a:r>
          </a:p>
          <a:p>
            <a:pPr marL="514350" indent="-514350">
              <a:buFont typeface="+mj-lt"/>
              <a:buAutoNum type="arabicPeriod"/>
            </a:pPr>
            <a:r>
              <a:rPr lang="en-GB" dirty="0" smtClean="0">
                <a:solidFill>
                  <a:srgbClr val="FFFF00"/>
                </a:solidFill>
              </a:rPr>
              <a:t>Nevertheless, offset free tracking is obtained both for non-zero targets and disturbance rejection.</a:t>
            </a:r>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12</a:t>
            </a:fld>
            <a:endParaRPr lang="en-GB" dirty="0"/>
          </a:p>
        </p:txBody>
      </p:sp>
      <p:sp>
        <p:nvSpPr>
          <p:cNvPr id="6" name="Rectangle 5"/>
          <p:cNvSpPr/>
          <p:nvPr/>
        </p:nvSpPr>
        <p:spPr>
          <a:xfrm>
            <a:off x="827583" y="5667140"/>
            <a:ext cx="7056785" cy="1190860"/>
          </a:xfrm>
          <a:prstGeom prst="rect">
            <a:avLst/>
          </a:prstGeom>
          <a:solidFill>
            <a:srgbClr val="008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t>Control law may not be robust as evidenced by relative poor behaviour.</a:t>
            </a:r>
            <a:endParaRPr lang="en-GB" sz="2800" dirty="0"/>
          </a:p>
        </p:txBody>
      </p:sp>
    </p:spTree>
    <p:extLst>
      <p:ext uri="{BB962C8B-B14F-4D97-AF65-F5344CB8AC3E}">
        <p14:creationId xmlns:p14="http://schemas.microsoft.com/office/powerpoint/2010/main" val="481283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1" presetClass="entr" presetSubtype="1"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wheel(1)">
                                      <p:cBhvr>
                                        <p:cTn id="25"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Conclusions</a:t>
            </a:r>
            <a:endParaRPr lang="en-GB" dirty="0"/>
          </a:p>
        </p:txBody>
      </p:sp>
      <p:sp>
        <p:nvSpPr>
          <p:cNvPr id="3" name="Content Placeholder 2"/>
          <p:cNvSpPr>
            <a:spLocks noGrp="1"/>
          </p:cNvSpPr>
          <p:nvPr>
            <p:ph idx="1"/>
          </p:nvPr>
        </p:nvSpPr>
        <p:spPr>
          <a:xfrm>
            <a:off x="214282" y="928670"/>
            <a:ext cx="8715436" cy="5524666"/>
          </a:xfrm>
        </p:spPr>
        <p:txBody>
          <a:bodyPr>
            <a:normAutofit lnSpcReduction="10000"/>
          </a:bodyPr>
          <a:lstStyle/>
          <a:p>
            <a:pPr marL="514350" indent="-514350">
              <a:buFont typeface="+mj-lt"/>
              <a:buAutoNum type="arabicPeriod"/>
            </a:pPr>
            <a:r>
              <a:rPr lang="en-GB" sz="2800" dirty="0" smtClean="0"/>
              <a:t>Extensions for OMPC/SOMPC for tracking and disturbance rejection are straightforward using the concepts from chapter 1. Ensure the performance index and the predictions are unbiased.</a:t>
            </a:r>
          </a:p>
          <a:p>
            <a:pPr marL="514350" indent="-514350">
              <a:buFont typeface="+mj-lt"/>
              <a:buAutoNum type="arabicPeriod"/>
            </a:pPr>
            <a:r>
              <a:rPr lang="en-GB" sz="2800" dirty="0" smtClean="0"/>
              <a:t>This video uses an independent model form to ensure unbiased prediction and for ‘state estimation’.</a:t>
            </a:r>
          </a:p>
          <a:p>
            <a:pPr marL="514350" indent="-514350">
              <a:buFont typeface="+mj-lt"/>
              <a:buAutoNum type="arabicPeriod"/>
            </a:pPr>
            <a:r>
              <a:rPr lang="en-GB" sz="2800" dirty="0" smtClean="0"/>
              <a:t>For this case, SOMPC/OMPC will deal with some level of parameter uncertainty and the fact that disturbances need to be estimated. </a:t>
            </a:r>
          </a:p>
          <a:p>
            <a:pPr marL="514350" indent="-514350">
              <a:buFont typeface="+mj-lt"/>
              <a:buAutoNum type="arabicPeriod"/>
            </a:pPr>
            <a:r>
              <a:rPr lang="en-GB" sz="2800" dirty="0" smtClean="0"/>
              <a:t>However, this is not to say that we have any particular insight on the robustness of the algorithms to parameter uncertainty and whether alternatives would be much less sensitive.</a:t>
            </a:r>
          </a:p>
          <a:p>
            <a:pPr marL="514350" indent="-514350">
              <a:buFont typeface="+mj-lt"/>
              <a:buAutoNum type="arabicPeriod"/>
            </a:pPr>
            <a:endParaRPr lang="en-GB" sz="2800"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13</a:t>
            </a:fld>
            <a:endParaRPr lang="en-GB" dirty="0"/>
          </a:p>
        </p:txBody>
      </p:sp>
    </p:spTree>
    <p:extLst>
      <p:ext uri="{BB962C8B-B14F-4D97-AF65-F5344CB8AC3E}">
        <p14:creationId xmlns:p14="http://schemas.microsoft.com/office/powerpoint/2010/main" val="2790925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body" idx="1"/>
          </p:nvPr>
        </p:nvSpPr>
        <p:spPr>
          <a:xfrm>
            <a:off x="468313" y="3933825"/>
            <a:ext cx="8002587" cy="2447925"/>
          </a:xfrm>
          <a:noFill/>
        </p:spPr>
        <p:txBody>
          <a:bodyPr/>
          <a:lstStyle/>
          <a:p>
            <a:pPr marL="0" indent="0">
              <a:lnSpc>
                <a:spcPct val="80000"/>
              </a:lnSpc>
              <a:buFontTx/>
              <a:buNone/>
            </a:pPr>
            <a:r>
              <a:rPr lang="en-GB" sz="900" dirty="0" smtClean="0">
                <a:cs typeface="Arial" charset="0"/>
              </a:rPr>
              <a:t>© 2014 University of  Sheffield</a:t>
            </a:r>
          </a:p>
          <a:p>
            <a:pPr marL="0" indent="0">
              <a:lnSpc>
                <a:spcPct val="80000"/>
              </a:lnSpc>
              <a:buFontTx/>
              <a:buNone/>
            </a:pPr>
            <a:endParaRPr lang="en-GB" sz="900" dirty="0" smtClean="0"/>
          </a:p>
          <a:p>
            <a:pPr marL="0" indent="0">
              <a:lnSpc>
                <a:spcPct val="80000"/>
              </a:lnSpc>
              <a:buFontTx/>
              <a:buNone/>
            </a:pPr>
            <a:r>
              <a:rPr lang="en-GB" sz="900" dirty="0" smtClean="0"/>
              <a:t>This work is licensed under the Creative Commons Attribution 2.0 UK: England &amp; Wales Licence. To view a copy of this licence, visit http://creativecommons.org/licenses/by/2.0/uk/ or send a letter to: Creative Commons, 171 Second Street, Suite 300, San Francisco, California 94105, USA.</a:t>
            </a:r>
          </a:p>
          <a:p>
            <a:pPr marL="0" indent="0">
              <a:lnSpc>
                <a:spcPct val="80000"/>
              </a:lnSpc>
              <a:buFontTx/>
              <a:buNone/>
            </a:pPr>
            <a:r>
              <a:rPr lang="en-GB" sz="900" dirty="0" smtClean="0"/>
              <a:t>	</a:t>
            </a:r>
          </a:p>
          <a:p>
            <a:pPr marL="0" indent="0">
              <a:lnSpc>
                <a:spcPct val="80000"/>
              </a:lnSpc>
              <a:buFontTx/>
              <a:buNone/>
            </a:pPr>
            <a:r>
              <a:rPr lang="en-GB" sz="900" dirty="0" smtClean="0"/>
              <a:t>	</a:t>
            </a:r>
          </a:p>
          <a:p>
            <a:pPr marL="0" indent="0">
              <a:lnSpc>
                <a:spcPct val="80000"/>
              </a:lnSpc>
              <a:buFontTx/>
              <a:buNone/>
            </a:pPr>
            <a:r>
              <a:rPr lang="en-GB" sz="900" dirty="0" smtClean="0"/>
              <a:t>	   	</a:t>
            </a:r>
          </a:p>
          <a:p>
            <a:pPr marL="0" indent="0">
              <a:lnSpc>
                <a:spcPct val="80000"/>
              </a:lnSpc>
              <a:buFontTx/>
              <a:buNone/>
            </a:pPr>
            <a:r>
              <a:rPr lang="en-GB" sz="900" dirty="0" smtClean="0"/>
              <a:t>It should be noted that some of the materials contained within this resource are subject to third party rights and any copyright notices must remain with these materials in the event of reuse or repurposing.</a:t>
            </a:r>
          </a:p>
          <a:p>
            <a:pPr marL="0" indent="0">
              <a:lnSpc>
                <a:spcPct val="80000"/>
              </a:lnSpc>
              <a:buFontTx/>
              <a:buNone/>
            </a:pPr>
            <a:endParaRPr lang="en-GB" sz="900" dirty="0" smtClean="0"/>
          </a:p>
          <a:p>
            <a:pPr marL="0" indent="0">
              <a:lnSpc>
                <a:spcPct val="80000"/>
              </a:lnSpc>
              <a:buFontTx/>
              <a:buNone/>
            </a:pPr>
            <a:r>
              <a:rPr lang="en-GB" sz="900" dirty="0" smtClean="0"/>
              <a:t>If there are third party images within the resource please do not remove or alter any of the copyright notices or website details shown below the image.</a:t>
            </a:r>
          </a:p>
          <a:p>
            <a:pPr marL="0" indent="0">
              <a:lnSpc>
                <a:spcPct val="80000"/>
              </a:lnSpc>
              <a:buFontTx/>
              <a:buNone/>
            </a:pPr>
            <a:endParaRPr lang="en-GB" sz="900" dirty="0" smtClean="0"/>
          </a:p>
          <a:p>
            <a:pPr marL="0" indent="0">
              <a:lnSpc>
                <a:spcPct val="80000"/>
              </a:lnSpc>
              <a:buFontTx/>
              <a:buNone/>
            </a:pPr>
            <a:r>
              <a:rPr lang="en-GB" sz="900" dirty="0" smtClean="0"/>
              <a:t>(</a:t>
            </a:r>
            <a:r>
              <a:rPr lang="en-GB" sz="900" i="1" dirty="0" smtClean="0"/>
              <a:t>Please list details of the third party rights contained within this work.</a:t>
            </a:r>
          </a:p>
          <a:p>
            <a:pPr marL="0" indent="0">
              <a:lnSpc>
                <a:spcPct val="80000"/>
              </a:lnSpc>
              <a:buFontTx/>
              <a:buNone/>
            </a:pPr>
            <a:endParaRPr lang="en-GB" sz="900" i="1" dirty="0" smtClean="0"/>
          </a:p>
          <a:p>
            <a:pPr marL="0" indent="0">
              <a:lnSpc>
                <a:spcPct val="80000"/>
              </a:lnSpc>
              <a:buFontTx/>
              <a:buNone/>
            </a:pPr>
            <a:r>
              <a:rPr lang="en-GB" sz="900" i="1" dirty="0" smtClean="0"/>
              <a:t>If you include your institutions logo on the cover please include reference to the fact that it is a trade mark and all copyright in that image is reserved.)</a:t>
            </a:r>
            <a:endParaRPr lang="en-GB" sz="900" dirty="0" smtClean="0"/>
          </a:p>
          <a:p>
            <a:pPr marL="0" indent="0">
              <a:lnSpc>
                <a:spcPct val="80000"/>
              </a:lnSpc>
              <a:buFontTx/>
              <a:buNone/>
            </a:pPr>
            <a:endParaRPr lang="en-GB" sz="900" dirty="0" smtClean="0"/>
          </a:p>
        </p:txBody>
      </p:sp>
      <p:pic>
        <p:nvPicPr>
          <p:cNvPr id="33795" name="Picture 7" descr="by1">
            <a:hlinkClick r:id="rId3"/>
          </p:cNvPr>
          <p:cNvPicPr>
            <a:picLocks noChangeAspect="1" noChangeArrowheads="1"/>
          </p:cNvPicPr>
          <p:nvPr/>
        </p:nvPicPr>
        <p:blipFill>
          <a:blip r:embed="rId4"/>
          <a:srcRect/>
          <a:stretch>
            <a:fillRect/>
          </a:stretch>
        </p:blipFill>
        <p:spPr bwMode="auto">
          <a:xfrm>
            <a:off x="539750" y="4581525"/>
            <a:ext cx="942975" cy="330200"/>
          </a:xfrm>
          <a:prstGeom prst="rect">
            <a:avLst/>
          </a:prstGeom>
          <a:noFill/>
          <a:ln w="9525">
            <a:noFill/>
            <a:miter lim="800000"/>
            <a:headEnd/>
            <a:tailEnd/>
          </a:ln>
        </p:spPr>
      </p:pic>
      <p:pic>
        <p:nvPicPr>
          <p:cNvPr id="33796" name="Picture 10" descr="esc">
            <a:hlinkClick r:id="rId5"/>
          </p:cNvPr>
          <p:cNvPicPr>
            <a:picLocks noChangeAspect="1" noChangeArrowheads="1"/>
          </p:cNvPicPr>
          <p:nvPr/>
        </p:nvPicPr>
        <p:blipFill>
          <a:blip r:embed="rId6"/>
          <a:srcRect/>
          <a:stretch>
            <a:fillRect/>
          </a:stretch>
        </p:blipFill>
        <p:spPr bwMode="auto">
          <a:xfrm>
            <a:off x="346075" y="476250"/>
            <a:ext cx="1438275" cy="695325"/>
          </a:xfrm>
          <a:prstGeom prst="rect">
            <a:avLst/>
          </a:prstGeom>
          <a:noFill/>
          <a:ln w="9525">
            <a:noFill/>
            <a:miter lim="800000"/>
            <a:headEnd/>
            <a:tailEnd/>
          </a:ln>
        </p:spPr>
      </p:pic>
      <p:pic>
        <p:nvPicPr>
          <p:cNvPr id="33797" name="Picture 11" descr="jisc">
            <a:hlinkClick r:id="rId7"/>
          </p:cNvPr>
          <p:cNvPicPr>
            <a:picLocks noChangeAspect="1" noChangeArrowheads="1"/>
          </p:cNvPicPr>
          <p:nvPr/>
        </p:nvPicPr>
        <p:blipFill>
          <a:blip r:embed="rId8"/>
          <a:srcRect/>
          <a:stretch>
            <a:fillRect/>
          </a:stretch>
        </p:blipFill>
        <p:spPr bwMode="auto">
          <a:xfrm>
            <a:off x="1979613" y="395288"/>
            <a:ext cx="1201737" cy="801687"/>
          </a:xfrm>
          <a:prstGeom prst="rect">
            <a:avLst/>
          </a:prstGeom>
          <a:noFill/>
          <a:ln w="9525">
            <a:noFill/>
            <a:miter lim="800000"/>
            <a:headEnd/>
            <a:tailEnd/>
          </a:ln>
        </p:spPr>
      </p:pic>
      <p:pic>
        <p:nvPicPr>
          <p:cNvPr id="33798" name="Picture 12" descr="oerlogo-320-300">
            <a:hlinkClick r:id="rId9"/>
          </p:cNvPr>
          <p:cNvPicPr>
            <a:picLocks noChangeAspect="1" noChangeArrowheads="1"/>
          </p:cNvPicPr>
          <p:nvPr/>
        </p:nvPicPr>
        <p:blipFill>
          <a:blip r:embed="rId10"/>
          <a:srcRect/>
          <a:stretch>
            <a:fillRect/>
          </a:stretch>
        </p:blipFill>
        <p:spPr bwMode="auto">
          <a:xfrm>
            <a:off x="5602288" y="476250"/>
            <a:ext cx="2857500" cy="857250"/>
          </a:xfrm>
          <a:prstGeom prst="rect">
            <a:avLst/>
          </a:prstGeom>
          <a:noFill/>
          <a:ln w="9525">
            <a:noFill/>
            <a:miter lim="800000"/>
            <a:headEnd/>
            <a:tailEnd/>
          </a:ln>
        </p:spPr>
      </p:pic>
      <p:pic>
        <p:nvPicPr>
          <p:cNvPr id="7" name="Picture 6" descr="Rossiter.A.JPG"/>
          <p:cNvPicPr>
            <a:picLocks noChangeAspect="1"/>
          </p:cNvPicPr>
          <p:nvPr/>
        </p:nvPicPr>
        <p:blipFill>
          <a:blip r:embed="rId11" cstate="print"/>
          <a:stretch>
            <a:fillRect/>
          </a:stretch>
        </p:blipFill>
        <p:spPr>
          <a:xfrm>
            <a:off x="1000100" y="1428736"/>
            <a:ext cx="1571620" cy="2357430"/>
          </a:xfrm>
          <a:prstGeom prst="rect">
            <a:avLst/>
          </a:prstGeom>
        </p:spPr>
      </p:pic>
      <p:sp>
        <p:nvSpPr>
          <p:cNvPr id="8" name="Rounded Rectangle 7"/>
          <p:cNvSpPr/>
          <p:nvPr/>
        </p:nvSpPr>
        <p:spPr>
          <a:xfrm>
            <a:off x="3571868" y="1643050"/>
            <a:ext cx="4572032" cy="18573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Anthony </a:t>
            </a:r>
            <a:r>
              <a:rPr lang="en-GB" dirty="0" err="1" smtClean="0"/>
              <a:t>Rossiter</a:t>
            </a:r>
            <a:endParaRPr lang="en-GB" dirty="0" smtClean="0"/>
          </a:p>
          <a:p>
            <a:pPr algn="ctr"/>
            <a:r>
              <a:rPr lang="en-GB" dirty="0" smtClean="0"/>
              <a:t>Department of Automatic Control and Systems Engineering</a:t>
            </a:r>
          </a:p>
          <a:p>
            <a:pPr algn="ctr"/>
            <a:r>
              <a:rPr lang="en-GB" dirty="0" smtClean="0"/>
              <a:t>University of Sheffield</a:t>
            </a:r>
          </a:p>
          <a:p>
            <a:pPr algn="ctr"/>
            <a:r>
              <a:rPr lang="en-GB" dirty="0" smtClean="0"/>
              <a:t>www.shef.ac.uk/acse</a:t>
            </a:r>
            <a:endParaRPr lang="en-GB"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Introduction</a:t>
            </a:r>
            <a:endParaRPr lang="en-GB" dirty="0"/>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GB" dirty="0" smtClean="0"/>
              <a:t>The previous videos in this chapter have presented OMPC/SOMPC control law for the nominal case, assuming no constraints and assuming the states and disturbance are known.</a:t>
            </a:r>
          </a:p>
          <a:p>
            <a:pPr marL="514350" indent="-514350">
              <a:buFont typeface="+mj-lt"/>
              <a:buAutoNum type="arabicPeriod"/>
            </a:pPr>
            <a:r>
              <a:rPr lang="en-GB" dirty="0" smtClean="0"/>
              <a:t>In practice both the states and the disturbance must be estimated.</a:t>
            </a:r>
          </a:p>
          <a:p>
            <a:pPr marL="514350" indent="-514350">
              <a:buFont typeface="+mj-lt"/>
              <a:buAutoNum type="arabicPeriod"/>
            </a:pPr>
            <a:r>
              <a:rPr lang="en-GB" dirty="0" smtClean="0"/>
              <a:t>This video introduces a simple observer and independent model approach and uses MATLAB to demonstrate the potential impact this has on performance. </a:t>
            </a: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2</a:t>
            </a:fld>
            <a:endParaRPr lang="en-GB" dirty="0"/>
          </a:p>
        </p:txBody>
      </p:sp>
    </p:spTree>
    <p:extLst>
      <p:ext uri="{BB962C8B-B14F-4D97-AF65-F5344CB8AC3E}">
        <p14:creationId xmlns:p14="http://schemas.microsoft.com/office/powerpoint/2010/main" val="3149984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Independent modelling approach</a:t>
            </a:r>
            <a:endParaRPr lang="en-GB" dirty="0"/>
          </a:p>
        </p:txBody>
      </p:sp>
      <p:sp>
        <p:nvSpPr>
          <p:cNvPr id="3" name="Content Placeholder 2"/>
          <p:cNvSpPr>
            <a:spLocks noGrp="1"/>
          </p:cNvSpPr>
          <p:nvPr>
            <p:ph idx="1"/>
          </p:nvPr>
        </p:nvSpPr>
        <p:spPr/>
        <p:txBody>
          <a:bodyPr/>
          <a:lstStyle/>
          <a:p>
            <a:pPr marL="0" indent="0">
              <a:buNone/>
            </a:pPr>
            <a:r>
              <a:rPr lang="en-GB" dirty="0" smtClean="0"/>
              <a:t>The process model is assumed to be:</a:t>
            </a:r>
            <a:endParaRPr lang="en-GB" dirty="0"/>
          </a:p>
          <a:p>
            <a:pPr marL="0" indent="0">
              <a:buNone/>
            </a:pPr>
            <a:endParaRPr lang="en-GB" dirty="0" smtClean="0"/>
          </a:p>
          <a:p>
            <a:pPr marL="0" indent="0">
              <a:buNone/>
            </a:pPr>
            <a:endParaRPr lang="en-GB" dirty="0" smtClean="0"/>
          </a:p>
          <a:p>
            <a:pPr marL="0" indent="0">
              <a:buNone/>
            </a:pPr>
            <a:r>
              <a:rPr lang="en-GB" dirty="0" smtClean="0"/>
              <a:t>A output disturbance estimate can be determined from:</a:t>
            </a:r>
          </a:p>
          <a:p>
            <a:pPr marL="0" indent="0">
              <a:buNone/>
            </a:pPr>
            <a:endParaRPr lang="en-GB" dirty="0"/>
          </a:p>
          <a:p>
            <a:pPr marL="0" indent="0">
              <a:buNone/>
            </a:pPr>
            <a:r>
              <a:rPr lang="en-GB" dirty="0" smtClean="0"/>
              <a:t>A simple independent model takes the form: </a:t>
            </a: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3</a:t>
            </a:fld>
            <a:endParaRPr lang="en-GB" dirty="0"/>
          </a:p>
        </p:txBody>
      </p:sp>
      <p:graphicFrame>
        <p:nvGraphicFramePr>
          <p:cNvPr id="7" name="Object 6"/>
          <p:cNvGraphicFramePr>
            <a:graphicFrameLocks noChangeAspect="1"/>
          </p:cNvGraphicFramePr>
          <p:nvPr>
            <p:extLst>
              <p:ext uri="{D42A27DB-BD31-4B8C-83A1-F6EECF244321}">
                <p14:modId xmlns:p14="http://schemas.microsoft.com/office/powerpoint/2010/main" val="116135377"/>
              </p:ext>
            </p:extLst>
          </p:nvPr>
        </p:nvGraphicFramePr>
        <p:xfrm>
          <a:off x="936625" y="1679575"/>
          <a:ext cx="7031038" cy="835025"/>
        </p:xfrm>
        <a:graphic>
          <a:graphicData uri="http://schemas.openxmlformats.org/presentationml/2006/ole">
            <mc:AlternateContent xmlns:mc="http://schemas.openxmlformats.org/markup-compatibility/2006">
              <mc:Choice xmlns:v="urn:schemas-microsoft-com:vml" Requires="v">
                <p:oleObj spid="_x0000_s32917" name="Equation" r:id="rId3" imgW="2031840" imgH="241200" progId="Equation.3">
                  <p:embed/>
                </p:oleObj>
              </mc:Choice>
              <mc:Fallback>
                <p:oleObj name="Equation" r:id="rId3" imgW="2031840" imgH="241200" progId="Equation.3">
                  <p:embed/>
                  <p:pic>
                    <p:nvPicPr>
                      <p:cNvPr id="0" name=""/>
                      <p:cNvPicPr>
                        <a:picLocks noChangeAspect="1" noChangeArrowheads="1"/>
                      </p:cNvPicPr>
                      <p:nvPr/>
                    </p:nvPicPr>
                    <p:blipFill>
                      <a:blip r:embed="rId4"/>
                      <a:srcRect/>
                      <a:stretch>
                        <a:fillRect/>
                      </a:stretch>
                    </p:blipFill>
                    <p:spPr bwMode="auto">
                      <a:xfrm>
                        <a:off x="936625" y="1679575"/>
                        <a:ext cx="7031038" cy="835025"/>
                      </a:xfrm>
                      <a:prstGeom prst="rect">
                        <a:avLst/>
                      </a:prstGeom>
                      <a:solidFill>
                        <a:srgbClr val="FFFF00"/>
                      </a:solidFill>
                      <a:ln w="38100">
                        <a:solidFill>
                          <a:schemeClr val="folHlink"/>
                        </a:solidFill>
                        <a:miter lim="800000"/>
                        <a:headEnd/>
                        <a:tailEnd/>
                      </a:ln>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2046915019"/>
              </p:ext>
            </p:extLst>
          </p:nvPr>
        </p:nvGraphicFramePr>
        <p:xfrm>
          <a:off x="323528" y="5085184"/>
          <a:ext cx="3205163" cy="1441450"/>
        </p:xfrm>
        <a:graphic>
          <a:graphicData uri="http://schemas.openxmlformats.org/presentationml/2006/ole">
            <mc:AlternateContent xmlns:mc="http://schemas.openxmlformats.org/markup-compatibility/2006">
              <mc:Choice xmlns:v="urn:schemas-microsoft-com:vml" Requires="v">
                <p:oleObj spid="_x0000_s32918" name="Equation" r:id="rId5" imgW="1015920" imgH="457200" progId="Equation.3">
                  <p:embed/>
                </p:oleObj>
              </mc:Choice>
              <mc:Fallback>
                <p:oleObj name="Equation" r:id="rId5" imgW="1015920" imgH="457200" progId="Equation.3">
                  <p:embed/>
                  <p:pic>
                    <p:nvPicPr>
                      <p:cNvPr id="0" name="Object 6"/>
                      <p:cNvPicPr>
                        <a:picLocks noChangeAspect="1" noChangeArrowheads="1"/>
                      </p:cNvPicPr>
                      <p:nvPr/>
                    </p:nvPicPr>
                    <p:blipFill>
                      <a:blip r:embed="rId6"/>
                      <a:srcRect/>
                      <a:stretch>
                        <a:fillRect/>
                      </a:stretch>
                    </p:blipFill>
                    <p:spPr bwMode="auto">
                      <a:xfrm>
                        <a:off x="323528" y="5085184"/>
                        <a:ext cx="3205163" cy="1441450"/>
                      </a:xfrm>
                      <a:prstGeom prst="rect">
                        <a:avLst/>
                      </a:prstGeom>
                      <a:solidFill>
                        <a:srgbClr val="FFFF00"/>
                      </a:solidFill>
                      <a:ln w="38100">
                        <a:solidFill>
                          <a:schemeClr val="folHlink"/>
                        </a:solidFill>
                        <a:miter lim="800000"/>
                        <a:headEnd/>
                        <a:tailEnd/>
                      </a:ln>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3113511582"/>
              </p:ext>
            </p:extLst>
          </p:nvPr>
        </p:nvGraphicFramePr>
        <p:xfrm>
          <a:off x="2339752" y="3284984"/>
          <a:ext cx="2405063" cy="790575"/>
        </p:xfrm>
        <a:graphic>
          <a:graphicData uri="http://schemas.openxmlformats.org/presentationml/2006/ole">
            <mc:AlternateContent xmlns:mc="http://schemas.openxmlformats.org/markup-compatibility/2006">
              <mc:Choice xmlns:v="urn:schemas-microsoft-com:vml" Requires="v">
                <p:oleObj spid="_x0000_s32919" name="Equation" r:id="rId7" imgW="736560" imgH="241200" progId="Equation.3">
                  <p:embed/>
                </p:oleObj>
              </mc:Choice>
              <mc:Fallback>
                <p:oleObj name="Equation" r:id="rId7" imgW="736560" imgH="241200" progId="Equation.3">
                  <p:embed/>
                  <p:pic>
                    <p:nvPicPr>
                      <p:cNvPr id="0" name="Object 6"/>
                      <p:cNvPicPr>
                        <a:picLocks noChangeAspect="1" noChangeArrowheads="1"/>
                      </p:cNvPicPr>
                      <p:nvPr/>
                    </p:nvPicPr>
                    <p:blipFill>
                      <a:blip r:embed="rId8"/>
                      <a:srcRect/>
                      <a:stretch>
                        <a:fillRect/>
                      </a:stretch>
                    </p:blipFill>
                    <p:spPr bwMode="auto">
                      <a:xfrm>
                        <a:off x="2339752" y="3284984"/>
                        <a:ext cx="2405063" cy="790575"/>
                      </a:xfrm>
                      <a:prstGeom prst="rect">
                        <a:avLst/>
                      </a:prstGeom>
                      <a:solidFill>
                        <a:schemeClr val="accent2">
                          <a:lumMod val="20000"/>
                          <a:lumOff val="80000"/>
                        </a:schemeClr>
                      </a:solidFill>
                      <a:ln w="38100">
                        <a:solidFill>
                          <a:schemeClr val="folHlink"/>
                        </a:solidFill>
                        <a:miter lim="800000"/>
                        <a:headEnd/>
                        <a:tailEnd/>
                      </a:ln>
                    </p:spPr>
                  </p:pic>
                </p:oleObj>
              </mc:Fallback>
            </mc:AlternateContent>
          </a:graphicData>
        </a:graphic>
      </p:graphicFrame>
      <p:graphicFrame>
        <p:nvGraphicFramePr>
          <p:cNvPr id="12" name="Object 11"/>
          <p:cNvGraphicFramePr>
            <a:graphicFrameLocks noChangeAspect="1"/>
          </p:cNvGraphicFramePr>
          <p:nvPr>
            <p:extLst>
              <p:ext uri="{D42A27DB-BD31-4B8C-83A1-F6EECF244321}">
                <p14:modId xmlns:p14="http://schemas.microsoft.com/office/powerpoint/2010/main" val="1950382078"/>
              </p:ext>
            </p:extLst>
          </p:nvPr>
        </p:nvGraphicFramePr>
        <p:xfrm>
          <a:off x="3779912" y="5157192"/>
          <a:ext cx="4918563" cy="1368152"/>
        </p:xfrm>
        <a:graphic>
          <a:graphicData uri="http://schemas.openxmlformats.org/presentationml/2006/ole">
            <mc:AlternateContent xmlns:mc="http://schemas.openxmlformats.org/markup-compatibility/2006">
              <mc:Choice xmlns:v="urn:schemas-microsoft-com:vml" Requires="v">
                <p:oleObj spid="_x0000_s32920" name="Equation" r:id="rId9" imgW="1828800" imgH="507960" progId="Equation.3">
                  <p:embed/>
                </p:oleObj>
              </mc:Choice>
              <mc:Fallback>
                <p:oleObj name="Equation" r:id="rId9" imgW="1828800" imgH="507960" progId="Equation.3">
                  <p:embed/>
                  <p:pic>
                    <p:nvPicPr>
                      <p:cNvPr id="0" name="Object 11"/>
                      <p:cNvPicPr>
                        <a:picLocks noChangeAspect="1" noChangeArrowheads="1"/>
                      </p:cNvPicPr>
                      <p:nvPr/>
                    </p:nvPicPr>
                    <p:blipFill>
                      <a:blip r:embed="rId10"/>
                      <a:srcRect/>
                      <a:stretch>
                        <a:fillRect/>
                      </a:stretch>
                    </p:blipFill>
                    <p:spPr bwMode="auto">
                      <a:xfrm>
                        <a:off x="3779912" y="5157192"/>
                        <a:ext cx="4918563" cy="1368152"/>
                      </a:xfrm>
                      <a:prstGeom prst="rect">
                        <a:avLst/>
                      </a:prstGeom>
                      <a:solidFill>
                        <a:schemeClr val="accent2">
                          <a:lumMod val="20000"/>
                          <a:lumOff val="80000"/>
                        </a:schemeClr>
                      </a:solidFill>
                      <a:ln>
                        <a:noFill/>
                      </a:ln>
                    </p:spPr>
                  </p:pic>
                </p:oleObj>
              </mc:Fallback>
            </mc:AlternateContent>
          </a:graphicData>
        </a:graphic>
      </p:graphicFrame>
      <p:graphicFrame>
        <p:nvGraphicFramePr>
          <p:cNvPr id="13" name="Object 12"/>
          <p:cNvGraphicFramePr>
            <a:graphicFrameLocks noChangeAspect="1"/>
          </p:cNvGraphicFramePr>
          <p:nvPr>
            <p:extLst>
              <p:ext uri="{D42A27DB-BD31-4B8C-83A1-F6EECF244321}">
                <p14:modId xmlns:p14="http://schemas.microsoft.com/office/powerpoint/2010/main" val="3321507020"/>
              </p:ext>
            </p:extLst>
          </p:nvPr>
        </p:nvGraphicFramePr>
        <p:xfrm>
          <a:off x="5354638" y="3243263"/>
          <a:ext cx="2279650" cy="873125"/>
        </p:xfrm>
        <a:graphic>
          <a:graphicData uri="http://schemas.openxmlformats.org/presentationml/2006/ole">
            <mc:AlternateContent xmlns:mc="http://schemas.openxmlformats.org/markup-compatibility/2006">
              <mc:Choice xmlns:v="urn:schemas-microsoft-com:vml" Requires="v">
                <p:oleObj spid="_x0000_s32921" name="Equation" r:id="rId11" imgW="698400" imgH="266400" progId="Equation.3">
                  <p:embed/>
                </p:oleObj>
              </mc:Choice>
              <mc:Fallback>
                <p:oleObj name="Equation" r:id="rId11" imgW="698400" imgH="266400" progId="Equation.3">
                  <p:embed/>
                  <p:pic>
                    <p:nvPicPr>
                      <p:cNvPr id="0" name="Object 10"/>
                      <p:cNvPicPr>
                        <a:picLocks noChangeAspect="1" noChangeArrowheads="1"/>
                      </p:cNvPicPr>
                      <p:nvPr/>
                    </p:nvPicPr>
                    <p:blipFill>
                      <a:blip r:embed="rId12"/>
                      <a:srcRect/>
                      <a:stretch>
                        <a:fillRect/>
                      </a:stretch>
                    </p:blipFill>
                    <p:spPr bwMode="auto">
                      <a:xfrm>
                        <a:off x="5354638" y="3243263"/>
                        <a:ext cx="2279650" cy="873125"/>
                      </a:xfrm>
                      <a:prstGeom prst="rect">
                        <a:avLst/>
                      </a:prstGeom>
                      <a:solidFill>
                        <a:srgbClr val="F2DCDB"/>
                      </a:solidFill>
                      <a:ln w="38100">
                        <a:solidFill>
                          <a:schemeClr val="folHlink"/>
                        </a:solidFill>
                        <a:miter lim="800000"/>
                        <a:headEnd/>
                        <a:tailEnd/>
                      </a:ln>
                    </p:spPr>
                  </p:pic>
                </p:oleObj>
              </mc:Fallback>
            </mc:AlternateContent>
          </a:graphicData>
        </a:graphic>
      </p:graphicFrame>
    </p:spTree>
    <p:extLst>
      <p:ext uri="{BB962C8B-B14F-4D97-AF65-F5344CB8AC3E}">
        <p14:creationId xmlns:p14="http://schemas.microsoft.com/office/powerpoint/2010/main" val="2050755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 calcmode="lin" valueType="num">
                                      <p:cBhvr additive="base">
                                        <p:cTn id="12"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barn(inVertical)">
                                      <p:cBhvr>
                                        <p:cTn id="18" dur="500"/>
                                        <p:tgtEl>
                                          <p:spTgt spid="11"/>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 calcmode="lin" valueType="num">
                                      <p:cBhvr additive="base">
                                        <p:cTn id="2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nodeType="click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barn(inVertical)">
                                      <p:cBhvr>
                                        <p:cTn id="29" dur="500"/>
                                        <p:tgtEl>
                                          <p:spTgt spid="9"/>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12"/>
                                        </p:tgtEl>
                                        <p:attrNameLst>
                                          <p:attrName>style.visibility</p:attrName>
                                        </p:attrNameLst>
                                      </p:cBhvr>
                                      <p:to>
                                        <p:strVal val="visible"/>
                                      </p:to>
                                    </p:set>
                                    <p:anim calcmode="lin" valueType="num">
                                      <p:cBhvr additive="base">
                                        <p:cTn id="34" dur="500" fill="hold"/>
                                        <p:tgtEl>
                                          <p:spTgt spid="12"/>
                                        </p:tgtEl>
                                        <p:attrNameLst>
                                          <p:attrName>ppt_x</p:attrName>
                                        </p:attrNameLst>
                                      </p:cBhvr>
                                      <p:tavLst>
                                        <p:tav tm="0">
                                          <p:val>
                                            <p:strVal val="#ppt_x"/>
                                          </p:val>
                                        </p:tav>
                                        <p:tav tm="100000">
                                          <p:val>
                                            <p:strVal val="#ppt_x"/>
                                          </p:val>
                                        </p:tav>
                                      </p:tavLst>
                                    </p:anim>
                                    <p:anim calcmode="lin" valueType="num">
                                      <p:cBhvr additive="base">
                                        <p:cTn id="35"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16" presetClass="entr" presetSubtype="21" fill="hold" nodeType="clickEffect">
                                  <p:stCondLst>
                                    <p:cond delay="0"/>
                                  </p:stCondLst>
                                  <p:childTnLst>
                                    <p:set>
                                      <p:cBhvr>
                                        <p:cTn id="39" dur="1" fill="hold">
                                          <p:stCondLst>
                                            <p:cond delay="0"/>
                                          </p:stCondLst>
                                        </p:cTn>
                                        <p:tgtEl>
                                          <p:spTgt spid="13"/>
                                        </p:tgtEl>
                                        <p:attrNameLst>
                                          <p:attrName>style.visibility</p:attrName>
                                        </p:attrNameLst>
                                      </p:cBhvr>
                                      <p:to>
                                        <p:strVal val="visible"/>
                                      </p:to>
                                    </p:set>
                                    <p:animEffect transition="in" filter="barn(inVertical)">
                                      <p:cBhvr>
                                        <p:cTn id="4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Independent model structure</a:t>
            </a:r>
            <a:endParaRPr lang="en-GB" dirty="0"/>
          </a:p>
        </p:txBody>
      </p:sp>
      <p:sp>
        <p:nvSpPr>
          <p:cNvPr id="3" name="Content Placeholder 2"/>
          <p:cNvSpPr>
            <a:spLocks noGrp="1"/>
          </p:cNvSpPr>
          <p:nvPr>
            <p:ph idx="1"/>
          </p:nvPr>
        </p:nvSpPr>
        <p:spPr>
          <a:xfrm>
            <a:off x="214282" y="928670"/>
            <a:ext cx="8715436" cy="1060170"/>
          </a:xfrm>
        </p:spPr>
        <p:txBody>
          <a:bodyPr>
            <a:normAutofit lnSpcReduction="10000"/>
          </a:bodyPr>
          <a:lstStyle/>
          <a:p>
            <a:pPr marL="0" indent="0">
              <a:buNone/>
            </a:pPr>
            <a:r>
              <a:rPr lang="en-GB" dirty="0" smtClean="0"/>
              <a:t>A model is simulated in parallel with the real process to estimated ‘d’.</a:t>
            </a:r>
          </a:p>
          <a:p>
            <a:pPr marL="0" indent="0">
              <a:buNone/>
            </a:pPr>
            <a:endParaRPr lang="en-GB" dirty="0"/>
          </a:p>
          <a:p>
            <a:pPr marL="0" indent="0">
              <a:buNone/>
            </a:pP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4</a:t>
            </a:fld>
            <a:endParaRPr lang="en-GB" dirty="0"/>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9512" y="1844824"/>
            <a:ext cx="5618361" cy="3668638"/>
          </a:xfrm>
          <a:prstGeom prst="rect">
            <a:avLst/>
          </a:prstGeom>
          <a:solidFill>
            <a:schemeClr val="bg1"/>
          </a:solidFill>
        </p:spPr>
      </p:pic>
      <p:graphicFrame>
        <p:nvGraphicFramePr>
          <p:cNvPr id="8" name="Object 7"/>
          <p:cNvGraphicFramePr>
            <a:graphicFrameLocks noChangeAspect="1"/>
          </p:cNvGraphicFramePr>
          <p:nvPr>
            <p:extLst>
              <p:ext uri="{D42A27DB-BD31-4B8C-83A1-F6EECF244321}">
                <p14:modId xmlns:p14="http://schemas.microsoft.com/office/powerpoint/2010/main" val="144036515"/>
              </p:ext>
            </p:extLst>
          </p:nvPr>
        </p:nvGraphicFramePr>
        <p:xfrm>
          <a:off x="4788024" y="1484784"/>
          <a:ext cx="3998540" cy="1185517"/>
        </p:xfrm>
        <a:graphic>
          <a:graphicData uri="http://schemas.openxmlformats.org/presentationml/2006/ole">
            <mc:AlternateContent xmlns:mc="http://schemas.openxmlformats.org/markup-compatibility/2006">
              <mc:Choice xmlns:v="urn:schemas-microsoft-com:vml" Requires="v">
                <p:oleObj spid="_x0000_s33827" name="Equation" r:id="rId4" imgW="1714320" imgH="507960" progId="Equation.3">
                  <p:embed/>
                </p:oleObj>
              </mc:Choice>
              <mc:Fallback>
                <p:oleObj name="Equation" r:id="rId4" imgW="1714320" imgH="507960" progId="Equation.3">
                  <p:embed/>
                  <p:pic>
                    <p:nvPicPr>
                      <p:cNvPr id="0" name="Object 11"/>
                      <p:cNvPicPr>
                        <a:picLocks noChangeAspect="1" noChangeArrowheads="1"/>
                      </p:cNvPicPr>
                      <p:nvPr/>
                    </p:nvPicPr>
                    <p:blipFill>
                      <a:blip r:embed="rId5"/>
                      <a:srcRect/>
                      <a:stretch>
                        <a:fillRect/>
                      </a:stretch>
                    </p:blipFill>
                    <p:spPr bwMode="auto">
                      <a:xfrm>
                        <a:off x="4788024" y="1484784"/>
                        <a:ext cx="3998540" cy="1185517"/>
                      </a:xfrm>
                      <a:prstGeom prst="rect">
                        <a:avLst/>
                      </a:prstGeom>
                      <a:solidFill>
                        <a:srgbClr val="F2DCDB"/>
                      </a:solidFill>
                      <a:ln>
                        <a:noFill/>
                      </a:ln>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425423882"/>
              </p:ext>
            </p:extLst>
          </p:nvPr>
        </p:nvGraphicFramePr>
        <p:xfrm>
          <a:off x="5652120" y="4365104"/>
          <a:ext cx="763364" cy="973614"/>
        </p:xfrm>
        <a:graphic>
          <a:graphicData uri="http://schemas.openxmlformats.org/presentationml/2006/ole">
            <mc:AlternateContent xmlns:mc="http://schemas.openxmlformats.org/markup-compatibility/2006">
              <mc:Choice xmlns:v="urn:schemas-microsoft-com:vml" Requires="v">
                <p:oleObj spid="_x0000_s33828" name="Equation" r:id="rId6" imgW="139680" imgH="177480" progId="Equation.3">
                  <p:embed/>
                </p:oleObj>
              </mc:Choice>
              <mc:Fallback>
                <p:oleObj name="Equation" r:id="rId6" imgW="139680" imgH="177480" progId="Equation.3">
                  <p:embed/>
                  <p:pic>
                    <p:nvPicPr>
                      <p:cNvPr id="0" name="Object 7"/>
                      <p:cNvPicPr>
                        <a:picLocks noChangeAspect="1" noChangeArrowheads="1"/>
                      </p:cNvPicPr>
                      <p:nvPr/>
                    </p:nvPicPr>
                    <p:blipFill>
                      <a:blip r:embed="rId7"/>
                      <a:srcRect/>
                      <a:stretch>
                        <a:fillRect/>
                      </a:stretch>
                    </p:blipFill>
                    <p:spPr bwMode="auto">
                      <a:xfrm>
                        <a:off x="5652120" y="4365104"/>
                        <a:ext cx="763364" cy="973614"/>
                      </a:xfrm>
                      <a:prstGeom prst="rect">
                        <a:avLst/>
                      </a:prstGeom>
                      <a:solidFill>
                        <a:srgbClr val="F2DCDB"/>
                      </a:solidFill>
                      <a:ln>
                        <a:noFill/>
                      </a:ln>
                    </p:spPr>
                  </p:pic>
                </p:oleObj>
              </mc:Fallback>
            </mc:AlternateContent>
          </a:graphicData>
        </a:graphic>
      </p:graphicFrame>
      <p:sp>
        <p:nvSpPr>
          <p:cNvPr id="12" name="Rectangle 11"/>
          <p:cNvSpPr/>
          <p:nvPr/>
        </p:nvSpPr>
        <p:spPr>
          <a:xfrm>
            <a:off x="179512" y="5667140"/>
            <a:ext cx="8693441" cy="1190860"/>
          </a:xfrm>
          <a:prstGeom prst="rect">
            <a:avLst/>
          </a:prstGeom>
          <a:solidFill>
            <a:srgbClr val="008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t>Disturbance and model parameters are used to estimate the steady-state.  State is taken from the independent model.</a:t>
            </a:r>
            <a:endParaRPr lang="en-GB" sz="2800" dirty="0"/>
          </a:p>
        </p:txBody>
      </p:sp>
    </p:spTree>
    <p:extLst>
      <p:ext uri="{BB962C8B-B14F-4D97-AF65-F5344CB8AC3E}">
        <p14:creationId xmlns:p14="http://schemas.microsoft.com/office/powerpoint/2010/main" val="1207323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1" presetClass="entr" presetSubtype="1"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wheel(1)">
                                      <p:cBhvr>
                                        <p:cTn id="19"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Independent model structure</a:t>
            </a:r>
            <a:endParaRPr lang="en-GB" dirty="0"/>
          </a:p>
        </p:txBody>
      </p:sp>
      <p:sp>
        <p:nvSpPr>
          <p:cNvPr id="3" name="Content Placeholder 2"/>
          <p:cNvSpPr>
            <a:spLocks noGrp="1"/>
          </p:cNvSpPr>
          <p:nvPr>
            <p:ph idx="1"/>
          </p:nvPr>
        </p:nvSpPr>
        <p:spPr>
          <a:xfrm>
            <a:off x="214282" y="928670"/>
            <a:ext cx="8715436" cy="1060170"/>
          </a:xfrm>
        </p:spPr>
        <p:txBody>
          <a:bodyPr>
            <a:normAutofit lnSpcReduction="10000"/>
          </a:bodyPr>
          <a:lstStyle/>
          <a:p>
            <a:pPr marL="0" indent="0">
              <a:buNone/>
            </a:pPr>
            <a:r>
              <a:rPr lang="en-GB" dirty="0" smtClean="0"/>
              <a:t>A model is simulated in parallel with the real process to </a:t>
            </a:r>
            <a:r>
              <a:rPr lang="en-GB" dirty="0" smtClean="0"/>
              <a:t>estimate </a:t>
            </a:r>
            <a:r>
              <a:rPr lang="en-GB" dirty="0" smtClean="0"/>
              <a:t>‘d’.</a:t>
            </a:r>
          </a:p>
          <a:p>
            <a:pPr marL="0" indent="0">
              <a:buNone/>
            </a:pPr>
            <a:endParaRPr lang="en-GB" dirty="0"/>
          </a:p>
          <a:p>
            <a:pPr marL="0" indent="0">
              <a:buNone/>
            </a:pP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5</a:t>
            </a:fld>
            <a:endParaRPr lang="en-GB" dirty="0"/>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9513" y="1844824"/>
            <a:ext cx="3384376" cy="2209906"/>
          </a:xfrm>
          <a:prstGeom prst="rect">
            <a:avLst/>
          </a:prstGeom>
          <a:solidFill>
            <a:schemeClr val="bg1"/>
          </a:solidFill>
        </p:spPr>
      </p:pic>
      <p:graphicFrame>
        <p:nvGraphicFramePr>
          <p:cNvPr id="8" name="Object 7"/>
          <p:cNvGraphicFramePr>
            <a:graphicFrameLocks noChangeAspect="1"/>
          </p:cNvGraphicFramePr>
          <p:nvPr>
            <p:extLst>
              <p:ext uri="{D42A27DB-BD31-4B8C-83A1-F6EECF244321}">
                <p14:modId xmlns:p14="http://schemas.microsoft.com/office/powerpoint/2010/main" val="1321298284"/>
              </p:ext>
            </p:extLst>
          </p:nvPr>
        </p:nvGraphicFramePr>
        <p:xfrm>
          <a:off x="4788024" y="1484784"/>
          <a:ext cx="3998540" cy="1185517"/>
        </p:xfrm>
        <a:graphic>
          <a:graphicData uri="http://schemas.openxmlformats.org/presentationml/2006/ole">
            <mc:AlternateContent xmlns:mc="http://schemas.openxmlformats.org/markup-compatibility/2006">
              <mc:Choice xmlns:v="urn:schemas-microsoft-com:vml" Requires="v">
                <p:oleObj spid="_x0000_s34872" name="Equation" r:id="rId4" imgW="1714320" imgH="507960" progId="Equation.3">
                  <p:embed/>
                </p:oleObj>
              </mc:Choice>
              <mc:Fallback>
                <p:oleObj name="Equation" r:id="rId4" imgW="1714320" imgH="507960" progId="Equation.3">
                  <p:embed/>
                  <p:pic>
                    <p:nvPicPr>
                      <p:cNvPr id="0" name=""/>
                      <p:cNvPicPr>
                        <a:picLocks noChangeAspect="1" noChangeArrowheads="1"/>
                      </p:cNvPicPr>
                      <p:nvPr/>
                    </p:nvPicPr>
                    <p:blipFill>
                      <a:blip r:embed="rId5"/>
                      <a:srcRect/>
                      <a:stretch>
                        <a:fillRect/>
                      </a:stretch>
                    </p:blipFill>
                    <p:spPr bwMode="auto">
                      <a:xfrm>
                        <a:off x="4788024" y="1484784"/>
                        <a:ext cx="3998540" cy="1185517"/>
                      </a:xfrm>
                      <a:prstGeom prst="rect">
                        <a:avLst/>
                      </a:prstGeom>
                      <a:solidFill>
                        <a:srgbClr val="F2DCDB"/>
                      </a:solidFill>
                      <a:ln>
                        <a:noFill/>
                      </a:ln>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3717426836"/>
              </p:ext>
            </p:extLst>
          </p:nvPr>
        </p:nvGraphicFramePr>
        <p:xfrm>
          <a:off x="3531509" y="3356992"/>
          <a:ext cx="567680" cy="724034"/>
        </p:xfrm>
        <a:graphic>
          <a:graphicData uri="http://schemas.openxmlformats.org/presentationml/2006/ole">
            <mc:AlternateContent xmlns:mc="http://schemas.openxmlformats.org/markup-compatibility/2006">
              <mc:Choice xmlns:v="urn:schemas-microsoft-com:vml" Requires="v">
                <p:oleObj spid="_x0000_s34873" name="Equation" r:id="rId6" imgW="139680" imgH="177480" progId="Equation.3">
                  <p:embed/>
                </p:oleObj>
              </mc:Choice>
              <mc:Fallback>
                <p:oleObj name="Equation" r:id="rId6" imgW="139680" imgH="177480" progId="Equation.3">
                  <p:embed/>
                  <p:pic>
                    <p:nvPicPr>
                      <p:cNvPr id="0" name=""/>
                      <p:cNvPicPr>
                        <a:picLocks noChangeAspect="1" noChangeArrowheads="1"/>
                      </p:cNvPicPr>
                      <p:nvPr/>
                    </p:nvPicPr>
                    <p:blipFill>
                      <a:blip r:embed="rId7"/>
                      <a:srcRect/>
                      <a:stretch>
                        <a:fillRect/>
                      </a:stretch>
                    </p:blipFill>
                    <p:spPr bwMode="auto">
                      <a:xfrm>
                        <a:off x="3531509" y="3356992"/>
                        <a:ext cx="567680" cy="724034"/>
                      </a:xfrm>
                      <a:prstGeom prst="rect">
                        <a:avLst/>
                      </a:prstGeom>
                      <a:solidFill>
                        <a:srgbClr val="F2DCDB"/>
                      </a:solidFill>
                      <a:ln>
                        <a:noFill/>
                      </a:ln>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2995299664"/>
              </p:ext>
            </p:extLst>
          </p:nvPr>
        </p:nvGraphicFramePr>
        <p:xfrm>
          <a:off x="899592" y="4581128"/>
          <a:ext cx="6610570" cy="1008112"/>
        </p:xfrm>
        <a:graphic>
          <a:graphicData uri="http://schemas.openxmlformats.org/presentationml/2006/ole">
            <mc:AlternateContent xmlns:mc="http://schemas.openxmlformats.org/markup-compatibility/2006">
              <mc:Choice xmlns:v="urn:schemas-microsoft-com:vml" Requires="v">
                <p:oleObj spid="_x0000_s34874" name="Equation" r:id="rId8" imgW="1498320" imgH="228600" progId="Equation.3">
                  <p:embed/>
                </p:oleObj>
              </mc:Choice>
              <mc:Fallback>
                <p:oleObj name="Equation" r:id="rId8" imgW="1498320" imgH="228600" progId="Equation.3">
                  <p:embed/>
                  <p:pic>
                    <p:nvPicPr>
                      <p:cNvPr id="0" name="Object 6"/>
                      <p:cNvPicPr>
                        <a:picLocks noChangeAspect="1" noChangeArrowheads="1"/>
                      </p:cNvPicPr>
                      <p:nvPr/>
                    </p:nvPicPr>
                    <p:blipFill>
                      <a:blip r:embed="rId9"/>
                      <a:srcRect/>
                      <a:stretch>
                        <a:fillRect/>
                      </a:stretch>
                    </p:blipFill>
                    <p:spPr bwMode="auto">
                      <a:xfrm>
                        <a:off x="899592" y="4581128"/>
                        <a:ext cx="6610570" cy="1008112"/>
                      </a:xfrm>
                      <a:prstGeom prst="rect">
                        <a:avLst/>
                      </a:prstGeom>
                      <a:solidFill>
                        <a:srgbClr val="FFFF00"/>
                      </a:solidFill>
                      <a:ln w="38100">
                        <a:solidFill>
                          <a:schemeClr val="folHlink"/>
                        </a:solidFill>
                        <a:miter lim="800000"/>
                        <a:headEnd/>
                        <a:tailEnd/>
                      </a:ln>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3720803046"/>
              </p:ext>
            </p:extLst>
          </p:nvPr>
        </p:nvGraphicFramePr>
        <p:xfrm>
          <a:off x="4860032" y="2949777"/>
          <a:ext cx="3205162" cy="1441450"/>
        </p:xfrm>
        <a:graphic>
          <a:graphicData uri="http://schemas.openxmlformats.org/presentationml/2006/ole">
            <mc:AlternateContent xmlns:mc="http://schemas.openxmlformats.org/markup-compatibility/2006">
              <mc:Choice xmlns:v="urn:schemas-microsoft-com:vml" Requires="v">
                <p:oleObj spid="_x0000_s34875" name="Equation" r:id="rId10" imgW="1016000" imgH="457200" progId="Equation.3">
                  <p:embed/>
                </p:oleObj>
              </mc:Choice>
              <mc:Fallback>
                <p:oleObj name="Equation" r:id="rId10" imgW="1016000" imgH="457200" progId="Equation.3">
                  <p:embed/>
                  <p:pic>
                    <p:nvPicPr>
                      <p:cNvPr id="0" name="Object 1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860032" y="2949777"/>
                        <a:ext cx="3205162" cy="1441450"/>
                      </a:xfrm>
                      <a:prstGeom prst="rect">
                        <a:avLst/>
                      </a:prstGeom>
                      <a:solidFill>
                        <a:srgbClr val="FFFF00"/>
                      </a:solidFill>
                      <a:ln w="38100">
                        <a:solidFill>
                          <a:schemeClr val="folHlink"/>
                        </a:solidFill>
                        <a:miter lim="800000"/>
                        <a:headEnd/>
                        <a:tailEnd/>
                      </a:ln>
                    </p:spPr>
                  </p:pic>
                </p:oleObj>
              </mc:Fallback>
            </mc:AlternateContent>
          </a:graphicData>
        </a:graphic>
      </p:graphicFrame>
      <p:sp>
        <p:nvSpPr>
          <p:cNvPr id="12" name="Rectangle 11"/>
          <p:cNvSpPr/>
          <p:nvPr/>
        </p:nvSpPr>
        <p:spPr>
          <a:xfrm>
            <a:off x="827583" y="5667140"/>
            <a:ext cx="6624737" cy="1190860"/>
          </a:xfrm>
          <a:prstGeom prst="rect">
            <a:avLst/>
          </a:prstGeom>
          <a:solidFill>
            <a:srgbClr val="008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t>Control law based on independent model state, which is known.</a:t>
            </a:r>
            <a:endParaRPr lang="en-GB" sz="2800" dirty="0"/>
          </a:p>
        </p:txBody>
      </p:sp>
    </p:spTree>
    <p:extLst>
      <p:ext uri="{BB962C8B-B14F-4D97-AF65-F5344CB8AC3E}">
        <p14:creationId xmlns:p14="http://schemas.microsoft.com/office/powerpoint/2010/main" val="1205067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barn(inVertical)">
                                      <p:cBhvr>
                                        <p:cTn id="19" dur="500"/>
                                        <p:tgtEl>
                                          <p:spTgt spid="11"/>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barn(inVertical)">
                                      <p:cBhvr>
                                        <p:cTn id="24" dur="500"/>
                                        <p:tgtEl>
                                          <p:spTgt spid="7"/>
                                        </p:tgtEl>
                                      </p:cBhvr>
                                    </p:animEffect>
                                  </p:childTnLst>
                                </p:cTn>
                              </p:par>
                            </p:childTnLst>
                          </p:cTn>
                        </p:par>
                      </p:childTnLst>
                    </p:cTn>
                  </p:par>
                  <p:par>
                    <p:cTn id="25" fill="hold">
                      <p:stCondLst>
                        <p:cond delay="indefinite"/>
                      </p:stCondLst>
                      <p:childTnLst>
                        <p:par>
                          <p:cTn id="26" fill="hold">
                            <p:stCondLst>
                              <p:cond delay="0"/>
                            </p:stCondLst>
                            <p:childTnLst>
                              <p:par>
                                <p:cTn id="27" presetID="21" presetClass="entr" presetSubtype="1"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wheel(1)">
                                      <p:cBhvr>
                                        <p:cTn id="29"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2708920"/>
            <a:ext cx="7772400" cy="3060055"/>
          </a:xfrm>
        </p:spPr>
        <p:txBody>
          <a:bodyPr>
            <a:normAutofit fontScale="90000"/>
          </a:bodyPr>
          <a:lstStyle/>
          <a:p>
            <a:r>
              <a:rPr lang="en-GB" dirty="0" smtClean="0"/>
              <a:t>Assume no modelling errors</a:t>
            </a:r>
            <a:br>
              <a:rPr lang="en-GB" dirty="0" smtClean="0"/>
            </a:br>
            <a:r>
              <a:rPr lang="en-GB" dirty="0" smtClean="0"/>
              <a:t/>
            </a:r>
            <a:br>
              <a:rPr lang="en-GB" dirty="0" smtClean="0"/>
            </a:br>
            <a:r>
              <a:rPr lang="en-GB" dirty="0" smtClean="0"/>
              <a:t>however </a:t>
            </a:r>
            <a:r>
              <a:rPr lang="en-GB" dirty="0" err="1" smtClean="0"/>
              <a:t>incLude</a:t>
            </a:r>
            <a:r>
              <a:rPr lang="en-GB" dirty="0" smtClean="0"/>
              <a:t> a disturbance which must be estimated</a:t>
            </a:r>
            <a:endParaRPr lang="en-GB" dirty="0"/>
          </a:p>
        </p:txBody>
      </p:sp>
      <p:sp>
        <p:nvSpPr>
          <p:cNvPr id="3" name="Text Placeholder 2"/>
          <p:cNvSpPr>
            <a:spLocks noGrp="1"/>
          </p:cNvSpPr>
          <p:nvPr>
            <p:ph type="body" idx="1"/>
          </p:nvPr>
        </p:nvSpPr>
        <p:spPr>
          <a:xfrm>
            <a:off x="683568" y="1412776"/>
            <a:ext cx="7772400" cy="3024336"/>
          </a:xfrm>
        </p:spPr>
        <p:txBody>
          <a:bodyPr/>
          <a:lstStyle/>
          <a:p>
            <a:endParaRPr lang="en-GB" dirty="0" smtClean="0"/>
          </a:p>
          <a:p>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a:p>
        </p:txBody>
      </p:sp>
      <p:sp>
        <p:nvSpPr>
          <p:cNvPr id="5" name="Slide Number Placeholder 4"/>
          <p:cNvSpPr>
            <a:spLocks noGrp="1"/>
          </p:cNvSpPr>
          <p:nvPr>
            <p:ph type="sldNum" sz="quarter" idx="12"/>
          </p:nvPr>
        </p:nvSpPr>
        <p:spPr/>
        <p:txBody>
          <a:bodyPr/>
          <a:lstStyle/>
          <a:p>
            <a:fld id="{5B012F45-9B02-47F8-9E0B-49D2C7006700}" type="slidenum">
              <a:rPr lang="en-GB" smtClean="0"/>
              <a:t>6</a:t>
            </a:fld>
            <a:endParaRPr lang="en-GB"/>
          </a:p>
        </p:txBody>
      </p:sp>
    </p:spTree>
    <p:extLst>
      <p:ext uri="{BB962C8B-B14F-4D97-AF65-F5344CB8AC3E}">
        <p14:creationId xmlns:p14="http://schemas.microsoft.com/office/powerpoint/2010/main" val="30787376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video4_10_example 1.m</a:t>
            </a:r>
            <a:endParaRPr lang="en-GB" dirty="0"/>
          </a:p>
        </p:txBody>
      </p:sp>
      <p:sp>
        <p:nvSpPr>
          <p:cNvPr id="3" name="Content Placeholder 2"/>
          <p:cNvSpPr>
            <a:spLocks noGrp="1"/>
          </p:cNvSpPr>
          <p:nvPr>
            <p:ph idx="1"/>
          </p:nvPr>
        </p:nvSpPr>
        <p:spPr>
          <a:solidFill>
            <a:schemeClr val="accent2"/>
          </a:solidFill>
        </p:spPr>
        <p:txBody>
          <a:bodyPr>
            <a:normAutofit lnSpcReduction="10000"/>
          </a:bodyPr>
          <a:lstStyle/>
          <a:p>
            <a:pPr marL="0" indent="0">
              <a:buNone/>
            </a:pPr>
            <a:r>
              <a:rPr lang="en-GB" dirty="0" smtClean="0">
                <a:solidFill>
                  <a:srgbClr val="FFFF00"/>
                </a:solidFill>
              </a:rPr>
              <a:t>OMPC simulation, SISO system, introduce a target change and a disturbance change.</a:t>
            </a:r>
          </a:p>
          <a:p>
            <a:pPr marL="0" indent="0">
              <a:buNone/>
            </a:pPr>
            <a:r>
              <a:rPr lang="en-GB" dirty="0" smtClean="0">
                <a:solidFill>
                  <a:srgbClr val="FFFF00"/>
                </a:solidFill>
              </a:rPr>
              <a:t>Assume independent model and process are identical, apart from unknown disturbance.  [</a:t>
            </a:r>
            <a:r>
              <a:rPr lang="en-GB" dirty="0" smtClean="0">
                <a:solidFill>
                  <a:srgbClr val="CCFFFF"/>
                </a:solidFill>
              </a:rPr>
              <a:t>SYSTEM IS NON-MINIMUM PHASE</a:t>
            </a:r>
            <a:r>
              <a:rPr lang="en-GB" dirty="0" smtClean="0">
                <a:solidFill>
                  <a:srgbClr val="00B0F0"/>
                </a:solidFill>
              </a:rPr>
              <a:t>!</a:t>
            </a:r>
            <a:r>
              <a:rPr lang="en-GB" dirty="0" smtClean="0">
                <a:solidFill>
                  <a:srgbClr val="FFFF00"/>
                </a:solidFill>
              </a:rPr>
              <a:t>]</a:t>
            </a:r>
            <a:endParaRPr lang="en-GB" dirty="0">
              <a:solidFill>
                <a:srgbClr val="FFFF00"/>
              </a:solidFill>
            </a:endParaRPr>
          </a:p>
          <a:p>
            <a:pPr marL="0" indent="0">
              <a:buNone/>
            </a:pPr>
            <a:r>
              <a:rPr lang="en-GB" u="sng" dirty="0" smtClean="0">
                <a:solidFill>
                  <a:srgbClr val="FFFF00"/>
                </a:solidFill>
              </a:rPr>
              <a:t>OBSERVATIONS</a:t>
            </a:r>
          </a:p>
          <a:p>
            <a:pPr marL="514350" indent="-514350">
              <a:buFont typeface="+mj-lt"/>
              <a:buAutoNum type="arabicPeriod"/>
            </a:pPr>
            <a:r>
              <a:rPr lang="en-GB" dirty="0" smtClean="0">
                <a:solidFill>
                  <a:srgbClr val="FFFF00"/>
                </a:solidFill>
              </a:rPr>
              <a:t>Model and process output the same for target changes while disturbance is zero.</a:t>
            </a:r>
          </a:p>
          <a:p>
            <a:pPr marL="514350" indent="-514350">
              <a:buFont typeface="+mj-lt"/>
              <a:buAutoNum type="arabicPeriod"/>
            </a:pPr>
            <a:r>
              <a:rPr lang="en-GB" dirty="0" smtClean="0">
                <a:solidFill>
                  <a:srgbClr val="FFFF00"/>
                </a:solidFill>
              </a:rPr>
              <a:t>Once a disturbance occurs, the process output and independent model output differ.</a:t>
            </a:r>
          </a:p>
          <a:p>
            <a:pPr marL="514350" indent="-514350">
              <a:buFont typeface="+mj-lt"/>
              <a:buAutoNum type="arabicPeriod"/>
            </a:pPr>
            <a:r>
              <a:rPr lang="en-GB" dirty="0" smtClean="0">
                <a:solidFill>
                  <a:srgbClr val="FFFF00"/>
                </a:solidFill>
              </a:rPr>
              <a:t>Nevertheless, offset free tracking is obtained.</a:t>
            </a:r>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7</a:t>
            </a:fld>
            <a:endParaRPr lang="en-GB" dirty="0"/>
          </a:p>
        </p:txBody>
      </p:sp>
    </p:spTree>
    <p:extLst>
      <p:ext uri="{BB962C8B-B14F-4D97-AF65-F5344CB8AC3E}">
        <p14:creationId xmlns:p14="http://schemas.microsoft.com/office/powerpoint/2010/main" val="1558312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video4_10_example 2.m</a:t>
            </a:r>
            <a:endParaRPr lang="en-GB" dirty="0"/>
          </a:p>
        </p:txBody>
      </p:sp>
      <p:sp>
        <p:nvSpPr>
          <p:cNvPr id="3" name="Content Placeholder 2"/>
          <p:cNvSpPr>
            <a:spLocks noGrp="1"/>
          </p:cNvSpPr>
          <p:nvPr>
            <p:ph idx="1"/>
          </p:nvPr>
        </p:nvSpPr>
        <p:spPr>
          <a:solidFill>
            <a:schemeClr val="accent2"/>
          </a:solidFill>
        </p:spPr>
        <p:txBody>
          <a:bodyPr>
            <a:normAutofit/>
          </a:bodyPr>
          <a:lstStyle/>
          <a:p>
            <a:pPr marL="0" indent="0">
              <a:buNone/>
            </a:pPr>
            <a:r>
              <a:rPr lang="en-GB" dirty="0" smtClean="0">
                <a:solidFill>
                  <a:srgbClr val="FFFF00"/>
                </a:solidFill>
              </a:rPr>
              <a:t>SOMPC simulation, MIMO system, introduce a target change and a disturbance change.</a:t>
            </a:r>
          </a:p>
          <a:p>
            <a:pPr marL="0" indent="0">
              <a:buNone/>
            </a:pPr>
            <a:r>
              <a:rPr lang="en-GB" dirty="0" smtClean="0">
                <a:solidFill>
                  <a:srgbClr val="FFFF00"/>
                </a:solidFill>
              </a:rPr>
              <a:t>Assume independent model and process are identical, apart from unknown disturbance.  </a:t>
            </a:r>
            <a:endParaRPr lang="en-GB" dirty="0">
              <a:solidFill>
                <a:srgbClr val="FFFF00"/>
              </a:solidFill>
            </a:endParaRPr>
          </a:p>
          <a:p>
            <a:pPr marL="0" indent="0">
              <a:buNone/>
            </a:pPr>
            <a:r>
              <a:rPr lang="en-GB" u="sng" dirty="0" smtClean="0">
                <a:solidFill>
                  <a:srgbClr val="FFFF00"/>
                </a:solidFill>
              </a:rPr>
              <a:t>OBSERVATIONS</a:t>
            </a:r>
          </a:p>
          <a:p>
            <a:pPr marL="514350" indent="-514350">
              <a:buFont typeface="+mj-lt"/>
              <a:buAutoNum type="arabicPeriod"/>
            </a:pPr>
            <a:r>
              <a:rPr lang="en-GB" dirty="0" smtClean="0">
                <a:solidFill>
                  <a:srgbClr val="FFFF00"/>
                </a:solidFill>
              </a:rPr>
              <a:t>Model and process output the same for target changes while disturbance is zero.</a:t>
            </a:r>
          </a:p>
          <a:p>
            <a:pPr marL="514350" indent="-514350">
              <a:buFont typeface="+mj-lt"/>
              <a:buAutoNum type="arabicPeriod"/>
            </a:pPr>
            <a:r>
              <a:rPr lang="en-GB" dirty="0" smtClean="0">
                <a:solidFill>
                  <a:srgbClr val="FFFF00"/>
                </a:solidFill>
              </a:rPr>
              <a:t>Once a disturbance occurs, the process output and independent model output differ.</a:t>
            </a:r>
          </a:p>
          <a:p>
            <a:pPr marL="514350" indent="-514350">
              <a:buFont typeface="+mj-lt"/>
              <a:buAutoNum type="arabicPeriod"/>
            </a:pPr>
            <a:r>
              <a:rPr lang="en-GB" dirty="0" smtClean="0">
                <a:solidFill>
                  <a:srgbClr val="FFFF00"/>
                </a:solidFill>
              </a:rPr>
              <a:t>Nevertheless, offset free tracking is obtained.</a:t>
            </a:r>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8</a:t>
            </a:fld>
            <a:endParaRPr lang="en-GB" dirty="0"/>
          </a:p>
        </p:txBody>
      </p:sp>
    </p:spTree>
    <p:extLst>
      <p:ext uri="{BB962C8B-B14F-4D97-AF65-F5344CB8AC3E}">
        <p14:creationId xmlns:p14="http://schemas.microsoft.com/office/powerpoint/2010/main" val="386602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1844824"/>
            <a:ext cx="7772400" cy="3060055"/>
          </a:xfrm>
          <a:solidFill>
            <a:srgbClr val="FFFF00"/>
          </a:solidFill>
        </p:spPr>
        <p:txBody>
          <a:bodyPr>
            <a:normAutofit fontScale="90000"/>
          </a:bodyPr>
          <a:lstStyle/>
          <a:p>
            <a:r>
              <a:rPr lang="en-GB" dirty="0" smtClean="0"/>
              <a:t>AS THERE ARE no modelling errors, GUARANTEES OF CONVERGENCE AND SO ON CARRY OVER AUTOMATICALLY, </a:t>
            </a:r>
            <a:r>
              <a:rPr lang="en-GB" dirty="0" err="1" smtClean="0"/>
              <a:t>REGARdLESS</a:t>
            </a:r>
            <a:r>
              <a:rPr lang="en-GB" dirty="0" smtClean="0"/>
              <a:t> OF THE FACT THAT THE  disturbance must be estimated.</a:t>
            </a: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a:p>
        </p:txBody>
      </p:sp>
      <p:sp>
        <p:nvSpPr>
          <p:cNvPr id="5" name="Slide Number Placeholder 4"/>
          <p:cNvSpPr>
            <a:spLocks noGrp="1"/>
          </p:cNvSpPr>
          <p:nvPr>
            <p:ph type="sldNum" sz="quarter" idx="12"/>
          </p:nvPr>
        </p:nvSpPr>
        <p:spPr/>
        <p:txBody>
          <a:bodyPr/>
          <a:lstStyle/>
          <a:p>
            <a:fld id="{5B012F45-9B02-47F8-9E0B-49D2C7006700}" type="slidenum">
              <a:rPr lang="en-GB" smtClean="0"/>
              <a:t>9</a:t>
            </a:fld>
            <a:endParaRPr lang="en-GB"/>
          </a:p>
        </p:txBody>
      </p:sp>
    </p:spTree>
    <p:extLst>
      <p:ext uri="{BB962C8B-B14F-4D97-AF65-F5344CB8AC3E}">
        <p14:creationId xmlns:p14="http://schemas.microsoft.com/office/powerpoint/2010/main" val="23393236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1847</TotalTime>
  <Words>702</Words>
  <Application>Microsoft Office PowerPoint</Application>
  <PresentationFormat>On-screen Show (4:3)</PresentationFormat>
  <Paragraphs>99</Paragraphs>
  <Slides>14</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14</vt:i4>
      </vt:variant>
    </vt:vector>
  </HeadingPairs>
  <TitlesOfParts>
    <vt:vector size="16" baseType="lpstr">
      <vt:lpstr>Office Theme</vt:lpstr>
      <vt:lpstr>Equation</vt:lpstr>
      <vt:lpstr>CHAPTER 4 Optimal Predictive Control 10 Tracking and disturbance rejection</vt:lpstr>
      <vt:lpstr>Introduction</vt:lpstr>
      <vt:lpstr>Independent modelling approach</vt:lpstr>
      <vt:lpstr>Independent model structure</vt:lpstr>
      <vt:lpstr>Independent model structure</vt:lpstr>
      <vt:lpstr>Assume no modelling errors  however incLude a disturbance which must be estimated</vt:lpstr>
      <vt:lpstr>video4_10_example 1.m</vt:lpstr>
      <vt:lpstr>video4_10_example 2.m</vt:lpstr>
      <vt:lpstr>AS THERE ARE no modelling errors, GUARANTEES OF CONVERGENCE AND SO ON CARRY OVER AUTOMATICALLY, REGARdLESS OF THE FACT THAT THE  disturbance must be estimated.</vt:lpstr>
      <vt:lpstr>Assume SOME modelling errors  ALSO incLude a disturbance which must be estimated</vt:lpstr>
      <vt:lpstr>video4_10_example3.m</vt:lpstr>
      <vt:lpstr>video4_10_example4.m</vt:lpstr>
      <vt:lpstr>Conclusions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Your User Name</dc:creator>
  <cp:lastModifiedBy>uos</cp:lastModifiedBy>
  <cp:revision>126</cp:revision>
  <dcterms:created xsi:type="dcterms:W3CDTF">2012-03-07T15:25:29Z</dcterms:created>
  <dcterms:modified xsi:type="dcterms:W3CDTF">2014-03-21T10:49:10Z</dcterms:modified>
</cp:coreProperties>
</file>