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07" r:id="rId3"/>
    <p:sldId id="318" r:id="rId4"/>
    <p:sldId id="332" r:id="rId5"/>
    <p:sldId id="325" r:id="rId6"/>
    <p:sldId id="333" r:id="rId7"/>
    <p:sldId id="327" r:id="rId8"/>
    <p:sldId id="331" r:id="rId9"/>
    <p:sldId id="328" r:id="rId10"/>
    <p:sldId id="334" r:id="rId11"/>
    <p:sldId id="284"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80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4" d="100"/>
          <a:sy n="64" d="100"/>
        </p:scale>
        <p:origin x="-57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7.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3/25/2014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12</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lumMod val="21000"/>
                <a:lumOff val="79000"/>
                <a:alpha val="33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5.jpeg"/><Relationship Id="rId5" Type="http://schemas.openxmlformats.org/officeDocument/2006/relationships/hyperlink" Target="http://engsc.ac.uk/" TargetMode="External"/><Relationship Id="rId10" Type="http://schemas.openxmlformats.org/officeDocument/2006/relationships/image" Target="../media/image14.jpeg"/><Relationship Id="rId4" Type="http://schemas.openxmlformats.org/officeDocument/2006/relationships/image" Target="../media/image11.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10.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4</a:t>
            </a:r>
            <a:br>
              <a:rPr lang="en-GB" dirty="0" smtClean="0"/>
            </a:br>
            <a:r>
              <a:rPr lang="en-GB" dirty="0" smtClean="0"/>
              <a:t>Optimal Predictive Control 11</a:t>
            </a:r>
            <a:br>
              <a:rPr lang="en-GB" dirty="0" smtClean="0"/>
            </a:br>
            <a:r>
              <a:rPr lang="en-GB" dirty="0" smtClean="0"/>
              <a:t>Using an observer for disturbance estimation</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1125908"/>
          </a:xfrm>
        </p:spPr>
        <p:txBody>
          <a:bodyPr>
            <a:normAutofit fontScale="90000"/>
          </a:bodyPr>
          <a:lstStyle/>
          <a:p>
            <a:r>
              <a:rPr lang="en-GB" smtClean="0"/>
              <a:t>video4_11_example3.m</a:t>
            </a:r>
            <a:r>
              <a:rPr lang="en-GB"/>
              <a:t/>
            </a:r>
            <a:br>
              <a:rPr lang="en-GB"/>
            </a:br>
            <a:r>
              <a:rPr lang="en-GB" smtClean="0"/>
              <a:t>video4_11_example4.m</a:t>
            </a:r>
            <a:endParaRPr lang="en-GB" dirty="0"/>
          </a:p>
        </p:txBody>
      </p:sp>
      <p:sp>
        <p:nvSpPr>
          <p:cNvPr id="3" name="Content Placeholder 2"/>
          <p:cNvSpPr>
            <a:spLocks noGrp="1"/>
          </p:cNvSpPr>
          <p:nvPr>
            <p:ph idx="1"/>
          </p:nvPr>
        </p:nvSpPr>
        <p:spPr>
          <a:xfrm>
            <a:off x="214282" y="1484784"/>
            <a:ext cx="8715436" cy="4824536"/>
          </a:xfrm>
          <a:solidFill>
            <a:schemeClr val="accent2"/>
          </a:solidFill>
        </p:spPr>
        <p:txBody>
          <a:bodyPr>
            <a:normAutofit fontScale="92500" lnSpcReduction="20000"/>
          </a:bodyPr>
          <a:lstStyle/>
          <a:p>
            <a:pPr marL="0" indent="0">
              <a:buNone/>
            </a:pPr>
            <a:r>
              <a:rPr lang="en-GB" dirty="0" smtClean="0">
                <a:solidFill>
                  <a:srgbClr val="FFFF00"/>
                </a:solidFill>
              </a:rPr>
              <a:t>OMPC/SOMPC simulation, SISO/MIMO system, introduce a target change, a disturbance change, </a:t>
            </a:r>
            <a:r>
              <a:rPr lang="en-GB" smtClean="0">
                <a:solidFill>
                  <a:srgbClr val="FFFF00"/>
                </a:solidFill>
              </a:rPr>
              <a:t>measurement noise </a:t>
            </a:r>
            <a:r>
              <a:rPr lang="en-GB" dirty="0" smtClean="0">
                <a:solidFill>
                  <a:srgbClr val="FFFF00"/>
                </a:solidFill>
              </a:rPr>
              <a:t>and parameter uncertainty. Overlay responses with different prediction models.</a:t>
            </a:r>
          </a:p>
          <a:p>
            <a:pPr marL="0" indent="0">
              <a:buNone/>
            </a:pPr>
            <a:endParaRPr lang="en-GB" dirty="0">
              <a:solidFill>
                <a:srgbClr val="FFFF00"/>
              </a:solidFill>
            </a:endParaRPr>
          </a:p>
          <a:p>
            <a:pPr marL="0" indent="0">
              <a:buNone/>
            </a:pPr>
            <a:r>
              <a:rPr lang="en-GB" u="sng" dirty="0" smtClean="0">
                <a:solidFill>
                  <a:srgbClr val="FFFF00"/>
                </a:solidFill>
              </a:rPr>
              <a:t>OBSERVATIONS</a:t>
            </a:r>
          </a:p>
          <a:p>
            <a:pPr marL="514350" indent="-514350">
              <a:buFont typeface="+mj-lt"/>
              <a:buAutoNum type="arabicPeriod"/>
            </a:pPr>
            <a:r>
              <a:rPr lang="en-GB" dirty="0" smtClean="0">
                <a:solidFill>
                  <a:srgbClr val="FFFF00"/>
                </a:solidFill>
              </a:rPr>
              <a:t>Use of independent model vs observer do give different responses in the uncertain case.</a:t>
            </a:r>
          </a:p>
          <a:p>
            <a:pPr marL="514350" indent="-514350">
              <a:buFont typeface="+mj-lt"/>
              <a:buAutoNum type="arabicPeriod"/>
            </a:pPr>
            <a:r>
              <a:rPr lang="en-GB" dirty="0" smtClean="0">
                <a:solidFill>
                  <a:srgbClr val="FFFF00"/>
                </a:solidFill>
              </a:rPr>
              <a:t>There has been no formal robust design attempted as yet so we will not suggest either is better for now.</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spTree>
    <p:extLst>
      <p:ext uri="{BB962C8B-B14F-4D97-AF65-F5344CB8AC3E}">
        <p14:creationId xmlns:p14="http://schemas.microsoft.com/office/powerpoint/2010/main" val="5778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Conclusions</a:t>
            </a:r>
            <a:endParaRPr lang="en-GB" dirty="0"/>
          </a:p>
        </p:txBody>
      </p:sp>
      <p:sp>
        <p:nvSpPr>
          <p:cNvPr id="3" name="Content Placeholder 2"/>
          <p:cNvSpPr>
            <a:spLocks noGrp="1"/>
          </p:cNvSpPr>
          <p:nvPr>
            <p:ph idx="1"/>
          </p:nvPr>
        </p:nvSpPr>
        <p:spPr>
          <a:xfrm>
            <a:off x="214282" y="928670"/>
            <a:ext cx="8715436" cy="5524666"/>
          </a:xfrm>
        </p:spPr>
        <p:txBody>
          <a:bodyPr>
            <a:normAutofit/>
          </a:bodyPr>
          <a:lstStyle/>
          <a:p>
            <a:pPr marL="514350" indent="-514350">
              <a:buFont typeface="+mj-lt"/>
              <a:buAutoNum type="arabicPeriod"/>
            </a:pPr>
            <a:r>
              <a:rPr lang="en-GB" sz="2800" dirty="0" smtClean="0"/>
              <a:t>Demonstrated code for introducing an observer to estimate system states and a ‘disturbance’ value that can be used to ensure unbiased prediction.</a:t>
            </a:r>
          </a:p>
          <a:p>
            <a:pPr marL="514350" indent="-514350">
              <a:buFont typeface="+mj-lt"/>
              <a:buAutoNum type="arabicPeriod"/>
            </a:pPr>
            <a:r>
              <a:rPr lang="en-GB" sz="2800" dirty="0" smtClean="0"/>
              <a:t>Noted that use of the observer in conjunction with a deviation form of the control law ensures offset free tracking in the uncertain case.</a:t>
            </a:r>
          </a:p>
          <a:p>
            <a:pPr marL="514350" indent="-514350">
              <a:buFont typeface="+mj-lt"/>
              <a:buAutoNum type="arabicPeriod"/>
            </a:pPr>
            <a:r>
              <a:rPr lang="en-GB" sz="2800" dirty="0" smtClean="0"/>
              <a:t>Sensitivity is different to that obtained when using an independent model to ensure unbiased predictions and state estimation. </a:t>
            </a:r>
          </a:p>
          <a:p>
            <a:pPr marL="0" indent="0">
              <a:buNone/>
            </a:pPr>
            <a:endParaRPr lang="en-GB" sz="2800"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spTree>
    <p:extLst>
      <p:ext uri="{BB962C8B-B14F-4D97-AF65-F5344CB8AC3E}">
        <p14:creationId xmlns:p14="http://schemas.microsoft.com/office/powerpoint/2010/main" val="279092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dirty="0" smtClean="0"/>
              <a:t>The previous videos demonstrated the use of an independent model in order to give ‘effective’ state/disturbance estimation and to facilitate unbiased predictions.</a:t>
            </a:r>
          </a:p>
          <a:p>
            <a:pPr marL="514350" indent="-514350">
              <a:buFont typeface="+mj-lt"/>
              <a:buAutoNum type="arabicPeriod"/>
            </a:pPr>
            <a:r>
              <a:rPr lang="en-GB" dirty="0" smtClean="0"/>
              <a:t>While this allowed good disturbance rejection, one could very easily query the sensitivity of the approach for which no insight is yet available.</a:t>
            </a:r>
          </a:p>
          <a:p>
            <a:pPr marL="514350" indent="-514350">
              <a:buFont typeface="+mj-lt"/>
              <a:buAutoNum type="arabicPeriod"/>
            </a:pPr>
            <a:r>
              <a:rPr lang="en-GB" dirty="0" smtClean="0"/>
              <a:t>This video demonstrates code for the common alternative of a simple observer for estimating both the system  states and the disturbance.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extLst>
      <p:ext uri="{BB962C8B-B14F-4D97-AF65-F5344CB8AC3E}">
        <p14:creationId xmlns:p14="http://schemas.microsoft.com/office/powerpoint/2010/main" val="314998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Estimating the state</a:t>
            </a:r>
            <a:endParaRPr lang="en-GB" dirty="0"/>
          </a:p>
        </p:txBody>
      </p:sp>
      <p:sp>
        <p:nvSpPr>
          <p:cNvPr id="3" name="Content Placeholder 2"/>
          <p:cNvSpPr>
            <a:spLocks noGrp="1"/>
          </p:cNvSpPr>
          <p:nvPr>
            <p:ph idx="1"/>
          </p:nvPr>
        </p:nvSpPr>
        <p:spPr/>
        <p:txBody>
          <a:bodyPr/>
          <a:lstStyle/>
          <a:p>
            <a:pPr marL="0" indent="0">
              <a:buNone/>
            </a:pPr>
            <a:r>
              <a:rPr lang="en-GB" dirty="0" smtClean="0"/>
              <a:t>The process model is assumed to be:</a:t>
            </a:r>
            <a:endParaRPr lang="en-GB" dirty="0"/>
          </a:p>
          <a:p>
            <a:pPr marL="0" indent="0">
              <a:buNone/>
            </a:pPr>
            <a:endParaRPr lang="en-GB" dirty="0" smtClean="0"/>
          </a:p>
          <a:p>
            <a:pPr marL="0" indent="0">
              <a:buNone/>
            </a:pPr>
            <a:endParaRPr lang="en-GB" dirty="0" smtClean="0"/>
          </a:p>
          <a:p>
            <a:pPr marL="0" indent="0">
              <a:buNone/>
            </a:pPr>
            <a:r>
              <a:rPr lang="en-GB" dirty="0" smtClean="0"/>
              <a:t>An observer needs to estimate both x and d, so a suitable augmented model is given as.</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116135377"/>
              </p:ext>
            </p:extLst>
          </p:nvPr>
        </p:nvGraphicFramePr>
        <p:xfrm>
          <a:off x="936625" y="1679575"/>
          <a:ext cx="7031038" cy="835025"/>
        </p:xfrm>
        <a:graphic>
          <a:graphicData uri="http://schemas.openxmlformats.org/presentationml/2006/ole">
            <mc:AlternateContent xmlns:mc="http://schemas.openxmlformats.org/markup-compatibility/2006">
              <mc:Choice xmlns:v="urn:schemas-microsoft-com:vml" Requires="v">
                <p:oleObj spid="_x0000_s32965" name="Equation" r:id="rId3" imgW="2031840" imgH="241200" progId="Equation.3">
                  <p:embed/>
                </p:oleObj>
              </mc:Choice>
              <mc:Fallback>
                <p:oleObj name="Equation" r:id="rId3" imgW="2031840" imgH="241200" progId="Equation.3">
                  <p:embed/>
                  <p:pic>
                    <p:nvPicPr>
                      <p:cNvPr id="0" name=""/>
                      <p:cNvPicPr>
                        <a:picLocks noChangeAspect="1" noChangeArrowheads="1"/>
                      </p:cNvPicPr>
                      <p:nvPr/>
                    </p:nvPicPr>
                    <p:blipFill>
                      <a:blip r:embed="rId4"/>
                      <a:srcRect/>
                      <a:stretch>
                        <a:fillRect/>
                      </a:stretch>
                    </p:blipFill>
                    <p:spPr bwMode="auto">
                      <a:xfrm>
                        <a:off x="936625" y="1679575"/>
                        <a:ext cx="7031038" cy="835025"/>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207558566"/>
              </p:ext>
            </p:extLst>
          </p:nvPr>
        </p:nvGraphicFramePr>
        <p:xfrm>
          <a:off x="251520" y="3789040"/>
          <a:ext cx="4849813" cy="2597150"/>
        </p:xfrm>
        <a:graphic>
          <a:graphicData uri="http://schemas.openxmlformats.org/presentationml/2006/ole">
            <mc:AlternateContent xmlns:mc="http://schemas.openxmlformats.org/markup-compatibility/2006">
              <mc:Choice xmlns:v="urn:schemas-microsoft-com:vml" Requires="v">
                <p:oleObj spid="_x0000_s32966" name="Equation" r:id="rId5" imgW="1803240" imgH="965160" progId="Equation.3">
                  <p:embed/>
                </p:oleObj>
              </mc:Choice>
              <mc:Fallback>
                <p:oleObj name="Equation" r:id="rId5" imgW="1803240" imgH="965160" progId="Equation.3">
                  <p:embed/>
                  <p:pic>
                    <p:nvPicPr>
                      <p:cNvPr id="0" name="Object 11"/>
                      <p:cNvPicPr>
                        <a:picLocks noChangeAspect="1" noChangeArrowheads="1"/>
                      </p:cNvPicPr>
                      <p:nvPr/>
                    </p:nvPicPr>
                    <p:blipFill>
                      <a:blip r:embed="rId6"/>
                      <a:srcRect/>
                      <a:stretch>
                        <a:fillRect/>
                      </a:stretch>
                    </p:blipFill>
                    <p:spPr bwMode="auto">
                      <a:xfrm>
                        <a:off x="251520" y="3789040"/>
                        <a:ext cx="4849813" cy="2597150"/>
                      </a:xfrm>
                      <a:prstGeom prst="rect">
                        <a:avLst/>
                      </a:prstGeom>
                      <a:solidFill>
                        <a:schemeClr val="accent2">
                          <a:lumMod val="20000"/>
                          <a:lumOff val="80000"/>
                        </a:schemeClr>
                      </a:solid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64873519"/>
              </p:ext>
            </p:extLst>
          </p:nvPr>
        </p:nvGraphicFramePr>
        <p:xfrm>
          <a:off x="5508104" y="4365104"/>
          <a:ext cx="3005137" cy="1230312"/>
        </p:xfrm>
        <a:graphic>
          <a:graphicData uri="http://schemas.openxmlformats.org/presentationml/2006/ole">
            <mc:AlternateContent xmlns:mc="http://schemas.openxmlformats.org/markup-compatibility/2006">
              <mc:Choice xmlns:v="urn:schemas-microsoft-com:vml" Requires="v">
                <p:oleObj spid="_x0000_s32967" name="Equation" r:id="rId7" imgW="1117440" imgH="457200" progId="Equation.3">
                  <p:embed/>
                </p:oleObj>
              </mc:Choice>
              <mc:Fallback>
                <p:oleObj name="Equation" r:id="rId7" imgW="1117440" imgH="457200" progId="Equation.3">
                  <p:embed/>
                  <p:pic>
                    <p:nvPicPr>
                      <p:cNvPr id="0" name="Object 11"/>
                      <p:cNvPicPr>
                        <a:picLocks noChangeAspect="1" noChangeArrowheads="1"/>
                      </p:cNvPicPr>
                      <p:nvPr/>
                    </p:nvPicPr>
                    <p:blipFill>
                      <a:blip r:embed="rId8"/>
                      <a:srcRect/>
                      <a:stretch>
                        <a:fillRect/>
                      </a:stretch>
                    </p:blipFill>
                    <p:spPr bwMode="auto">
                      <a:xfrm>
                        <a:off x="5508104" y="4365104"/>
                        <a:ext cx="3005137" cy="1230312"/>
                      </a:xfrm>
                      <a:prstGeom prst="rect">
                        <a:avLst/>
                      </a:prstGeom>
                      <a:solidFill>
                        <a:srgbClr val="F2DCD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5075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Observer dynamics</a:t>
            </a:r>
            <a:endParaRPr lang="en-GB" dirty="0"/>
          </a:p>
        </p:txBody>
      </p:sp>
      <p:sp>
        <p:nvSpPr>
          <p:cNvPr id="3" name="Content Placeholder 2"/>
          <p:cNvSpPr>
            <a:spLocks noGrp="1"/>
          </p:cNvSpPr>
          <p:nvPr>
            <p:ph idx="1"/>
          </p:nvPr>
        </p:nvSpPr>
        <p:spPr/>
        <p:txBody>
          <a:bodyPr/>
          <a:lstStyle/>
          <a:p>
            <a:pPr marL="0" indent="0">
              <a:buNone/>
            </a:pPr>
            <a:r>
              <a:rPr lang="en-GB" dirty="0" smtClean="0"/>
              <a:t>The augmented process model is assumed to be:</a:t>
            </a:r>
            <a:endParaRPr lang="en-GB" dirty="0"/>
          </a:p>
          <a:p>
            <a:pPr marL="0" indent="0">
              <a:buNone/>
            </a:pPr>
            <a:endParaRPr lang="en-GB" dirty="0" smtClean="0"/>
          </a:p>
          <a:p>
            <a:pPr marL="0" indent="0">
              <a:buNone/>
            </a:pPr>
            <a:endParaRPr lang="en-GB" dirty="0" smtClean="0"/>
          </a:p>
          <a:p>
            <a:pPr marL="0" indent="0">
              <a:buNone/>
            </a:pPr>
            <a:r>
              <a:rPr lang="en-GB" dirty="0" smtClean="0"/>
              <a:t>An observer uses the difference between its own output and the process measured output, that is:</a:t>
            </a:r>
          </a:p>
          <a:p>
            <a:pPr marL="0" indent="0">
              <a:buNone/>
            </a:pPr>
            <a:endParaRPr lang="en-GB" dirty="0"/>
          </a:p>
          <a:p>
            <a:pPr marL="0" indent="0">
              <a:buNone/>
            </a:pPr>
            <a:endParaRPr lang="en-GB" dirty="0" smtClean="0"/>
          </a:p>
          <a:p>
            <a:pPr marL="0" indent="0">
              <a:buNone/>
            </a:pPr>
            <a:r>
              <a:rPr lang="en-GB" dirty="0" smtClean="0"/>
              <a:t>This video does not concern itself with the selection of L, or indeed more advanced observer designs.</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131729318"/>
              </p:ext>
            </p:extLst>
          </p:nvPr>
        </p:nvGraphicFramePr>
        <p:xfrm>
          <a:off x="2843808" y="1556792"/>
          <a:ext cx="3005137" cy="1230312"/>
        </p:xfrm>
        <a:graphic>
          <a:graphicData uri="http://schemas.openxmlformats.org/presentationml/2006/ole">
            <mc:AlternateContent xmlns:mc="http://schemas.openxmlformats.org/markup-compatibility/2006">
              <mc:Choice xmlns:v="urn:schemas-microsoft-com:vml" Requires="v">
                <p:oleObj spid="_x0000_s35869" name="Equation" r:id="rId3" imgW="1117440" imgH="457200" progId="Equation.3">
                  <p:embed/>
                </p:oleObj>
              </mc:Choice>
              <mc:Fallback>
                <p:oleObj name="Equation" r:id="rId3" imgW="1117440" imgH="457200" progId="Equation.3">
                  <p:embed/>
                  <p:pic>
                    <p:nvPicPr>
                      <p:cNvPr id="0" name=""/>
                      <p:cNvPicPr>
                        <a:picLocks noChangeAspect="1" noChangeArrowheads="1"/>
                      </p:cNvPicPr>
                      <p:nvPr/>
                    </p:nvPicPr>
                    <p:blipFill>
                      <a:blip r:embed="rId4"/>
                      <a:srcRect/>
                      <a:stretch>
                        <a:fillRect/>
                      </a:stretch>
                    </p:blipFill>
                    <p:spPr bwMode="auto">
                      <a:xfrm>
                        <a:off x="2843808" y="1556792"/>
                        <a:ext cx="3005137" cy="1230312"/>
                      </a:xfrm>
                      <a:prstGeom prst="rect">
                        <a:avLst/>
                      </a:prstGeom>
                      <a:solidFill>
                        <a:srgbClr val="F2DCD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883870384"/>
              </p:ext>
            </p:extLst>
          </p:nvPr>
        </p:nvGraphicFramePr>
        <p:xfrm>
          <a:off x="1475656" y="4005064"/>
          <a:ext cx="6010275" cy="649288"/>
        </p:xfrm>
        <a:graphic>
          <a:graphicData uri="http://schemas.openxmlformats.org/presentationml/2006/ole">
            <mc:AlternateContent xmlns:mc="http://schemas.openxmlformats.org/markup-compatibility/2006">
              <mc:Choice xmlns:v="urn:schemas-microsoft-com:vml" Requires="v">
                <p:oleObj spid="_x0000_s35870" name="Equation" r:id="rId5" imgW="2234880" imgH="241200" progId="Equation.3">
                  <p:embed/>
                </p:oleObj>
              </mc:Choice>
              <mc:Fallback>
                <p:oleObj name="Equation" r:id="rId5" imgW="2234880" imgH="241200" progId="Equation.3">
                  <p:embed/>
                  <p:pic>
                    <p:nvPicPr>
                      <p:cNvPr id="0" name="Object 5"/>
                      <p:cNvPicPr>
                        <a:picLocks noChangeAspect="1" noChangeArrowheads="1"/>
                      </p:cNvPicPr>
                      <p:nvPr/>
                    </p:nvPicPr>
                    <p:blipFill>
                      <a:blip r:embed="rId6"/>
                      <a:srcRect/>
                      <a:stretch>
                        <a:fillRect/>
                      </a:stretch>
                    </p:blipFill>
                    <p:spPr bwMode="auto">
                      <a:xfrm>
                        <a:off x="1475656" y="4005064"/>
                        <a:ext cx="6010275" cy="649288"/>
                      </a:xfrm>
                      <a:prstGeom prst="rect">
                        <a:avLst/>
                      </a:prstGeom>
                      <a:solidFill>
                        <a:srgbClr val="F2DCD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71255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Control law</a:t>
            </a:r>
            <a:endParaRPr lang="en-GB" dirty="0"/>
          </a:p>
        </p:txBody>
      </p:sp>
      <p:sp>
        <p:nvSpPr>
          <p:cNvPr id="3" name="Content Placeholder 2"/>
          <p:cNvSpPr>
            <a:spLocks noGrp="1"/>
          </p:cNvSpPr>
          <p:nvPr>
            <p:ph idx="1"/>
          </p:nvPr>
        </p:nvSpPr>
        <p:spPr>
          <a:xfrm>
            <a:off x="214282" y="928670"/>
            <a:ext cx="8715436" cy="1060170"/>
          </a:xfrm>
        </p:spPr>
        <p:txBody>
          <a:bodyPr>
            <a:normAutofit lnSpcReduction="10000"/>
          </a:bodyPr>
          <a:lstStyle/>
          <a:p>
            <a:pPr marL="0" indent="0">
              <a:buNone/>
            </a:pPr>
            <a:r>
              <a:rPr lang="en-GB" dirty="0" smtClean="0"/>
              <a:t>The control law giving no offset in the steady-state has been defined as:</a:t>
            </a:r>
            <a:endParaRPr lang="en-GB" dirty="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3585865772"/>
              </p:ext>
            </p:extLst>
          </p:nvPr>
        </p:nvGraphicFramePr>
        <p:xfrm>
          <a:off x="251520" y="2851646"/>
          <a:ext cx="8021638" cy="1441450"/>
        </p:xfrm>
        <a:graphic>
          <a:graphicData uri="http://schemas.openxmlformats.org/presentationml/2006/ole">
            <mc:AlternateContent xmlns:mc="http://schemas.openxmlformats.org/markup-compatibility/2006">
              <mc:Choice xmlns:v="urn:schemas-microsoft-com:vml" Requires="v">
                <p:oleObj spid="_x0000_s34919" name="Equation" r:id="rId3" imgW="2831760" imgH="507960" progId="Equation.3">
                  <p:embed/>
                </p:oleObj>
              </mc:Choice>
              <mc:Fallback>
                <p:oleObj name="Equation" r:id="rId3" imgW="2831760" imgH="507960" progId="Equation.3">
                  <p:embed/>
                  <p:pic>
                    <p:nvPicPr>
                      <p:cNvPr id="0" name=""/>
                      <p:cNvPicPr>
                        <a:picLocks noChangeAspect="1" noChangeArrowheads="1"/>
                      </p:cNvPicPr>
                      <p:nvPr/>
                    </p:nvPicPr>
                    <p:blipFill>
                      <a:blip r:embed="rId4"/>
                      <a:srcRect/>
                      <a:stretch>
                        <a:fillRect/>
                      </a:stretch>
                    </p:blipFill>
                    <p:spPr bwMode="auto">
                      <a:xfrm>
                        <a:off x="251520" y="2851646"/>
                        <a:ext cx="8021638" cy="1441450"/>
                      </a:xfrm>
                      <a:prstGeom prst="rect">
                        <a:avLst/>
                      </a:prstGeom>
                      <a:solidFill>
                        <a:srgbClr val="F2DCDB"/>
                      </a:solid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742453676"/>
              </p:ext>
            </p:extLst>
          </p:nvPr>
        </p:nvGraphicFramePr>
        <p:xfrm>
          <a:off x="1043608" y="1988840"/>
          <a:ext cx="5328592" cy="812610"/>
        </p:xfrm>
        <a:graphic>
          <a:graphicData uri="http://schemas.openxmlformats.org/presentationml/2006/ole">
            <mc:AlternateContent xmlns:mc="http://schemas.openxmlformats.org/markup-compatibility/2006">
              <mc:Choice xmlns:v="urn:schemas-microsoft-com:vml" Requires="v">
                <p:oleObj spid="_x0000_s34920" name="Equation" r:id="rId5" imgW="1498320" imgH="228600" progId="Equation.3">
                  <p:embed/>
                </p:oleObj>
              </mc:Choice>
              <mc:Fallback>
                <p:oleObj name="Equation" r:id="rId5" imgW="1498320" imgH="228600" progId="Equation.3">
                  <p:embed/>
                  <p:pic>
                    <p:nvPicPr>
                      <p:cNvPr id="0" name="Object 6"/>
                      <p:cNvPicPr>
                        <a:picLocks noChangeAspect="1" noChangeArrowheads="1"/>
                      </p:cNvPicPr>
                      <p:nvPr/>
                    </p:nvPicPr>
                    <p:blipFill>
                      <a:blip r:embed="rId6"/>
                      <a:srcRect/>
                      <a:stretch>
                        <a:fillRect/>
                      </a:stretch>
                    </p:blipFill>
                    <p:spPr bwMode="auto">
                      <a:xfrm>
                        <a:off x="1043608" y="1988840"/>
                        <a:ext cx="5328592" cy="812610"/>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12" name="Rectangle 11"/>
          <p:cNvSpPr/>
          <p:nvPr/>
        </p:nvSpPr>
        <p:spPr>
          <a:xfrm>
            <a:off x="107504" y="4293096"/>
            <a:ext cx="2592288" cy="2304256"/>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The observer is used to estimate both </a:t>
            </a:r>
            <a:r>
              <a:rPr lang="en-GB" sz="2800" dirty="0" err="1" smtClean="0"/>
              <a:t>x</a:t>
            </a:r>
            <a:r>
              <a:rPr lang="en-GB" sz="2800" baseline="-25000" dirty="0" err="1" smtClean="0"/>
              <a:t>k</a:t>
            </a:r>
            <a:r>
              <a:rPr lang="en-GB" sz="2800" dirty="0" smtClean="0"/>
              <a:t> and d.</a:t>
            </a:r>
            <a:endParaRPr lang="en-GB" sz="2800" dirty="0"/>
          </a:p>
        </p:txBody>
      </p:sp>
      <p:graphicFrame>
        <p:nvGraphicFramePr>
          <p:cNvPr id="10" name="Object 9"/>
          <p:cNvGraphicFramePr>
            <a:graphicFrameLocks noChangeAspect="1"/>
          </p:cNvGraphicFramePr>
          <p:nvPr>
            <p:extLst>
              <p:ext uri="{D42A27DB-BD31-4B8C-83A1-F6EECF244321}">
                <p14:modId xmlns:p14="http://schemas.microsoft.com/office/powerpoint/2010/main" val="2885393054"/>
              </p:ext>
            </p:extLst>
          </p:nvPr>
        </p:nvGraphicFramePr>
        <p:xfrm>
          <a:off x="2843808" y="4471292"/>
          <a:ext cx="6010275" cy="1947863"/>
        </p:xfrm>
        <a:graphic>
          <a:graphicData uri="http://schemas.openxmlformats.org/presentationml/2006/ole">
            <mc:AlternateContent xmlns:mc="http://schemas.openxmlformats.org/markup-compatibility/2006">
              <mc:Choice xmlns:v="urn:schemas-microsoft-com:vml" Requires="v">
                <p:oleObj spid="_x0000_s34921" name="Equation" r:id="rId7" imgW="2234880" imgH="723600" progId="Equation.3">
                  <p:embed/>
                </p:oleObj>
              </mc:Choice>
              <mc:Fallback>
                <p:oleObj name="Equation" r:id="rId7" imgW="2234880" imgH="723600" progId="Equation.3">
                  <p:embed/>
                  <p:pic>
                    <p:nvPicPr>
                      <p:cNvPr id="0" name="Object 7"/>
                      <p:cNvPicPr>
                        <a:picLocks noChangeAspect="1" noChangeArrowheads="1"/>
                      </p:cNvPicPr>
                      <p:nvPr/>
                    </p:nvPicPr>
                    <p:blipFill>
                      <a:blip r:embed="rId8"/>
                      <a:srcRect/>
                      <a:stretch>
                        <a:fillRect/>
                      </a:stretch>
                    </p:blipFill>
                    <p:spPr bwMode="auto">
                      <a:xfrm>
                        <a:off x="2843808" y="4471292"/>
                        <a:ext cx="6010275" cy="1947863"/>
                      </a:xfrm>
                      <a:prstGeom prst="rect">
                        <a:avLst/>
                      </a:prstGeom>
                      <a:solidFill>
                        <a:srgbClr val="F2DCDB"/>
                      </a:solidFill>
                      <a:ln>
                        <a:solidFill>
                          <a:schemeClr val="accent1"/>
                        </a:solidFill>
                      </a:ln>
                    </p:spPr>
                  </p:pic>
                </p:oleObj>
              </mc:Fallback>
            </mc:AlternateContent>
          </a:graphicData>
        </a:graphic>
      </p:graphicFrame>
    </p:spTree>
    <p:extLst>
      <p:ext uri="{BB962C8B-B14F-4D97-AF65-F5344CB8AC3E}">
        <p14:creationId xmlns:p14="http://schemas.microsoft.com/office/powerpoint/2010/main" val="120506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heel(1)">
                                      <p:cBhvr>
                                        <p:cTn id="18" dur="20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Compact control law</a:t>
            </a:r>
            <a:endParaRPr lang="en-GB" dirty="0"/>
          </a:p>
        </p:txBody>
      </p:sp>
      <p:sp>
        <p:nvSpPr>
          <p:cNvPr id="3" name="Content Placeholder 2"/>
          <p:cNvSpPr>
            <a:spLocks noGrp="1"/>
          </p:cNvSpPr>
          <p:nvPr>
            <p:ph idx="1"/>
          </p:nvPr>
        </p:nvSpPr>
        <p:spPr>
          <a:xfrm>
            <a:off x="214282" y="928670"/>
            <a:ext cx="8715436" cy="1060170"/>
          </a:xfrm>
        </p:spPr>
        <p:txBody>
          <a:bodyPr>
            <a:normAutofit lnSpcReduction="10000"/>
          </a:bodyPr>
          <a:lstStyle/>
          <a:p>
            <a:pPr marL="0" indent="0">
              <a:buNone/>
            </a:pPr>
            <a:r>
              <a:rPr lang="en-GB" dirty="0" smtClean="0"/>
              <a:t>The control law can be given in a more compact form if desired.</a:t>
            </a:r>
            <a:endParaRPr lang="en-GB" dirty="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2363998026"/>
              </p:ext>
            </p:extLst>
          </p:nvPr>
        </p:nvGraphicFramePr>
        <p:xfrm>
          <a:off x="2876550" y="2922588"/>
          <a:ext cx="2768600" cy="1298575"/>
        </p:xfrm>
        <a:graphic>
          <a:graphicData uri="http://schemas.openxmlformats.org/presentationml/2006/ole">
            <mc:AlternateContent xmlns:mc="http://schemas.openxmlformats.org/markup-compatibility/2006">
              <mc:Choice xmlns:v="urn:schemas-microsoft-com:vml" Requires="v">
                <p:oleObj spid="_x0000_s36895" name="Equation" r:id="rId3" imgW="977760" imgH="457200" progId="Equation.3">
                  <p:embed/>
                </p:oleObj>
              </mc:Choice>
              <mc:Fallback>
                <p:oleObj name="Equation" r:id="rId3" imgW="977760" imgH="457200" progId="Equation.3">
                  <p:embed/>
                  <p:pic>
                    <p:nvPicPr>
                      <p:cNvPr id="0" name=""/>
                      <p:cNvPicPr>
                        <a:picLocks noChangeAspect="1" noChangeArrowheads="1"/>
                      </p:cNvPicPr>
                      <p:nvPr/>
                    </p:nvPicPr>
                    <p:blipFill>
                      <a:blip r:embed="rId4"/>
                      <a:srcRect/>
                      <a:stretch>
                        <a:fillRect/>
                      </a:stretch>
                    </p:blipFill>
                    <p:spPr bwMode="auto">
                      <a:xfrm>
                        <a:off x="2876550" y="2922588"/>
                        <a:ext cx="2768600" cy="1298575"/>
                      </a:xfrm>
                      <a:prstGeom prst="rect">
                        <a:avLst/>
                      </a:prstGeom>
                      <a:solidFill>
                        <a:srgbClr val="F2DCDB"/>
                      </a:solid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73604496"/>
              </p:ext>
            </p:extLst>
          </p:nvPr>
        </p:nvGraphicFramePr>
        <p:xfrm>
          <a:off x="1043608" y="1988840"/>
          <a:ext cx="5328592" cy="812610"/>
        </p:xfrm>
        <a:graphic>
          <a:graphicData uri="http://schemas.openxmlformats.org/presentationml/2006/ole">
            <mc:AlternateContent xmlns:mc="http://schemas.openxmlformats.org/markup-compatibility/2006">
              <mc:Choice xmlns:v="urn:schemas-microsoft-com:vml" Requires="v">
                <p:oleObj spid="_x0000_s36896" name="Equation" r:id="rId5" imgW="1498320" imgH="228600" progId="Equation.3">
                  <p:embed/>
                </p:oleObj>
              </mc:Choice>
              <mc:Fallback>
                <p:oleObj name="Equation" r:id="rId5" imgW="1498320" imgH="228600" progId="Equation.3">
                  <p:embed/>
                  <p:pic>
                    <p:nvPicPr>
                      <p:cNvPr id="0" name=""/>
                      <p:cNvPicPr>
                        <a:picLocks noChangeAspect="1" noChangeArrowheads="1"/>
                      </p:cNvPicPr>
                      <p:nvPr/>
                    </p:nvPicPr>
                    <p:blipFill>
                      <a:blip r:embed="rId6"/>
                      <a:srcRect/>
                      <a:stretch>
                        <a:fillRect/>
                      </a:stretch>
                    </p:blipFill>
                    <p:spPr bwMode="auto">
                      <a:xfrm>
                        <a:off x="1043608" y="1988840"/>
                        <a:ext cx="5328592" cy="81261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07254626"/>
              </p:ext>
            </p:extLst>
          </p:nvPr>
        </p:nvGraphicFramePr>
        <p:xfrm>
          <a:off x="683568" y="4437112"/>
          <a:ext cx="6999287" cy="1625600"/>
        </p:xfrm>
        <a:graphic>
          <a:graphicData uri="http://schemas.openxmlformats.org/presentationml/2006/ole">
            <mc:AlternateContent xmlns:mc="http://schemas.openxmlformats.org/markup-compatibility/2006">
              <mc:Choice xmlns:v="urn:schemas-microsoft-com:vml" Requires="v">
                <p:oleObj spid="_x0000_s36897" name="Equation" r:id="rId7" imgW="1968480" imgH="457200" progId="Equation.3">
                  <p:embed/>
                </p:oleObj>
              </mc:Choice>
              <mc:Fallback>
                <p:oleObj name="Equation" r:id="rId7" imgW="1968480" imgH="457200" progId="Equation.3">
                  <p:embed/>
                  <p:pic>
                    <p:nvPicPr>
                      <p:cNvPr id="0" name="Object 6"/>
                      <p:cNvPicPr>
                        <a:picLocks noChangeAspect="1" noChangeArrowheads="1"/>
                      </p:cNvPicPr>
                      <p:nvPr/>
                    </p:nvPicPr>
                    <p:blipFill>
                      <a:blip r:embed="rId8"/>
                      <a:srcRect/>
                      <a:stretch>
                        <a:fillRect/>
                      </a:stretch>
                    </p:blipFill>
                    <p:spPr bwMode="auto">
                      <a:xfrm>
                        <a:off x="683568" y="4437112"/>
                        <a:ext cx="6999287" cy="1625600"/>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32483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980728"/>
            <a:ext cx="8568952" cy="4788247"/>
          </a:xfrm>
        </p:spPr>
        <p:txBody>
          <a:bodyPr>
            <a:normAutofit fontScale="90000"/>
          </a:bodyPr>
          <a:lstStyle/>
          <a:p>
            <a:r>
              <a:rPr lang="en-GB" dirty="0" smtClean="0"/>
              <a:t>Assume modelling errors and a non-zero disturbance which must be estimated. </a:t>
            </a:r>
            <a:r>
              <a:rPr lang="en-GB" dirty="0" smtClean="0">
                <a:solidFill>
                  <a:srgbClr val="FF0000"/>
                </a:solidFill>
              </a:rPr>
              <a:t>[Run with and without modelling errors</a:t>
            </a:r>
            <a:r>
              <a:rPr lang="en-GB" dirty="0" smtClean="0"/>
              <a:t>]</a:t>
            </a:r>
            <a:br>
              <a:rPr lang="en-GB" dirty="0" smtClean="0"/>
            </a:br>
            <a:r>
              <a:rPr lang="en-GB" dirty="0"/>
              <a:t/>
            </a:r>
            <a:br>
              <a:rPr lang="en-GB" dirty="0"/>
            </a:br>
            <a:r>
              <a:rPr lang="en-GB" dirty="0" smtClean="0"/>
              <a:t>Disturbance estimate does not match actual disturbance as it also caters for parameter uncertainty to ensure unbiased prediction.</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7</a:t>
            </a:fld>
            <a:endParaRPr lang="en-GB"/>
          </a:p>
        </p:txBody>
      </p:sp>
    </p:spTree>
    <p:extLst>
      <p:ext uri="{BB962C8B-B14F-4D97-AF65-F5344CB8AC3E}">
        <p14:creationId xmlns:p14="http://schemas.microsoft.com/office/powerpoint/2010/main" val="3078737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1125908"/>
          </a:xfrm>
        </p:spPr>
        <p:txBody>
          <a:bodyPr>
            <a:normAutofit fontScale="90000"/>
          </a:bodyPr>
          <a:lstStyle/>
          <a:p>
            <a:r>
              <a:rPr lang="en-GB" dirty="0" smtClean="0"/>
              <a:t>video4_11_example1.m</a:t>
            </a:r>
            <a:r>
              <a:rPr lang="en-GB" dirty="0"/>
              <a:t/>
            </a:r>
            <a:br>
              <a:rPr lang="en-GB" dirty="0"/>
            </a:br>
            <a:r>
              <a:rPr lang="en-GB" dirty="0" smtClean="0"/>
              <a:t>video4_11_example2.m</a:t>
            </a:r>
            <a:endParaRPr lang="en-GB" dirty="0"/>
          </a:p>
        </p:txBody>
      </p:sp>
      <p:sp>
        <p:nvSpPr>
          <p:cNvPr id="3" name="Content Placeholder 2"/>
          <p:cNvSpPr>
            <a:spLocks noGrp="1"/>
          </p:cNvSpPr>
          <p:nvPr>
            <p:ph idx="1"/>
          </p:nvPr>
        </p:nvSpPr>
        <p:spPr>
          <a:xfrm>
            <a:off x="214282" y="1484784"/>
            <a:ext cx="8715436" cy="4176464"/>
          </a:xfrm>
          <a:solidFill>
            <a:schemeClr val="accent2"/>
          </a:solidFill>
        </p:spPr>
        <p:txBody>
          <a:bodyPr>
            <a:normAutofit fontScale="92500" lnSpcReduction="10000"/>
          </a:bodyPr>
          <a:lstStyle/>
          <a:p>
            <a:pPr marL="0" indent="0">
              <a:buNone/>
            </a:pPr>
            <a:r>
              <a:rPr lang="en-GB" dirty="0" smtClean="0">
                <a:solidFill>
                  <a:srgbClr val="FFFF00"/>
                </a:solidFill>
              </a:rPr>
              <a:t>OMPC/SOMPC simulation, SISO/MIMO system, introduce a target change, a disturbance change and parameter uncertainty.</a:t>
            </a:r>
          </a:p>
          <a:p>
            <a:pPr marL="0" indent="0">
              <a:buNone/>
            </a:pPr>
            <a:endParaRPr lang="en-GB" dirty="0">
              <a:solidFill>
                <a:srgbClr val="FFFF00"/>
              </a:solidFill>
            </a:endParaRPr>
          </a:p>
          <a:p>
            <a:pPr marL="0" indent="0">
              <a:buNone/>
            </a:pPr>
            <a:r>
              <a:rPr lang="en-GB" u="sng" dirty="0" smtClean="0">
                <a:solidFill>
                  <a:srgbClr val="FFFF00"/>
                </a:solidFill>
              </a:rPr>
              <a:t>OBSERVATIONS</a:t>
            </a:r>
          </a:p>
          <a:p>
            <a:pPr marL="514350" indent="-514350">
              <a:buFont typeface="+mj-lt"/>
              <a:buAutoNum type="arabicPeriod"/>
            </a:pPr>
            <a:r>
              <a:rPr lang="en-GB" dirty="0" smtClean="0">
                <a:solidFill>
                  <a:srgbClr val="FFFF00"/>
                </a:solidFill>
              </a:rPr>
              <a:t>Disturbance estimate and actual disturbance differ,  even while disturbance is zero.</a:t>
            </a:r>
          </a:p>
          <a:p>
            <a:pPr marL="514350" indent="-514350">
              <a:buFont typeface="+mj-lt"/>
              <a:buAutoNum type="arabicPeriod"/>
            </a:pPr>
            <a:r>
              <a:rPr lang="en-GB" dirty="0" smtClean="0">
                <a:solidFill>
                  <a:srgbClr val="FFFF00"/>
                </a:solidFill>
              </a:rPr>
              <a:t>Nevertheless, offset free tracking is obtained both for non-zero targets and disturbance rejection.</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sp>
        <p:nvSpPr>
          <p:cNvPr id="6" name="Rectangle 5"/>
          <p:cNvSpPr/>
          <p:nvPr/>
        </p:nvSpPr>
        <p:spPr>
          <a:xfrm>
            <a:off x="827583" y="5666126"/>
            <a:ext cx="7056785" cy="119086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Control law may not be robust.</a:t>
            </a:r>
            <a:endParaRPr lang="en-GB" sz="2800" dirty="0"/>
          </a:p>
        </p:txBody>
      </p:sp>
    </p:spTree>
    <p:extLst>
      <p:ext uri="{BB962C8B-B14F-4D97-AF65-F5344CB8AC3E}">
        <p14:creationId xmlns:p14="http://schemas.microsoft.com/office/powerpoint/2010/main" val="48128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764704"/>
            <a:ext cx="7772400" cy="3060055"/>
          </a:xfrm>
          <a:solidFill>
            <a:srgbClr val="FFFF00"/>
          </a:solidFill>
        </p:spPr>
        <p:txBody>
          <a:bodyPr>
            <a:normAutofit fontScale="90000"/>
          </a:bodyPr>
          <a:lstStyle/>
          <a:p>
            <a:r>
              <a:rPr lang="en-GB" dirty="0" smtClean="0"/>
              <a:t>May be interesting to contrast the two approaches:</a:t>
            </a:r>
            <a:br>
              <a:rPr lang="en-GB" dirty="0" smtClean="0"/>
            </a:br>
            <a:r>
              <a:rPr lang="en-GB" dirty="0" smtClean="0"/>
              <a:t/>
            </a:r>
            <a:br>
              <a:rPr lang="en-GB" dirty="0" smtClean="0"/>
            </a:br>
            <a:r>
              <a:rPr lang="en-GB" dirty="0" smtClean="0"/>
              <a:t>Using an observer.</a:t>
            </a:r>
            <a:br>
              <a:rPr lang="en-GB" dirty="0" smtClean="0"/>
            </a:br>
            <a:r>
              <a:rPr lang="en-GB" dirty="0" smtClean="0"/>
              <a:t>Using an independent model.</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9</a:t>
            </a:fld>
            <a:endParaRPr lang="en-GB"/>
          </a:p>
        </p:txBody>
      </p:sp>
      <p:sp>
        <p:nvSpPr>
          <p:cNvPr id="7" name="Rectangle 6"/>
          <p:cNvSpPr/>
          <p:nvPr/>
        </p:nvSpPr>
        <p:spPr>
          <a:xfrm>
            <a:off x="611560" y="4221088"/>
            <a:ext cx="7488832" cy="2304256"/>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Font typeface="+mj-lt"/>
              <a:buAutoNum type="arabicPeriod"/>
            </a:pPr>
            <a:r>
              <a:rPr lang="en-GB" sz="2800" dirty="0" smtClean="0"/>
              <a:t>Should be identical in the nominal case of no parameter uncertainty and no disturbances.</a:t>
            </a:r>
          </a:p>
          <a:p>
            <a:pPr marL="514350" indent="-514350">
              <a:buFont typeface="+mj-lt"/>
              <a:buAutoNum type="arabicPeriod"/>
            </a:pPr>
            <a:r>
              <a:rPr lang="en-GB" sz="2800" dirty="0" smtClean="0"/>
              <a:t>However, have very different sensitivity to uncertainty (parameter, disturbance, noise).</a:t>
            </a:r>
            <a:endParaRPr lang="en-GB" sz="2800" dirty="0"/>
          </a:p>
        </p:txBody>
      </p:sp>
    </p:spTree>
    <p:extLst>
      <p:ext uri="{BB962C8B-B14F-4D97-AF65-F5344CB8AC3E}">
        <p14:creationId xmlns:p14="http://schemas.microsoft.com/office/powerpoint/2010/main" val="233932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2269</TotalTime>
  <Words>577</Words>
  <Application>Microsoft Office PowerPoint</Application>
  <PresentationFormat>On-screen Show (4:3)</PresentationFormat>
  <Paragraphs>85</Paragraphs>
  <Slides>12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Equation</vt:lpstr>
      <vt:lpstr>CHAPTER 4 Optimal Predictive Control 11 Using an observer for disturbance estimation</vt:lpstr>
      <vt:lpstr>Introduction</vt:lpstr>
      <vt:lpstr>Estimating the state</vt:lpstr>
      <vt:lpstr>Observer dynamics</vt:lpstr>
      <vt:lpstr>Control law</vt:lpstr>
      <vt:lpstr>Compact control law</vt:lpstr>
      <vt:lpstr>Assume modelling errors and a non-zero disturbance which must be estimated. [Run with and without modelling errors]  Disturbance estimate does not match actual disturbance as it also caters for parameter uncertainty to ensure unbiased prediction.</vt:lpstr>
      <vt:lpstr>video4_11_example1.m video4_11_example2.m</vt:lpstr>
      <vt:lpstr>May be interesting to contrast the two approaches:  Using an observer. Using an independent model.</vt:lpstr>
      <vt:lpstr>video4_11_example3.m video4_11_example4.m</vt:lpstr>
      <vt:lpstr>Conclusions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139</cp:revision>
  <dcterms:created xsi:type="dcterms:W3CDTF">2012-03-07T15:25:29Z</dcterms:created>
  <dcterms:modified xsi:type="dcterms:W3CDTF">2014-03-25T09:38:38Z</dcterms:modified>
</cp:coreProperties>
</file>