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0" r:id="rId3"/>
    <p:sldId id="288" r:id="rId4"/>
    <p:sldId id="260" r:id="rId5"/>
    <p:sldId id="291" r:id="rId6"/>
    <p:sldId id="292" r:id="rId7"/>
    <p:sldId id="293" r:id="rId8"/>
    <p:sldId id="294" r:id="rId9"/>
    <p:sldId id="295" r:id="rId10"/>
    <p:sldId id="296" r:id="rId11"/>
    <p:sldId id="261" r:id="rId12"/>
    <p:sldId id="297" r:id="rId13"/>
    <p:sldId id="283" r:id="rId14"/>
    <p:sldId id="284"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59" d="100"/>
          <a:sy n="59" d="100"/>
        </p:scale>
        <p:origin x="-5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traceFormat>
        <inkml:channelProperties>
          <inkml:channelProperty channel="X" name="resolution" value="43.48597" units="1/cm"/>
          <inkml:channelProperty channel="Y" name="resolution" value="28.34646" units="1/cm"/>
        </inkml:channelProperties>
      </inkml:inkSource>
      <inkml:timestamp xml:id="ts0" timeString="2014-03-10T13:45:45.727"/>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B0E8179-928A-4C25-BF1C-E8CBC3C71AB4}" emma:medium="tactile" emma:mode="ink">
          <msink:context xmlns:msink="http://schemas.microsoft.com/ink/2010/main" type="writingRegion" rotatedBoundingBox="13408,3414 13423,3414 13423,3429 13408,3429"/>
        </emma:interpretation>
      </emma:emma>
    </inkml:annotationXML>
    <inkml:traceGroup>
      <inkml:annotationXML>
        <emma:emma xmlns:emma="http://www.w3.org/2003/04/emma" version="1.0">
          <emma:interpretation id="{E0E23707-16B9-439A-80A3-26E7BA429A17}" emma:medium="tactile" emma:mode="ink">
            <msink:context xmlns:msink="http://schemas.microsoft.com/ink/2010/main" type="paragraph" rotatedBoundingBox="13408,3414 13423,3414 13423,3429 13408,3429" alignmentLevel="1"/>
          </emma:interpretation>
        </emma:emma>
      </inkml:annotationXML>
      <inkml:traceGroup>
        <inkml:annotationXML>
          <emma:emma xmlns:emma="http://www.w3.org/2003/04/emma" version="1.0">
            <emma:interpretation id="{22C175F6-5AAB-4AA1-87ED-0F1C247DF1F7}" emma:medium="tactile" emma:mode="ink">
              <msink:context xmlns:msink="http://schemas.microsoft.com/ink/2010/main" type="line" rotatedBoundingBox="13408,3414 13423,3414 13423,3429 13408,3429"/>
            </emma:interpretation>
          </emma:emma>
        </inkml:annotationXML>
        <inkml:traceGroup>
          <inkml:annotationXML>
            <emma:emma xmlns:emma="http://www.w3.org/2003/04/emma" version="1.0">
              <emma:interpretation id="{428B5E06-1E4F-4FD1-BCB9-BABA3F68A6ED}" emma:medium="tactile" emma:mode="ink">
                <msink:context xmlns:msink="http://schemas.microsoft.com/ink/2010/main" type="inkWord" rotatedBoundingBox="13408,3414 13423,3414 13423,3429 13408,3429"/>
              </emma:interpretation>
              <emma:one-of disjunction-type="recognition" id="oneOf0">
                <emma:interpretation id="interp0" emma:lang="en-GB" emma:confidence="0">
                  <emma:literal>.</emma:literal>
                </emma:interpretation>
                <emma:interpretation id="interp1" emma:lang="en-GB" emma:confidence="0">
                  <emma:literal>`</emma:literal>
                </emma:interpretation>
                <emma:interpretation id="interp2" emma:lang="en-GB" emma:confidence="0">
                  <emma:literal>'</emma:literal>
                </emma:interpretation>
                <emma:interpretation id="interp3" emma:lang="en-GB" emma:confidence="0">
                  <emma:literal>l</emma:literal>
                </emma:interpretation>
                <emma:interpretation id="interp4" emma:lang="en-GB" emma:confidence="0">
                  <emma:literal>,</emma:literal>
                </emma:interpretation>
              </emma:one-of>
            </emma:emma>
          </inkml:annotationXML>
          <inkml:trace contextRef="#ctx0" brushRef="#br0">0 0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2944" units="cm"/>
          <inkml:channel name="Y" type="integer" max="1080" units="cm"/>
        </inkml:traceFormat>
        <inkml:channelProperties>
          <inkml:channelProperty channel="X" name="resolution" value="43.48597" units="1/cm"/>
          <inkml:channelProperty channel="Y" name="resolution" value="28.34646" units="1/cm"/>
        </inkml:channelProperties>
      </inkml:inkSource>
      <inkml:timestamp xml:id="ts0" timeString="2014-03-10T13:49:05.36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3906F05-651C-4A2A-9E24-B0943C7DBAF6}" emma:medium="tactile" emma:mode="ink">
          <msink:context xmlns:msink="http://schemas.microsoft.com/ink/2010/main" type="writingRegion" rotatedBoundingBox="14304,8957 14319,8957 14319,8972 14304,8972"/>
        </emma:interpretation>
      </emma:emma>
    </inkml:annotationXML>
    <inkml:traceGroup>
      <inkml:annotationXML>
        <emma:emma xmlns:emma="http://www.w3.org/2003/04/emma" version="1.0">
          <emma:interpretation id="{48F50A8C-4E74-4F55-8B82-2E0251F91DEF}" emma:medium="tactile" emma:mode="ink">
            <msink:context xmlns:msink="http://schemas.microsoft.com/ink/2010/main" type="paragraph" rotatedBoundingBox="14304,8957 14319,8957 14319,8972 14304,8972" alignmentLevel="1"/>
          </emma:interpretation>
        </emma:emma>
      </inkml:annotationXML>
      <inkml:traceGroup>
        <inkml:annotationXML>
          <emma:emma xmlns:emma="http://www.w3.org/2003/04/emma" version="1.0">
            <emma:interpretation id="{0B58EA0C-672A-42FD-B2C2-D4102A06227C}" emma:medium="tactile" emma:mode="ink">
              <msink:context xmlns:msink="http://schemas.microsoft.com/ink/2010/main" type="line" rotatedBoundingBox="14304,8957 14319,8957 14319,8972 14304,8972"/>
            </emma:interpretation>
          </emma:emma>
        </inkml:annotationXML>
        <inkml:traceGroup>
          <inkml:annotationXML>
            <emma:emma xmlns:emma="http://www.w3.org/2003/04/emma" version="1.0">
              <emma:interpretation id="{52104E80-9DE8-4AF6-83E9-B43129C601C8}" emma:medium="tactile" emma:mode="ink">
                <msink:context xmlns:msink="http://schemas.microsoft.com/ink/2010/main" type="inkWord" rotatedBoundingBox="14304,8957 14319,8957 14319,8972 14304,8972"/>
              </emma:interpretation>
              <emma:one-of disjunction-type="recognition" id="oneOf0">
                <emma:interpretation id="interp0" emma:lang="en-GB" emma:confidence="0">
                  <emma:literal>+</emma:literal>
                </emma:interpretation>
                <emma:interpretation id="interp1" emma:lang="en-GB" emma:confidence="0">
                  <emma:literal>~</emma:literal>
                </emma:interpretation>
                <emma:interpretation id="interp2" emma:lang="en-GB" emma:confidence="0">
                  <emma:literal>!</emma:literal>
                </emma:interpretation>
                <emma:interpretation id="interp3" emma:lang="en-GB" emma:confidence="0">
                  <emma:literal>f</emma:literal>
                </emma:interpretation>
                <emma:interpretation id="interp4" emma:lang="en-GB" emma:confidence="0">
                  <emma:literal>.</emma:literal>
                </emma:interpretation>
              </emma:one-of>
            </emma:emma>
          </inkml:annotationXML>
          <inkml:trace contextRef="#ctx0" brushRef="#br0">0 0</inkml:trace>
          <inkml:trace contextRef="#ctx0" brushRef="#br0" timeOffset="-216.0124">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3/10/2014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15</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1.bin"/><Relationship Id="rId7"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7.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jpeg"/><Relationship Id="rId5" Type="http://schemas.openxmlformats.org/officeDocument/2006/relationships/hyperlink" Target="http://engsc.ac.uk/" TargetMode="External"/><Relationship Id="rId10" Type="http://schemas.openxmlformats.org/officeDocument/2006/relationships/image" Target="../media/image26.jpeg"/><Relationship Id="rId4" Type="http://schemas.openxmlformats.org/officeDocument/2006/relationships/image" Target="../media/image23.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12776"/>
            <a:ext cx="7772400" cy="2187675"/>
          </a:xfrm>
        </p:spPr>
        <p:txBody>
          <a:bodyPr>
            <a:normAutofit fontScale="90000"/>
          </a:bodyPr>
          <a:lstStyle/>
          <a:p>
            <a:r>
              <a:rPr lang="en-GB" dirty="0" smtClean="0"/>
              <a:t>CHAPTER 4</a:t>
            </a:r>
            <a:br>
              <a:rPr lang="en-GB" dirty="0" smtClean="0"/>
            </a:br>
            <a:r>
              <a:rPr lang="en-GB" dirty="0" smtClean="0"/>
              <a:t>Optimal Predictive Control 2</a:t>
            </a:r>
            <a:br>
              <a:rPr lang="en-GB" dirty="0" smtClean="0"/>
            </a:br>
            <a:r>
              <a:rPr lang="en-GB" dirty="0" smtClean="0"/>
              <a:t>Prediction structures and degrees of freedom</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Perturbed predictions</a:t>
            </a:r>
            <a:endParaRPr lang="en-GB" dirty="0"/>
          </a:p>
        </p:txBody>
      </p:sp>
      <p:sp>
        <p:nvSpPr>
          <p:cNvPr id="3" name="Content Placeholder 2"/>
          <p:cNvSpPr>
            <a:spLocks noGrp="1"/>
          </p:cNvSpPr>
          <p:nvPr>
            <p:ph idx="1"/>
          </p:nvPr>
        </p:nvSpPr>
        <p:spPr>
          <a:xfrm>
            <a:off x="214282" y="928670"/>
            <a:ext cx="8715436" cy="1420210"/>
          </a:xfrm>
        </p:spPr>
        <p:txBody>
          <a:bodyPr>
            <a:normAutofit/>
          </a:bodyPr>
          <a:lstStyle/>
          <a:p>
            <a:pPr marL="0" indent="0">
              <a:buNone/>
            </a:pPr>
            <a:r>
              <a:rPr lang="en-GB" dirty="0" smtClean="0"/>
              <a:t>Using the model and compensator equations recursively, one can easily determine the following:</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717854439"/>
              </p:ext>
            </p:extLst>
          </p:nvPr>
        </p:nvGraphicFramePr>
        <p:xfrm>
          <a:off x="138113" y="1989138"/>
          <a:ext cx="8982075" cy="2913062"/>
        </p:xfrm>
        <a:graphic>
          <a:graphicData uri="http://schemas.openxmlformats.org/presentationml/2006/ole">
            <mc:AlternateContent xmlns:mc="http://schemas.openxmlformats.org/markup-compatibility/2006">
              <mc:Choice xmlns:v="urn:schemas-microsoft-com:vml" Requires="v">
                <p:oleObj spid="_x0000_s16402" name="Equation" r:id="rId3" imgW="3365280" imgH="1091880" progId="Equation.3">
                  <p:embed/>
                </p:oleObj>
              </mc:Choice>
              <mc:Fallback>
                <p:oleObj name="Equation" r:id="rId3" imgW="3365280" imgH="1091880" progId="Equation.3">
                  <p:embed/>
                  <p:pic>
                    <p:nvPicPr>
                      <p:cNvPr id="0" name=""/>
                      <p:cNvPicPr>
                        <a:picLocks noChangeAspect="1" noChangeArrowheads="1"/>
                      </p:cNvPicPr>
                      <p:nvPr/>
                    </p:nvPicPr>
                    <p:blipFill>
                      <a:blip r:embed="rId4"/>
                      <a:srcRect/>
                      <a:stretch>
                        <a:fillRect/>
                      </a:stretch>
                    </p:blipFill>
                    <p:spPr bwMode="auto">
                      <a:xfrm>
                        <a:off x="138113" y="1989138"/>
                        <a:ext cx="8982075" cy="2913062"/>
                      </a:xfrm>
                      <a:prstGeom prst="rect">
                        <a:avLst/>
                      </a:prstGeom>
                      <a:solidFill>
                        <a:schemeClr val="accent2">
                          <a:lumMod val="20000"/>
                          <a:lumOff val="80000"/>
                        </a:schemeClr>
                      </a:solidFill>
                      <a:ln>
                        <a:noFill/>
                      </a:ln>
                    </p:spPr>
                  </p:pic>
                </p:oleObj>
              </mc:Fallback>
            </mc:AlternateContent>
          </a:graphicData>
        </a:graphic>
      </p:graphicFrame>
      <p:sp>
        <p:nvSpPr>
          <p:cNvPr id="7" name="Rectangle 6"/>
          <p:cNvSpPr/>
          <p:nvPr/>
        </p:nvSpPr>
        <p:spPr>
          <a:xfrm>
            <a:off x="230018" y="5013176"/>
            <a:ext cx="1893710" cy="72008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Similarly</a:t>
            </a:r>
            <a:endParaRPr lang="en-GB" sz="2800" dirty="0"/>
          </a:p>
        </p:txBody>
      </p:sp>
      <p:graphicFrame>
        <p:nvGraphicFramePr>
          <p:cNvPr id="8" name="Object 7"/>
          <p:cNvGraphicFramePr>
            <a:graphicFrameLocks noChangeAspect="1"/>
          </p:cNvGraphicFramePr>
          <p:nvPr>
            <p:extLst>
              <p:ext uri="{D42A27DB-BD31-4B8C-83A1-F6EECF244321}">
                <p14:modId xmlns:p14="http://schemas.microsoft.com/office/powerpoint/2010/main" val="3616422659"/>
              </p:ext>
            </p:extLst>
          </p:nvPr>
        </p:nvGraphicFramePr>
        <p:xfrm>
          <a:off x="2152651" y="5013325"/>
          <a:ext cx="6739830" cy="1650850"/>
        </p:xfrm>
        <a:graphic>
          <a:graphicData uri="http://schemas.openxmlformats.org/presentationml/2006/ole">
            <mc:AlternateContent xmlns:mc="http://schemas.openxmlformats.org/markup-compatibility/2006">
              <mc:Choice xmlns:v="urn:schemas-microsoft-com:vml" Requires="v">
                <p:oleObj spid="_x0000_s16403" name="Equation" r:id="rId5" imgW="3733560" imgH="914400" progId="Equation.3">
                  <p:embed/>
                </p:oleObj>
              </mc:Choice>
              <mc:Fallback>
                <p:oleObj name="Equation" r:id="rId5" imgW="3733560" imgH="914400" progId="Equation.3">
                  <p:embed/>
                  <p:pic>
                    <p:nvPicPr>
                      <p:cNvPr id="0" name="Object 5"/>
                      <p:cNvPicPr>
                        <a:picLocks noChangeAspect="1" noChangeArrowheads="1"/>
                      </p:cNvPicPr>
                      <p:nvPr/>
                    </p:nvPicPr>
                    <p:blipFill>
                      <a:blip r:embed="rId6"/>
                      <a:srcRect/>
                      <a:stretch>
                        <a:fillRect/>
                      </a:stretch>
                    </p:blipFill>
                    <p:spPr bwMode="auto">
                      <a:xfrm>
                        <a:off x="2152651" y="5013325"/>
                        <a:ext cx="6739830" cy="1650850"/>
                      </a:xfrm>
                      <a:prstGeom prst="rect">
                        <a:avLst/>
                      </a:prstGeom>
                      <a:solidFill>
                        <a:srgbClr val="F2DCDB"/>
                      </a:solidFill>
                      <a:ln>
                        <a:noFill/>
                      </a:ln>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11" name="Ink 10"/>
              <p14:cNvContentPartPr/>
              <p14:nvPr/>
            </p14:nvContentPartPr>
            <p14:xfrm>
              <a:off x="5149478" y="3224571"/>
              <a:ext cx="360" cy="360"/>
            </p14:xfrm>
          </p:contentPart>
        </mc:Choice>
        <mc:Fallback>
          <p:pic>
            <p:nvPicPr>
              <p:cNvPr id="11" name="Ink 10"/>
              <p:cNvPicPr/>
              <p:nvPr/>
            </p:nvPicPr>
            <p:blipFill>
              <a:blip r:embed="rId8"/>
              <a:stretch>
                <a:fillRect/>
              </a:stretch>
            </p:blipFill>
            <p:spPr>
              <a:xfrm>
                <a:off x="5137598" y="3212691"/>
                <a:ext cx="24120" cy="24120"/>
              </a:xfrm>
              <a:prstGeom prst="rect">
                <a:avLst/>
              </a:prstGeom>
            </p:spPr>
          </p:pic>
        </mc:Fallback>
      </mc:AlternateContent>
    </p:spTree>
    <p:extLst>
      <p:ext uri="{BB962C8B-B14F-4D97-AF65-F5344CB8AC3E}">
        <p14:creationId xmlns:p14="http://schemas.microsoft.com/office/powerpoint/2010/main" val="351676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Optimal MPC (OMPC)</a:t>
            </a:r>
            <a:endParaRPr lang="en-GB" dirty="0"/>
          </a:p>
        </p:txBody>
      </p:sp>
      <p:sp>
        <p:nvSpPr>
          <p:cNvPr id="3" name="Content Placeholder 2"/>
          <p:cNvSpPr>
            <a:spLocks noGrp="1"/>
          </p:cNvSpPr>
          <p:nvPr>
            <p:ph idx="1"/>
          </p:nvPr>
        </p:nvSpPr>
        <p:spPr>
          <a:xfrm>
            <a:off x="214282" y="928670"/>
            <a:ext cx="8715436" cy="4660570"/>
          </a:xfrm>
        </p:spPr>
        <p:txBody>
          <a:bodyPr>
            <a:normAutofit/>
          </a:bodyPr>
          <a:lstStyle/>
          <a:p>
            <a:pPr marL="514350" indent="-514350">
              <a:buFont typeface="+mj-lt"/>
              <a:buAutoNum type="arabicPeriod"/>
            </a:pPr>
            <a:r>
              <a:rPr lang="en-GB" dirty="0" smtClean="0"/>
              <a:t>Take the predictions based around the implementation of an LQR regulator and some perturbations.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Optimise predicted performance w.r.t. to the perturbations and implement the first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364821266"/>
              </p:ext>
            </p:extLst>
          </p:nvPr>
        </p:nvGraphicFramePr>
        <p:xfrm>
          <a:off x="966788" y="2492375"/>
          <a:ext cx="7138987" cy="1212850"/>
        </p:xfrm>
        <a:graphic>
          <a:graphicData uri="http://schemas.openxmlformats.org/presentationml/2006/ole">
            <mc:AlternateContent xmlns:mc="http://schemas.openxmlformats.org/markup-compatibility/2006">
              <mc:Choice xmlns:v="urn:schemas-microsoft-com:vml" Requires="v">
                <p:oleObj spid="_x0000_s15382" name="Equation" r:id="rId3" imgW="2692080" imgH="457200" progId="Equation.3">
                  <p:embed/>
                </p:oleObj>
              </mc:Choice>
              <mc:Fallback>
                <p:oleObj name="Equation" r:id="rId3" imgW="2692080" imgH="457200" progId="Equation.3">
                  <p:embed/>
                  <p:pic>
                    <p:nvPicPr>
                      <p:cNvPr id="0" name="Object 8"/>
                      <p:cNvPicPr>
                        <a:picLocks noChangeAspect="1" noChangeArrowheads="1"/>
                      </p:cNvPicPr>
                      <p:nvPr/>
                    </p:nvPicPr>
                    <p:blipFill>
                      <a:blip r:embed="rId4"/>
                      <a:srcRect/>
                      <a:stretch>
                        <a:fillRect/>
                      </a:stretch>
                    </p:blipFill>
                    <p:spPr bwMode="auto">
                      <a:xfrm>
                        <a:off x="966788" y="2492375"/>
                        <a:ext cx="7138987" cy="12128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84699426"/>
              </p:ext>
            </p:extLst>
          </p:nvPr>
        </p:nvGraphicFramePr>
        <p:xfrm>
          <a:off x="1547664" y="4869160"/>
          <a:ext cx="5869409" cy="1391412"/>
        </p:xfrm>
        <a:graphic>
          <a:graphicData uri="http://schemas.openxmlformats.org/presentationml/2006/ole">
            <mc:AlternateContent xmlns:mc="http://schemas.openxmlformats.org/markup-compatibility/2006">
              <mc:Choice xmlns:v="urn:schemas-microsoft-com:vml" Requires="v">
                <p:oleObj spid="_x0000_s15383" name="Equation" r:id="rId5" imgW="1930320" imgH="457200" progId="Equation.3">
                  <p:embed/>
                </p:oleObj>
              </mc:Choice>
              <mc:Fallback>
                <p:oleObj name="Equation" r:id="rId5" imgW="1930320" imgH="457200" progId="Equation.3">
                  <p:embed/>
                  <p:pic>
                    <p:nvPicPr>
                      <p:cNvPr id="0" name="Object 5"/>
                      <p:cNvPicPr>
                        <a:picLocks noChangeAspect="1" noChangeArrowheads="1"/>
                      </p:cNvPicPr>
                      <p:nvPr/>
                    </p:nvPicPr>
                    <p:blipFill>
                      <a:blip r:embed="rId6"/>
                      <a:srcRect/>
                      <a:stretch>
                        <a:fillRect/>
                      </a:stretch>
                    </p:blipFill>
                    <p:spPr bwMode="auto">
                      <a:xfrm>
                        <a:off x="1547664" y="4869160"/>
                        <a:ext cx="5869409" cy="1391412"/>
                      </a:xfrm>
                      <a:prstGeom prst="rect">
                        <a:avLst/>
                      </a:prstGeom>
                      <a:solidFill>
                        <a:srgbClr val="FFFF00"/>
                      </a:solidFill>
                      <a:ln w="38100">
                        <a:solidFill>
                          <a:schemeClr val="folHlink"/>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Aside: Dual-mode predictions</a:t>
            </a:r>
            <a:endParaRPr lang="en-GB" dirty="0"/>
          </a:p>
        </p:txBody>
      </p:sp>
      <p:sp>
        <p:nvSpPr>
          <p:cNvPr id="3" name="Content Placeholder 2"/>
          <p:cNvSpPr>
            <a:spLocks noGrp="1"/>
          </p:cNvSpPr>
          <p:nvPr>
            <p:ph idx="1"/>
          </p:nvPr>
        </p:nvSpPr>
        <p:spPr/>
        <p:txBody>
          <a:bodyPr/>
          <a:lstStyle/>
          <a:p>
            <a:pPr marL="0" indent="0">
              <a:buNone/>
            </a:pPr>
            <a:r>
              <a:rPr lang="en-GB" dirty="0" smtClean="0"/>
              <a:t>These predictions are commonly called dual-mode because there are two clearly distinct dynamics for transients and asymptotic behaviour: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971109310"/>
              </p:ext>
            </p:extLst>
          </p:nvPr>
        </p:nvGraphicFramePr>
        <p:xfrm>
          <a:off x="899592" y="3356992"/>
          <a:ext cx="7138987" cy="1819275"/>
        </p:xfrm>
        <a:graphic>
          <a:graphicData uri="http://schemas.openxmlformats.org/presentationml/2006/ole">
            <mc:AlternateContent xmlns:mc="http://schemas.openxmlformats.org/markup-compatibility/2006">
              <mc:Choice xmlns:v="urn:schemas-microsoft-com:vml" Requires="v">
                <p:oleObj spid="_x0000_s18437" name="Equation" r:id="rId3" imgW="2692080" imgH="685800" progId="Equation.3">
                  <p:embed/>
                </p:oleObj>
              </mc:Choice>
              <mc:Fallback>
                <p:oleObj name="Equation" r:id="rId3" imgW="2692080" imgH="685800" progId="Equation.3">
                  <p:embed/>
                  <p:pic>
                    <p:nvPicPr>
                      <p:cNvPr id="0" name="Object 6"/>
                      <p:cNvPicPr>
                        <a:picLocks noChangeAspect="1" noChangeArrowheads="1"/>
                      </p:cNvPicPr>
                      <p:nvPr/>
                    </p:nvPicPr>
                    <p:blipFill>
                      <a:blip r:embed="rId4"/>
                      <a:srcRect/>
                      <a:stretch>
                        <a:fillRect/>
                      </a:stretch>
                    </p:blipFill>
                    <p:spPr bwMode="auto">
                      <a:xfrm>
                        <a:off x="899592" y="3356992"/>
                        <a:ext cx="7138987" cy="181927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Oval 6"/>
          <p:cNvSpPr/>
          <p:nvPr/>
        </p:nvSpPr>
        <p:spPr>
          <a:xfrm>
            <a:off x="251520" y="3068960"/>
            <a:ext cx="8208912" cy="1224136"/>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123728" y="2636912"/>
            <a:ext cx="5688632" cy="5760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Transient mode for 1</a:t>
            </a:r>
            <a:r>
              <a:rPr lang="en-GB" sz="2800" baseline="30000" dirty="0" smtClean="0"/>
              <a:t>st</a:t>
            </a:r>
            <a:r>
              <a:rPr lang="en-GB" sz="2800" dirty="0" smtClean="0"/>
              <a:t> </a:t>
            </a:r>
            <a:r>
              <a:rPr lang="en-GB" sz="2800" dirty="0" err="1" smtClean="0"/>
              <a:t>n</a:t>
            </a:r>
            <a:r>
              <a:rPr lang="en-GB" sz="2800" baseline="-25000" dirty="0" err="1" smtClean="0"/>
              <a:t>c</a:t>
            </a:r>
            <a:r>
              <a:rPr lang="en-GB" sz="2800" dirty="0" smtClean="0"/>
              <a:t> steps</a:t>
            </a:r>
            <a:endParaRPr lang="en-GB" sz="2800" dirty="0"/>
          </a:p>
        </p:txBody>
      </p:sp>
      <p:sp>
        <p:nvSpPr>
          <p:cNvPr id="9" name="Oval 8"/>
          <p:cNvSpPr/>
          <p:nvPr/>
        </p:nvSpPr>
        <p:spPr>
          <a:xfrm>
            <a:off x="251520" y="4293096"/>
            <a:ext cx="8208912" cy="1224136"/>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979712" y="5373216"/>
            <a:ext cx="5688632" cy="93610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Terminal mode for asymptotic behaviour beyond 1</a:t>
            </a:r>
            <a:r>
              <a:rPr lang="en-GB" sz="2800" baseline="30000" dirty="0" smtClean="0"/>
              <a:t>st</a:t>
            </a:r>
            <a:r>
              <a:rPr lang="en-GB" sz="2800" dirty="0" smtClean="0"/>
              <a:t> </a:t>
            </a:r>
            <a:r>
              <a:rPr lang="en-GB" sz="2800" dirty="0" err="1" smtClean="0"/>
              <a:t>n</a:t>
            </a:r>
            <a:r>
              <a:rPr lang="en-GB" sz="2800" baseline="-25000" dirty="0" err="1" smtClean="0"/>
              <a:t>c</a:t>
            </a:r>
            <a:r>
              <a:rPr lang="en-GB" sz="2800" dirty="0" smtClean="0"/>
              <a:t> steps</a:t>
            </a:r>
            <a:endParaRPr lang="en-GB" sz="2800" dirty="0"/>
          </a:p>
        </p:txBody>
      </p:sp>
    </p:spTree>
    <p:extLst>
      <p:ext uri="{BB962C8B-B14F-4D97-AF65-F5344CB8AC3E}">
        <p14:creationId xmlns:p14="http://schemas.microsoft.com/office/powerpoint/2010/main" val="30773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Observations of OMPC</a:t>
            </a:r>
            <a:endParaRPr lang="en-GB" dirty="0"/>
          </a:p>
        </p:txBody>
      </p:sp>
      <p:sp>
        <p:nvSpPr>
          <p:cNvPr id="3" name="Content Placeholder 2"/>
          <p:cNvSpPr>
            <a:spLocks noGrp="1"/>
          </p:cNvSpPr>
          <p:nvPr>
            <p:ph idx="1"/>
          </p:nvPr>
        </p:nvSpPr>
        <p:spPr>
          <a:xfrm>
            <a:off x="214282" y="928670"/>
            <a:ext cx="8715436" cy="4012498"/>
          </a:xfrm>
        </p:spPr>
        <p:txBody>
          <a:bodyPr>
            <a:normAutofit lnSpcReduction="10000"/>
          </a:bodyPr>
          <a:lstStyle/>
          <a:p>
            <a:pPr marL="0" indent="0">
              <a:buNone/>
            </a:pPr>
            <a:r>
              <a:rPr lang="en-GB" dirty="0" smtClean="0"/>
              <a:t>By definition, for the unconstrained case, the optimal value of the future inputs minimising J is given by:</a:t>
            </a:r>
          </a:p>
          <a:p>
            <a:pPr marL="0" indent="0">
              <a:buNone/>
            </a:pPr>
            <a:endParaRPr lang="en-GB" dirty="0"/>
          </a:p>
          <a:p>
            <a:pPr marL="0" indent="0">
              <a:buNone/>
            </a:pPr>
            <a:r>
              <a:rPr lang="en-GB" dirty="0" smtClean="0"/>
              <a:t>This means that, in the unconstrained case, the optimum value for the future input perturbations </a:t>
            </a:r>
            <a:r>
              <a:rPr lang="en-GB" dirty="0" err="1" smtClean="0"/>
              <a:t>c</a:t>
            </a:r>
            <a:r>
              <a:rPr lang="en-GB" baseline="-25000" dirty="0" err="1" smtClean="0"/>
              <a:t>k</a:t>
            </a:r>
            <a:r>
              <a:rPr lang="en-GB" dirty="0" smtClean="0"/>
              <a:t> should be zero. Consequently, it is easy to show that: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926612480"/>
              </p:ext>
            </p:extLst>
          </p:nvPr>
        </p:nvGraphicFramePr>
        <p:xfrm>
          <a:off x="2411760" y="1916832"/>
          <a:ext cx="1835150" cy="647700"/>
        </p:xfrm>
        <a:graphic>
          <a:graphicData uri="http://schemas.openxmlformats.org/presentationml/2006/ole">
            <mc:AlternateContent xmlns:mc="http://schemas.openxmlformats.org/markup-compatibility/2006">
              <mc:Choice xmlns:v="urn:schemas-microsoft-com:vml" Requires="v">
                <p:oleObj spid="_x0000_s17443" name="Equation" r:id="rId3" imgW="647640" imgH="228600" progId="Equation.3">
                  <p:embed/>
                </p:oleObj>
              </mc:Choice>
              <mc:Fallback>
                <p:oleObj name="Equation" r:id="rId3" imgW="647640" imgH="228600" progId="Equation.3">
                  <p:embed/>
                  <p:pic>
                    <p:nvPicPr>
                      <p:cNvPr id="0" name="Object 7"/>
                      <p:cNvPicPr>
                        <a:picLocks noChangeAspect="1" noChangeArrowheads="1"/>
                      </p:cNvPicPr>
                      <p:nvPr/>
                    </p:nvPicPr>
                    <p:blipFill>
                      <a:blip r:embed="rId4"/>
                      <a:srcRect/>
                      <a:stretch>
                        <a:fillRect/>
                      </a:stretch>
                    </p:blipFill>
                    <p:spPr bwMode="auto">
                      <a:xfrm>
                        <a:off x="2411760" y="1916832"/>
                        <a:ext cx="1835150" cy="6477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57424007"/>
              </p:ext>
            </p:extLst>
          </p:nvPr>
        </p:nvGraphicFramePr>
        <p:xfrm>
          <a:off x="288925" y="4724400"/>
          <a:ext cx="5397500" cy="917575"/>
        </p:xfrm>
        <a:graphic>
          <a:graphicData uri="http://schemas.openxmlformats.org/presentationml/2006/ole">
            <mc:AlternateContent xmlns:mc="http://schemas.openxmlformats.org/markup-compatibility/2006">
              <mc:Choice xmlns:v="urn:schemas-microsoft-com:vml" Requires="v">
                <p:oleObj spid="_x0000_s17444" name="Equation" r:id="rId5" imgW="2692080" imgH="457200" progId="Equation.3">
                  <p:embed/>
                </p:oleObj>
              </mc:Choice>
              <mc:Fallback>
                <p:oleObj name="Equation" r:id="rId5" imgW="2692080" imgH="457200" progId="Equation.3">
                  <p:embed/>
                  <p:pic>
                    <p:nvPicPr>
                      <p:cNvPr id="0" name="Object 6"/>
                      <p:cNvPicPr>
                        <a:picLocks noChangeAspect="1" noChangeArrowheads="1"/>
                      </p:cNvPicPr>
                      <p:nvPr/>
                    </p:nvPicPr>
                    <p:blipFill>
                      <a:blip r:embed="rId6"/>
                      <a:srcRect/>
                      <a:stretch>
                        <a:fillRect/>
                      </a:stretch>
                    </p:blipFill>
                    <p:spPr bwMode="auto">
                      <a:xfrm>
                        <a:off x="288925" y="4724400"/>
                        <a:ext cx="5397500" cy="91757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49238149"/>
              </p:ext>
            </p:extLst>
          </p:nvPr>
        </p:nvGraphicFramePr>
        <p:xfrm>
          <a:off x="1043608" y="5777333"/>
          <a:ext cx="3554542" cy="991965"/>
        </p:xfrm>
        <a:graphic>
          <a:graphicData uri="http://schemas.openxmlformats.org/presentationml/2006/ole">
            <mc:AlternateContent xmlns:mc="http://schemas.openxmlformats.org/markup-compatibility/2006">
              <mc:Choice xmlns:v="urn:schemas-microsoft-com:vml" Requires="v">
                <p:oleObj spid="_x0000_s17445" name="Equation" r:id="rId7" imgW="1549080" imgH="431640" progId="Equation.3">
                  <p:embed/>
                </p:oleObj>
              </mc:Choice>
              <mc:Fallback>
                <p:oleObj name="Equation" r:id="rId7" imgW="1549080" imgH="431640" progId="Equation.3">
                  <p:embed/>
                  <p:pic>
                    <p:nvPicPr>
                      <p:cNvPr id="0" name="Object 7"/>
                      <p:cNvPicPr>
                        <a:picLocks noChangeAspect="1" noChangeArrowheads="1"/>
                      </p:cNvPicPr>
                      <p:nvPr/>
                    </p:nvPicPr>
                    <p:blipFill>
                      <a:blip r:embed="rId8"/>
                      <a:srcRect/>
                      <a:stretch>
                        <a:fillRect/>
                      </a:stretch>
                    </p:blipFill>
                    <p:spPr bwMode="auto">
                      <a:xfrm>
                        <a:off x="1043608" y="5777333"/>
                        <a:ext cx="3554542" cy="99196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26453640"/>
              </p:ext>
            </p:extLst>
          </p:nvPr>
        </p:nvGraphicFramePr>
        <p:xfrm>
          <a:off x="5808663" y="5732463"/>
          <a:ext cx="2855912" cy="992187"/>
        </p:xfrm>
        <a:graphic>
          <a:graphicData uri="http://schemas.openxmlformats.org/presentationml/2006/ole">
            <mc:AlternateContent xmlns:mc="http://schemas.openxmlformats.org/markup-compatibility/2006">
              <mc:Choice xmlns:v="urn:schemas-microsoft-com:vml" Requires="v">
                <p:oleObj spid="_x0000_s17446" name="Equation" r:id="rId9" imgW="1244520" imgH="431640" progId="Equation.3">
                  <p:embed/>
                </p:oleObj>
              </mc:Choice>
              <mc:Fallback>
                <p:oleObj name="Equation" r:id="rId9" imgW="1244520" imgH="431640" progId="Equation.3">
                  <p:embed/>
                  <p:pic>
                    <p:nvPicPr>
                      <p:cNvPr id="0" name="Object 7"/>
                      <p:cNvPicPr>
                        <a:picLocks noChangeAspect="1" noChangeArrowheads="1"/>
                      </p:cNvPicPr>
                      <p:nvPr/>
                    </p:nvPicPr>
                    <p:blipFill>
                      <a:blip r:embed="rId10"/>
                      <a:srcRect/>
                      <a:stretch>
                        <a:fillRect/>
                      </a:stretch>
                    </p:blipFill>
                    <p:spPr bwMode="auto">
                      <a:xfrm>
                        <a:off x="5808663" y="5732463"/>
                        <a:ext cx="2855912" cy="992187"/>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0" name="Right Arrow 9"/>
          <p:cNvSpPr/>
          <p:nvPr/>
        </p:nvSpPr>
        <p:spPr>
          <a:xfrm>
            <a:off x="4716016" y="6150869"/>
            <a:ext cx="936104"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6012160" y="4293096"/>
            <a:ext cx="2592288" cy="122413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Simple and well conditioned.</a:t>
            </a:r>
            <a:endParaRPr lang="en-GB" sz="2800" dirty="0"/>
          </a:p>
        </p:txBody>
      </p:sp>
    </p:spTree>
    <p:extLst>
      <p:ext uri="{BB962C8B-B14F-4D97-AF65-F5344CB8AC3E}">
        <p14:creationId xmlns:p14="http://schemas.microsoft.com/office/powerpoint/2010/main" val="105418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p:txBody>
          <a:bodyPr>
            <a:normAutofit fontScale="92500"/>
          </a:bodyPr>
          <a:lstStyle/>
          <a:p>
            <a:r>
              <a:rPr lang="en-GB" dirty="0" smtClean="0"/>
              <a:t>In order to produce the ‘desired’ closed-loop behaviour, the class of predictions should include the desired closed-loop behaviour.</a:t>
            </a:r>
          </a:p>
          <a:p>
            <a:r>
              <a:rPr lang="en-GB" dirty="0" smtClean="0"/>
              <a:t>If predictions are based on perturbations around an LQR regulator, this can be achieved.</a:t>
            </a:r>
          </a:p>
          <a:p>
            <a:pPr lvl="1"/>
            <a:r>
              <a:rPr lang="en-GB" smtClean="0"/>
              <a:t>The dual-mode predictions </a:t>
            </a:r>
            <a:r>
              <a:rPr lang="en-GB" dirty="0" smtClean="0"/>
              <a:t>implicitly evolve over an infinite horizon, as expected/desired.</a:t>
            </a:r>
          </a:p>
          <a:p>
            <a:pPr lvl="1"/>
            <a:r>
              <a:rPr lang="en-GB" dirty="0" smtClean="0"/>
              <a:t>The optimisation is well-conditioned – in fact the optimum for the unconstrained case will always be </a:t>
            </a:r>
            <a:r>
              <a:rPr lang="en-GB" dirty="0" err="1" smtClean="0"/>
              <a:t>c</a:t>
            </a:r>
            <a:r>
              <a:rPr lang="en-GB" baseline="-25000" dirty="0" err="1" smtClean="0"/>
              <a:t>k</a:t>
            </a:r>
            <a:r>
              <a:rPr lang="en-GB" dirty="0" smtClean="0"/>
              <a:t>=0.</a:t>
            </a:r>
          </a:p>
          <a:p>
            <a:pPr lvl="1"/>
            <a:r>
              <a:rPr lang="en-GB" dirty="0" smtClean="0"/>
              <a:t>The optimisation at each sample will give the same results as the previous sample (nominal case) which emphasises that the optimisation is well-posed.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spTree>
    <p:extLst>
      <p:ext uri="{BB962C8B-B14F-4D97-AF65-F5344CB8AC3E}">
        <p14:creationId xmlns:p14="http://schemas.microsoft.com/office/powerpoint/2010/main" val="27909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The key weakness of GPC </a:t>
            </a:r>
            <a:r>
              <a:rPr lang="en-GB" dirty="0" smtClean="0"/>
              <a:t>is </a:t>
            </a:r>
            <a:r>
              <a:rPr lang="en-GB" dirty="0" smtClean="0"/>
              <a:t>the use of finite horizons.</a:t>
            </a:r>
          </a:p>
          <a:p>
            <a:pPr marL="514350" indent="-514350">
              <a:buFont typeface="+mj-lt"/>
              <a:buAutoNum type="arabicPeriod"/>
            </a:pPr>
            <a:r>
              <a:rPr lang="en-GB" dirty="0" smtClean="0"/>
              <a:t>In order to ensure a well-posed optimisation, one must include in the class of predictions, those which converge asymptotically.</a:t>
            </a:r>
          </a:p>
          <a:p>
            <a:pPr marL="514350" indent="-514350">
              <a:buFont typeface="+mj-lt"/>
              <a:buAutoNum type="arabicPeriod"/>
            </a:pPr>
            <a:r>
              <a:rPr lang="en-GB" dirty="0" smtClean="0"/>
              <a:t>This class must also include the global optimum.</a:t>
            </a:r>
          </a:p>
          <a:p>
            <a:pPr marL="514350" indent="-514350">
              <a:buFont typeface="+mj-lt"/>
              <a:buAutoNum type="arabicPeriod"/>
            </a:pPr>
            <a:r>
              <a:rPr lang="en-GB" dirty="0" smtClean="0"/>
              <a:t>One could consider the global optimum is to some extent arbitrary, but one needs to determine what definition will be used for this.</a:t>
            </a:r>
          </a:p>
          <a:p>
            <a:pPr marL="514350" indent="-514350">
              <a:buFont typeface="+mj-lt"/>
              <a:buAutoNum type="arabicPeriod"/>
            </a:pPr>
            <a:r>
              <a:rPr lang="en-GB" dirty="0" smtClean="0"/>
              <a:t>Typically the community uses a 2-norm measure over infinite horizons.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4826974" y="1229317"/>
              <a:ext cx="360" cy="360"/>
            </p14:xfrm>
          </p:contentPart>
        </mc:Choice>
        <mc:Fallback>
          <p:pic>
            <p:nvPicPr>
              <p:cNvPr id="7" name="Ink 6"/>
              <p:cNvPicPr/>
              <p:nvPr/>
            </p:nvPicPr>
            <p:blipFill>
              <a:blip r:embed="rId3"/>
              <a:stretch>
                <a:fillRect/>
              </a:stretch>
            </p:blipFill>
            <p:spPr>
              <a:xfrm>
                <a:off x="4815094" y="1217437"/>
                <a:ext cx="24120" cy="24120"/>
              </a:xfrm>
              <a:prstGeom prst="rect">
                <a:avLst/>
              </a:prstGeom>
            </p:spPr>
          </p:pic>
        </mc:Fallback>
      </mc:AlternateContent>
    </p:spTree>
    <p:extLst>
      <p:ext uri="{BB962C8B-B14F-4D97-AF65-F5344CB8AC3E}">
        <p14:creationId xmlns:p14="http://schemas.microsoft.com/office/powerpoint/2010/main" val="244646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Definition of global optimum</a:t>
            </a:r>
            <a:endParaRPr lang="en-GB" dirty="0"/>
          </a:p>
        </p:txBody>
      </p:sp>
      <p:sp>
        <p:nvSpPr>
          <p:cNvPr id="3" name="Content Placeholder 2"/>
          <p:cNvSpPr>
            <a:spLocks noGrp="1"/>
          </p:cNvSpPr>
          <p:nvPr>
            <p:ph idx="1"/>
          </p:nvPr>
        </p:nvSpPr>
        <p:spPr>
          <a:xfrm>
            <a:off x="214282" y="928670"/>
            <a:ext cx="8715436" cy="5668682"/>
          </a:xfrm>
        </p:spPr>
        <p:txBody>
          <a:bodyPr>
            <a:normAutofit fontScale="92500" lnSpcReduction="10000"/>
          </a:bodyPr>
          <a:lstStyle/>
          <a:p>
            <a:pPr marL="0" indent="0">
              <a:buNone/>
            </a:pPr>
            <a:r>
              <a:rPr lang="en-GB" dirty="0" smtClean="0"/>
              <a:t>Optimum is defined as the control trajectory which minimises the following performance index.</a:t>
            </a:r>
          </a:p>
          <a:p>
            <a:pPr marL="0" indent="0">
              <a:buNone/>
            </a:pPr>
            <a:endParaRPr lang="en-GB" dirty="0"/>
          </a:p>
          <a:p>
            <a:pPr marL="0" indent="0">
              <a:buNone/>
            </a:pPr>
            <a:endParaRPr lang="en-GB" dirty="0" smtClean="0"/>
          </a:p>
          <a:p>
            <a:pPr marL="0" indent="0">
              <a:buNone/>
            </a:pPr>
            <a:endParaRPr lang="en-GB" dirty="0"/>
          </a:p>
          <a:p>
            <a:r>
              <a:rPr lang="en-GB" dirty="0" smtClean="0"/>
              <a:t>For a linear system, the corresponding control trajectory, and indeed control law, is well defined in the literature.</a:t>
            </a:r>
          </a:p>
          <a:p>
            <a:pPr marL="0" indent="0">
              <a:buNone/>
            </a:pPr>
            <a:r>
              <a:rPr lang="en-GB" b="1" dirty="0" smtClean="0">
                <a:solidFill>
                  <a:srgbClr val="800000"/>
                </a:solidFill>
              </a:rPr>
              <a:t>FOR CONVENIENCE, THIS CHAPTER USES STATE SPACE MODELS AS THE ALGEBRA WITH CARIMA MODELS IS SOMEWHAT CUMBERSOME </a:t>
            </a:r>
            <a:r>
              <a:rPr lang="en-GB" b="1" dirty="0" smtClean="0">
                <a:solidFill>
                  <a:srgbClr val="800000"/>
                </a:solidFill>
              </a:rPr>
              <a:t>	</a:t>
            </a:r>
            <a:r>
              <a:rPr lang="en-GB" b="1" dirty="0" smtClean="0">
                <a:solidFill>
                  <a:srgbClr val="800000"/>
                </a:solidFill>
              </a:rPr>
              <a:t>WITHOUT ADDING </a:t>
            </a:r>
            <a:r>
              <a:rPr lang="en-GB" b="1" dirty="0" smtClean="0">
                <a:solidFill>
                  <a:srgbClr val="800000"/>
                </a:solidFill>
              </a:rPr>
              <a:t>USEFUL </a:t>
            </a:r>
            <a:r>
              <a:rPr lang="en-GB" b="1" dirty="0" smtClean="0">
                <a:solidFill>
                  <a:srgbClr val="800000"/>
                </a:solidFill>
              </a:rPr>
              <a:t>INSIGHT.</a:t>
            </a:r>
            <a:endParaRPr lang="en-GB" b="1" dirty="0">
              <a:solidFill>
                <a:srgbClr val="8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543242617"/>
              </p:ext>
            </p:extLst>
          </p:nvPr>
        </p:nvGraphicFramePr>
        <p:xfrm>
          <a:off x="971600" y="1988840"/>
          <a:ext cx="6783388" cy="1282700"/>
        </p:xfrm>
        <a:graphic>
          <a:graphicData uri="http://schemas.openxmlformats.org/presentationml/2006/ole">
            <mc:AlternateContent xmlns:mc="http://schemas.openxmlformats.org/markup-compatibility/2006">
              <mc:Choice xmlns:v="urn:schemas-microsoft-com:vml" Requires="v">
                <p:oleObj spid="_x0000_s10265" name="Equation" r:id="rId3" imgW="2286000" imgH="431640" progId="Equation.3">
                  <p:embed/>
                </p:oleObj>
              </mc:Choice>
              <mc:Fallback>
                <p:oleObj name="Equation" r:id="rId3" imgW="2286000" imgH="431640" progId="Equation.3">
                  <p:embed/>
                  <p:pic>
                    <p:nvPicPr>
                      <p:cNvPr id="0" name="Object 6"/>
                      <p:cNvPicPr>
                        <a:picLocks noChangeAspect="1" noChangeArrowheads="1"/>
                      </p:cNvPicPr>
                      <p:nvPr/>
                    </p:nvPicPr>
                    <p:blipFill>
                      <a:blip r:embed="rId4"/>
                      <a:srcRect/>
                      <a:stretch>
                        <a:fillRect/>
                      </a:stretch>
                    </p:blipFill>
                    <p:spPr bwMode="auto">
                      <a:xfrm>
                        <a:off x="971600" y="1988840"/>
                        <a:ext cx="6783388" cy="12827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49733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Linear quadratic regulators</a:t>
            </a:r>
            <a:endParaRPr lang="en-GB" dirty="0"/>
          </a:p>
        </p:txBody>
      </p:sp>
      <p:sp>
        <p:nvSpPr>
          <p:cNvPr id="3" name="Content Placeholder 2"/>
          <p:cNvSpPr>
            <a:spLocks noGrp="1"/>
          </p:cNvSpPr>
          <p:nvPr>
            <p:ph idx="1"/>
          </p:nvPr>
        </p:nvSpPr>
        <p:spPr>
          <a:xfrm>
            <a:off x="214282" y="980728"/>
            <a:ext cx="8715436" cy="5591544"/>
          </a:xfrm>
        </p:spPr>
        <p:txBody>
          <a:bodyPr>
            <a:normAutofit/>
          </a:bodyPr>
          <a:lstStyle/>
          <a:p>
            <a:pPr marL="514350" indent="-514350">
              <a:lnSpc>
                <a:spcPct val="90000"/>
              </a:lnSpc>
              <a:buFont typeface="+mj-lt"/>
              <a:buAutoNum type="arabicPeriod"/>
            </a:pPr>
            <a:r>
              <a:rPr lang="en-GB" altLang="en-US" dirty="0" smtClean="0"/>
              <a:t>Optimal control is a standard topic in most control curricula. </a:t>
            </a:r>
          </a:p>
          <a:p>
            <a:pPr marL="514350" indent="-514350">
              <a:lnSpc>
                <a:spcPct val="90000"/>
              </a:lnSpc>
              <a:buFont typeface="+mj-lt"/>
              <a:buAutoNum type="arabicPeriod"/>
            </a:pPr>
            <a:r>
              <a:rPr lang="en-GB" altLang="en-US" dirty="0" smtClean="0"/>
              <a:t>For a simple state space model:</a:t>
            </a:r>
          </a:p>
          <a:p>
            <a:pPr marL="514350" indent="-514350">
              <a:lnSpc>
                <a:spcPct val="90000"/>
              </a:lnSpc>
              <a:buFont typeface="+mj-lt"/>
              <a:buAutoNum type="arabicPeriod"/>
            </a:pPr>
            <a:r>
              <a:rPr lang="en-GB" altLang="en-US" dirty="0" smtClean="0"/>
              <a:t>And an infinite horizon performance index (assumes the target is zero for now). </a:t>
            </a:r>
          </a:p>
          <a:p>
            <a:pPr marL="514350" indent="-514350">
              <a:lnSpc>
                <a:spcPct val="90000"/>
              </a:lnSpc>
              <a:buFont typeface="+mj-lt"/>
              <a:buAutoNum type="arabicPeriod"/>
            </a:pPr>
            <a:endParaRPr lang="en-GB" altLang="en-US" dirty="0"/>
          </a:p>
          <a:p>
            <a:pPr marL="514350" indent="-514350">
              <a:lnSpc>
                <a:spcPct val="90000"/>
              </a:lnSpc>
              <a:buFont typeface="+mj-lt"/>
              <a:buAutoNum type="arabicPeriod"/>
            </a:pPr>
            <a:endParaRPr lang="en-GB" altLang="en-US" dirty="0" smtClean="0"/>
          </a:p>
          <a:p>
            <a:pPr marL="514350" indent="-514350">
              <a:lnSpc>
                <a:spcPct val="90000"/>
              </a:lnSpc>
              <a:buFont typeface="+mj-lt"/>
              <a:buAutoNum type="arabicPeriod"/>
            </a:pPr>
            <a:r>
              <a:rPr lang="en-GB" altLang="en-US" dirty="0" smtClean="0"/>
              <a:t>The optimal control law is given from:</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335570709"/>
              </p:ext>
            </p:extLst>
          </p:nvPr>
        </p:nvGraphicFramePr>
        <p:xfrm>
          <a:off x="2123728" y="3501008"/>
          <a:ext cx="3817342" cy="1065060"/>
        </p:xfrm>
        <a:graphic>
          <a:graphicData uri="http://schemas.openxmlformats.org/presentationml/2006/ole">
            <mc:AlternateContent xmlns:mc="http://schemas.openxmlformats.org/markup-compatibility/2006">
              <mc:Choice xmlns:v="urn:schemas-microsoft-com:vml" Requires="v">
                <p:oleObj spid="_x0000_s11321" name="Equation" r:id="rId3" imgW="1549080" imgH="431640" progId="Equation.3">
                  <p:embed/>
                </p:oleObj>
              </mc:Choice>
              <mc:Fallback>
                <p:oleObj name="Equation" r:id="rId3" imgW="1549080" imgH="431640" progId="Equation.3">
                  <p:embed/>
                  <p:pic>
                    <p:nvPicPr>
                      <p:cNvPr id="0" name="Object 5"/>
                      <p:cNvPicPr>
                        <a:picLocks noChangeAspect="1" noChangeArrowheads="1"/>
                      </p:cNvPicPr>
                      <p:nvPr/>
                    </p:nvPicPr>
                    <p:blipFill>
                      <a:blip r:embed="rId4"/>
                      <a:srcRect/>
                      <a:stretch>
                        <a:fillRect/>
                      </a:stretch>
                    </p:blipFill>
                    <p:spPr bwMode="auto">
                      <a:xfrm>
                        <a:off x="2123728" y="3501008"/>
                        <a:ext cx="3817342" cy="106506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50556506"/>
              </p:ext>
            </p:extLst>
          </p:nvPr>
        </p:nvGraphicFramePr>
        <p:xfrm>
          <a:off x="6230417" y="1844824"/>
          <a:ext cx="2913583" cy="648072"/>
        </p:xfrm>
        <a:graphic>
          <a:graphicData uri="http://schemas.openxmlformats.org/presentationml/2006/ole">
            <mc:AlternateContent xmlns:mc="http://schemas.openxmlformats.org/markup-compatibility/2006">
              <mc:Choice xmlns:v="urn:schemas-microsoft-com:vml" Requires="v">
                <p:oleObj spid="_x0000_s11322" name="Equation" r:id="rId5" imgW="1028520" imgH="228600" progId="Equation.3">
                  <p:embed/>
                </p:oleObj>
              </mc:Choice>
              <mc:Fallback>
                <p:oleObj name="Equation" r:id="rId5" imgW="1028520" imgH="228600" progId="Equation.3">
                  <p:embed/>
                  <p:pic>
                    <p:nvPicPr>
                      <p:cNvPr id="0" name="Object 5"/>
                      <p:cNvPicPr>
                        <a:picLocks noChangeAspect="1" noChangeArrowheads="1"/>
                      </p:cNvPicPr>
                      <p:nvPr/>
                    </p:nvPicPr>
                    <p:blipFill>
                      <a:blip r:embed="rId6"/>
                      <a:srcRect/>
                      <a:stretch>
                        <a:fillRect/>
                      </a:stretch>
                    </p:blipFill>
                    <p:spPr bwMode="auto">
                      <a:xfrm>
                        <a:off x="6230417" y="1844824"/>
                        <a:ext cx="2913583" cy="64807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39455420"/>
              </p:ext>
            </p:extLst>
          </p:nvPr>
        </p:nvGraphicFramePr>
        <p:xfrm>
          <a:off x="539552" y="5157192"/>
          <a:ext cx="8237538" cy="1365250"/>
        </p:xfrm>
        <a:graphic>
          <a:graphicData uri="http://schemas.openxmlformats.org/presentationml/2006/ole">
            <mc:AlternateContent xmlns:mc="http://schemas.openxmlformats.org/markup-compatibility/2006">
              <mc:Choice xmlns:v="urn:schemas-microsoft-com:vml" Requires="v">
                <p:oleObj spid="_x0000_s11323" name="Equation" r:id="rId7" imgW="2908080" imgH="482400" progId="Equation.3">
                  <p:embed/>
                </p:oleObj>
              </mc:Choice>
              <mc:Fallback>
                <p:oleObj name="Equation" r:id="rId7" imgW="2908080" imgH="482400" progId="Equation.3">
                  <p:embed/>
                  <p:pic>
                    <p:nvPicPr>
                      <p:cNvPr id="0" name="Object 6"/>
                      <p:cNvPicPr>
                        <a:picLocks noChangeAspect="1" noChangeArrowheads="1"/>
                      </p:cNvPicPr>
                      <p:nvPr/>
                    </p:nvPicPr>
                    <p:blipFill>
                      <a:blip r:embed="rId8"/>
                      <a:srcRect/>
                      <a:stretch>
                        <a:fillRect/>
                      </a:stretch>
                    </p:blipFill>
                    <p:spPr bwMode="auto">
                      <a:xfrm>
                        <a:off x="539552" y="5157192"/>
                        <a:ext cx="8237538" cy="1365250"/>
                      </a:xfrm>
                      <a:prstGeom prst="rect">
                        <a:avLst/>
                      </a:prstGeom>
                      <a:solidFill>
                        <a:srgbClr val="FFFF00"/>
                      </a:solidFill>
                      <a:ln w="38100">
                        <a:solidFill>
                          <a:schemeClr val="folHlink"/>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Asides </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MATLAB includes built-in m-files for computing the matrices S and K.</a:t>
            </a:r>
          </a:p>
          <a:p>
            <a:pPr marL="0" indent="0">
              <a:buNone/>
            </a:pPr>
            <a:endParaRPr lang="en-GB" dirty="0"/>
          </a:p>
          <a:p>
            <a:pPr marL="0" indent="0">
              <a:buNone/>
            </a:pPr>
            <a:r>
              <a:rPr lang="en-GB" dirty="0" smtClean="0"/>
              <a:t>		[K,S] </a:t>
            </a:r>
            <a:r>
              <a:rPr lang="en-GB" dirty="0"/>
              <a:t>= </a:t>
            </a:r>
            <a:r>
              <a:rPr lang="en-GB" dirty="0" err="1" smtClean="0"/>
              <a:t>dlqr</a:t>
            </a:r>
            <a:r>
              <a:rPr lang="en-GB" dirty="0" smtClean="0"/>
              <a:t>(A,B,Q,R)</a:t>
            </a:r>
          </a:p>
          <a:p>
            <a:pPr marL="0" indent="0">
              <a:buNone/>
            </a:pPr>
            <a:endParaRPr lang="en-GB" dirty="0"/>
          </a:p>
          <a:p>
            <a:pPr marL="0" indent="0">
              <a:buNone/>
            </a:pPr>
            <a:r>
              <a:rPr lang="en-GB" u="sng" dirty="0" smtClean="0"/>
              <a:t>What is the point of MPC?</a:t>
            </a:r>
          </a:p>
          <a:p>
            <a:pPr marL="514350" indent="-514350">
              <a:buFont typeface="+mj-lt"/>
              <a:buAutoNum type="arabicPeriod"/>
            </a:pPr>
            <a:r>
              <a:rPr lang="en-GB" dirty="0" smtClean="0"/>
              <a:t>If the optimal control law can be solved so simply, what is the purpose of predictive control which is a suboptimal alternative?</a:t>
            </a:r>
          </a:p>
          <a:p>
            <a:pPr marL="514350" indent="-514350">
              <a:buFont typeface="+mj-lt"/>
              <a:buAutoNum type="arabicPeriod"/>
            </a:pPr>
            <a:r>
              <a:rPr lang="en-GB" dirty="0" smtClean="0"/>
              <a:t>Constraint handling is the answer! </a:t>
            </a:r>
            <a:r>
              <a:rPr lang="en-GB" b="1" dirty="0" smtClean="0">
                <a:solidFill>
                  <a:srgbClr val="800000"/>
                </a:solidFill>
              </a:rPr>
              <a:t>[Put to one side for now]</a:t>
            </a:r>
            <a:endParaRPr lang="en-GB" b="1" dirty="0">
              <a:solidFill>
                <a:srgbClr val="8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spTree>
    <p:extLst>
      <p:ext uri="{BB962C8B-B14F-4D97-AF65-F5344CB8AC3E}">
        <p14:creationId xmlns:p14="http://schemas.microsoft.com/office/powerpoint/2010/main" val="46077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81892"/>
          </a:xfrm>
        </p:spPr>
        <p:txBody>
          <a:bodyPr>
            <a:normAutofit fontScale="90000"/>
          </a:bodyPr>
          <a:lstStyle/>
          <a:p>
            <a:r>
              <a:rPr lang="en-GB" dirty="0" smtClean="0"/>
              <a:t>Predictive control with a class of optimal predictions</a:t>
            </a:r>
            <a:endParaRPr lang="en-GB" dirty="0"/>
          </a:p>
        </p:txBody>
      </p:sp>
      <p:sp>
        <p:nvSpPr>
          <p:cNvPr id="3" name="Content Placeholder 2"/>
          <p:cNvSpPr>
            <a:spLocks noGrp="1"/>
          </p:cNvSpPr>
          <p:nvPr>
            <p:ph idx="1"/>
          </p:nvPr>
        </p:nvSpPr>
        <p:spPr>
          <a:xfrm>
            <a:off x="214282" y="1268760"/>
            <a:ext cx="8715436" cy="5303512"/>
          </a:xfrm>
        </p:spPr>
        <p:txBody>
          <a:bodyPr/>
          <a:lstStyle/>
          <a:p>
            <a:pPr marL="0" indent="0">
              <a:buNone/>
            </a:pPr>
            <a:r>
              <a:rPr lang="en-GB" dirty="0" smtClean="0"/>
              <a:t>The LQR optimal predictions can be determined using a combination of:</a:t>
            </a:r>
          </a:p>
          <a:p>
            <a:pPr marL="0" indent="0">
              <a:buNone/>
            </a:pPr>
            <a:endParaRPr lang="en-GB" dirty="0"/>
          </a:p>
          <a:p>
            <a:pPr marL="0" indent="0">
              <a:buNone/>
            </a:pPr>
            <a:endParaRPr lang="en-GB" dirty="0" smtClean="0"/>
          </a:p>
          <a:p>
            <a:pPr marL="0" indent="0">
              <a:buNone/>
            </a:pPr>
            <a:r>
              <a:rPr lang="en-GB" dirty="0" smtClean="0"/>
              <a:t>These imply that:</a:t>
            </a:r>
          </a:p>
          <a:p>
            <a:pPr marL="0" indent="0">
              <a:buNone/>
            </a:pPr>
            <a:endParaRPr lang="en-GB" dirty="0"/>
          </a:p>
          <a:p>
            <a:pPr marL="0" indent="0">
              <a:buNone/>
            </a:pPr>
            <a:r>
              <a:rPr lang="en-GB" dirty="0" smtClean="0"/>
              <a:t>Predictions follow directly from chapter 2 (see next page).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10557320"/>
              </p:ext>
            </p:extLst>
          </p:nvPr>
        </p:nvGraphicFramePr>
        <p:xfrm>
          <a:off x="4788024" y="1844824"/>
          <a:ext cx="2913063" cy="1295400"/>
        </p:xfrm>
        <a:graphic>
          <a:graphicData uri="http://schemas.openxmlformats.org/presentationml/2006/ole">
            <mc:AlternateContent xmlns:mc="http://schemas.openxmlformats.org/markup-compatibility/2006">
              <mc:Choice xmlns:v="urn:schemas-microsoft-com:vml" Requires="v">
                <p:oleObj spid="_x0000_s12318" name="Equation" r:id="rId3" imgW="1028520" imgH="457200" progId="Equation.3">
                  <p:embed/>
                </p:oleObj>
              </mc:Choice>
              <mc:Fallback>
                <p:oleObj name="Equation" r:id="rId3" imgW="1028520" imgH="457200" progId="Equation.3">
                  <p:embed/>
                  <p:pic>
                    <p:nvPicPr>
                      <p:cNvPr id="0" name="Object 6"/>
                      <p:cNvPicPr>
                        <a:picLocks noChangeAspect="1" noChangeArrowheads="1"/>
                      </p:cNvPicPr>
                      <p:nvPr/>
                    </p:nvPicPr>
                    <p:blipFill>
                      <a:blip r:embed="rId4"/>
                      <a:srcRect/>
                      <a:stretch>
                        <a:fillRect/>
                      </a:stretch>
                    </p:blipFill>
                    <p:spPr bwMode="auto">
                      <a:xfrm>
                        <a:off x="4788024" y="1844824"/>
                        <a:ext cx="2913063" cy="12954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79638924"/>
              </p:ext>
            </p:extLst>
          </p:nvPr>
        </p:nvGraphicFramePr>
        <p:xfrm>
          <a:off x="3635896" y="3573016"/>
          <a:ext cx="4243387" cy="647700"/>
        </p:xfrm>
        <a:graphic>
          <a:graphicData uri="http://schemas.openxmlformats.org/presentationml/2006/ole">
            <mc:AlternateContent xmlns:mc="http://schemas.openxmlformats.org/markup-compatibility/2006">
              <mc:Choice xmlns:v="urn:schemas-microsoft-com:vml" Requires="v">
                <p:oleObj spid="_x0000_s12319" name="Equation" r:id="rId5" imgW="1498320" imgH="228600" progId="Equation.3">
                  <p:embed/>
                </p:oleObj>
              </mc:Choice>
              <mc:Fallback>
                <p:oleObj name="Equation" r:id="rId5" imgW="1498320" imgH="228600" progId="Equation.3">
                  <p:embed/>
                  <p:pic>
                    <p:nvPicPr>
                      <p:cNvPr id="0" name="Object 5"/>
                      <p:cNvPicPr>
                        <a:picLocks noChangeAspect="1" noChangeArrowheads="1"/>
                      </p:cNvPicPr>
                      <p:nvPr/>
                    </p:nvPicPr>
                    <p:blipFill>
                      <a:blip r:embed="rId6"/>
                      <a:srcRect/>
                      <a:stretch>
                        <a:fillRect/>
                      </a:stretch>
                    </p:blipFill>
                    <p:spPr bwMode="auto">
                      <a:xfrm>
                        <a:off x="3635896" y="3573016"/>
                        <a:ext cx="4243387" cy="6477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92215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Optimal predictions</a:t>
            </a:r>
            <a:endParaRPr lang="en-GB" dirty="0"/>
          </a:p>
        </p:txBody>
      </p:sp>
      <p:sp>
        <p:nvSpPr>
          <p:cNvPr id="3" name="Content Placeholder 2"/>
          <p:cNvSpPr>
            <a:spLocks noGrp="1"/>
          </p:cNvSpPr>
          <p:nvPr>
            <p:ph idx="1"/>
          </p:nvPr>
        </p:nvSpPr>
        <p:spPr>
          <a:xfrm>
            <a:off x="214282" y="928670"/>
            <a:ext cx="8715436" cy="1420210"/>
          </a:xfrm>
        </p:spPr>
        <p:txBody>
          <a:bodyPr>
            <a:normAutofit/>
          </a:bodyPr>
          <a:lstStyle/>
          <a:p>
            <a:pPr marL="0" indent="0">
              <a:buNone/>
            </a:pPr>
            <a:r>
              <a:rPr lang="en-GB" dirty="0" smtClean="0"/>
              <a:t>Using the model and compensator equations recursively, one can easily determine the following:</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264017161"/>
              </p:ext>
            </p:extLst>
          </p:nvPr>
        </p:nvGraphicFramePr>
        <p:xfrm>
          <a:off x="252413" y="1989138"/>
          <a:ext cx="8501062" cy="3095625"/>
        </p:xfrm>
        <a:graphic>
          <a:graphicData uri="http://schemas.openxmlformats.org/presentationml/2006/ole">
            <mc:AlternateContent xmlns:mc="http://schemas.openxmlformats.org/markup-compatibility/2006">
              <mc:Choice xmlns:v="urn:schemas-microsoft-com:vml" Requires="v">
                <p:oleObj spid="_x0000_s13327" name="Equation" r:id="rId3" imgW="2997000" imgH="1091880" progId="Equation.3">
                  <p:embed/>
                </p:oleObj>
              </mc:Choice>
              <mc:Fallback>
                <p:oleObj name="Equation" r:id="rId3" imgW="2997000" imgH="1091880" progId="Equation.3">
                  <p:embed/>
                  <p:pic>
                    <p:nvPicPr>
                      <p:cNvPr id="0" name="Object 6"/>
                      <p:cNvPicPr>
                        <a:picLocks noChangeAspect="1" noChangeArrowheads="1"/>
                      </p:cNvPicPr>
                      <p:nvPr/>
                    </p:nvPicPr>
                    <p:blipFill>
                      <a:blip r:embed="rId4"/>
                      <a:srcRect/>
                      <a:stretch>
                        <a:fillRect/>
                      </a:stretch>
                    </p:blipFill>
                    <p:spPr bwMode="auto">
                      <a:xfrm>
                        <a:off x="252413" y="1989138"/>
                        <a:ext cx="8501062" cy="3095625"/>
                      </a:xfrm>
                      <a:prstGeom prst="rect">
                        <a:avLst/>
                      </a:prstGeom>
                      <a:solidFill>
                        <a:schemeClr val="accent2">
                          <a:lumMod val="20000"/>
                          <a:lumOff val="80000"/>
                        </a:schemeClr>
                      </a:solidFill>
                      <a:ln>
                        <a:noFill/>
                      </a:ln>
                    </p:spPr>
                  </p:pic>
                </p:oleObj>
              </mc:Fallback>
            </mc:AlternateContent>
          </a:graphicData>
        </a:graphic>
      </p:graphicFrame>
      <p:sp>
        <p:nvSpPr>
          <p:cNvPr id="7" name="Rectangle 6"/>
          <p:cNvSpPr/>
          <p:nvPr/>
        </p:nvSpPr>
        <p:spPr>
          <a:xfrm>
            <a:off x="251520" y="5373216"/>
            <a:ext cx="8712968" cy="136815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There is no flexibility in these predictions so how can MPC influence the choice of the current control move?</a:t>
            </a:r>
            <a:endParaRPr lang="en-GB" sz="2800" dirty="0"/>
          </a:p>
        </p:txBody>
      </p:sp>
    </p:spTree>
    <p:extLst>
      <p:ext uri="{BB962C8B-B14F-4D97-AF65-F5344CB8AC3E}">
        <p14:creationId xmlns:p14="http://schemas.microsoft.com/office/powerpoint/2010/main" val="39914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42852"/>
            <a:ext cx="7744374" cy="1125908"/>
          </a:xfrm>
        </p:spPr>
        <p:txBody>
          <a:bodyPr>
            <a:normAutofit fontScale="90000"/>
          </a:bodyPr>
          <a:lstStyle/>
          <a:p>
            <a:r>
              <a:rPr lang="en-GB" dirty="0" smtClean="0"/>
              <a:t>Adding </a:t>
            </a:r>
            <a:r>
              <a:rPr lang="en-GB" dirty="0" err="1" smtClean="0"/>
              <a:t>d.o.f</a:t>
            </a:r>
            <a:r>
              <a:rPr lang="en-GB" dirty="0" smtClean="0"/>
              <a:t>. to create a viable class of predictions</a:t>
            </a:r>
            <a:endParaRPr lang="en-GB" dirty="0"/>
          </a:p>
        </p:txBody>
      </p:sp>
      <p:sp>
        <p:nvSpPr>
          <p:cNvPr id="3" name="Content Placeholder 2"/>
          <p:cNvSpPr>
            <a:spLocks noGrp="1"/>
          </p:cNvSpPr>
          <p:nvPr>
            <p:ph idx="1"/>
          </p:nvPr>
        </p:nvSpPr>
        <p:spPr>
          <a:xfrm>
            <a:off x="214282" y="1412776"/>
            <a:ext cx="8715436" cy="5159496"/>
          </a:xfrm>
        </p:spPr>
        <p:txBody>
          <a:bodyPr/>
          <a:lstStyle/>
          <a:p>
            <a:r>
              <a:rPr lang="en-GB" dirty="0" smtClean="0"/>
              <a:t>MPC needs some </a:t>
            </a:r>
            <a:r>
              <a:rPr lang="en-GB" dirty="0" err="1" smtClean="0"/>
              <a:t>d.o.f</a:t>
            </a:r>
            <a:r>
              <a:rPr lang="en-GB" dirty="0" smtClean="0"/>
              <a:t>. within the predictions which can be deployed to improve behaviour.</a:t>
            </a:r>
          </a:p>
          <a:p>
            <a:r>
              <a:rPr lang="en-GB" dirty="0" smtClean="0"/>
              <a:t>So far we have defined only the optimal LQR predictions (for zero set point etc.).</a:t>
            </a:r>
          </a:p>
          <a:p>
            <a:pPr marL="0" indent="0">
              <a:buNone/>
            </a:pPr>
            <a:r>
              <a:rPr lang="en-GB" dirty="0" smtClean="0">
                <a:solidFill>
                  <a:srgbClr val="800000"/>
                </a:solidFill>
              </a:rPr>
              <a:t>The easiest </a:t>
            </a:r>
            <a:r>
              <a:rPr lang="en-GB" dirty="0" err="1" smtClean="0">
                <a:solidFill>
                  <a:srgbClr val="800000"/>
                </a:solidFill>
              </a:rPr>
              <a:t>d.o.f</a:t>
            </a:r>
            <a:r>
              <a:rPr lang="en-GB" dirty="0" smtClean="0">
                <a:solidFill>
                  <a:srgbClr val="800000"/>
                </a:solidFill>
              </a:rPr>
              <a:t>. to add is some flexibility in the choices of input over the immediate transients, as it is usually the immediate transients where decision making focuses most attention (as long as the long term is known to be safe and sensible).</a:t>
            </a:r>
            <a:endParaRPr lang="en-GB" dirty="0">
              <a:solidFill>
                <a:srgbClr val="8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315134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Adding </a:t>
            </a:r>
            <a:r>
              <a:rPr lang="en-GB" dirty="0" err="1" smtClean="0"/>
              <a:t>d.o.f</a:t>
            </a:r>
            <a:r>
              <a:rPr lang="en-GB" dirty="0" smtClean="0"/>
              <a:t>. to LQR predictions</a:t>
            </a:r>
            <a:endParaRPr lang="en-GB" dirty="0"/>
          </a:p>
        </p:txBody>
      </p:sp>
      <p:sp>
        <p:nvSpPr>
          <p:cNvPr id="3" name="Content Placeholder 2"/>
          <p:cNvSpPr>
            <a:spLocks noGrp="1"/>
          </p:cNvSpPr>
          <p:nvPr>
            <p:ph idx="1"/>
          </p:nvPr>
        </p:nvSpPr>
        <p:spPr>
          <a:xfrm>
            <a:off x="214282" y="928670"/>
            <a:ext cx="8715436" cy="1420210"/>
          </a:xfrm>
        </p:spPr>
        <p:txBody>
          <a:bodyPr>
            <a:normAutofit lnSpcReduction="10000"/>
          </a:bodyPr>
          <a:lstStyle/>
          <a:p>
            <a:pPr marL="0" indent="0">
              <a:buNone/>
            </a:pPr>
            <a:r>
              <a:rPr lang="en-GB" dirty="0" smtClean="0"/>
              <a:t>Add some flexibility to the first few control moves within the predictions that would arise using the LQR feedback: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035024654"/>
              </p:ext>
            </p:extLst>
          </p:nvPr>
        </p:nvGraphicFramePr>
        <p:xfrm>
          <a:off x="147193" y="2420938"/>
          <a:ext cx="4623245" cy="3600350"/>
        </p:xfrm>
        <a:graphic>
          <a:graphicData uri="http://schemas.openxmlformats.org/presentationml/2006/ole">
            <mc:AlternateContent xmlns:mc="http://schemas.openxmlformats.org/markup-compatibility/2006">
              <mc:Choice xmlns:v="urn:schemas-microsoft-com:vml" Requires="v">
                <p:oleObj spid="_x0000_s14370" name="Equation" r:id="rId3" imgW="1726920" imgH="1346040" progId="Equation.3">
                  <p:embed/>
                </p:oleObj>
              </mc:Choice>
              <mc:Fallback>
                <p:oleObj name="Equation" r:id="rId3" imgW="1726920" imgH="1346040" progId="Equation.3">
                  <p:embed/>
                  <p:pic>
                    <p:nvPicPr>
                      <p:cNvPr id="0" name=""/>
                      <p:cNvPicPr>
                        <a:picLocks noChangeAspect="1" noChangeArrowheads="1"/>
                      </p:cNvPicPr>
                      <p:nvPr/>
                    </p:nvPicPr>
                    <p:blipFill>
                      <a:blip r:embed="rId4"/>
                      <a:srcRect/>
                      <a:stretch>
                        <a:fillRect/>
                      </a:stretch>
                    </p:blipFill>
                    <p:spPr bwMode="auto">
                      <a:xfrm>
                        <a:off x="147193" y="2420938"/>
                        <a:ext cx="4623245" cy="3600350"/>
                      </a:xfrm>
                      <a:prstGeom prst="rect">
                        <a:avLst/>
                      </a:prstGeom>
                      <a:solidFill>
                        <a:schemeClr val="accent2">
                          <a:lumMod val="20000"/>
                          <a:lumOff val="80000"/>
                        </a:schemeClr>
                      </a:solidFill>
                      <a:ln>
                        <a:noFill/>
                      </a:ln>
                    </p:spPr>
                  </p:pic>
                </p:oleObj>
              </mc:Fallback>
            </mc:AlternateContent>
          </a:graphicData>
        </a:graphic>
      </p:graphicFrame>
      <p:sp>
        <p:nvSpPr>
          <p:cNvPr id="7" name="Rectangle 6"/>
          <p:cNvSpPr/>
          <p:nvPr/>
        </p:nvSpPr>
        <p:spPr>
          <a:xfrm>
            <a:off x="5125573" y="2420888"/>
            <a:ext cx="3816424" cy="136815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Combine this feedback law with the model equation?</a:t>
            </a:r>
            <a:endParaRPr lang="en-GB" sz="2800" dirty="0"/>
          </a:p>
        </p:txBody>
      </p:sp>
      <p:graphicFrame>
        <p:nvGraphicFramePr>
          <p:cNvPr id="8" name="Object 7"/>
          <p:cNvGraphicFramePr>
            <a:graphicFrameLocks noChangeAspect="1"/>
          </p:cNvGraphicFramePr>
          <p:nvPr>
            <p:extLst>
              <p:ext uri="{D42A27DB-BD31-4B8C-83A1-F6EECF244321}">
                <p14:modId xmlns:p14="http://schemas.microsoft.com/office/powerpoint/2010/main" val="788059988"/>
              </p:ext>
            </p:extLst>
          </p:nvPr>
        </p:nvGraphicFramePr>
        <p:xfrm>
          <a:off x="5364088" y="4077072"/>
          <a:ext cx="2913062" cy="647700"/>
        </p:xfrm>
        <a:graphic>
          <a:graphicData uri="http://schemas.openxmlformats.org/presentationml/2006/ole">
            <mc:AlternateContent xmlns:mc="http://schemas.openxmlformats.org/markup-compatibility/2006">
              <mc:Choice xmlns:v="urn:schemas-microsoft-com:vml" Requires="v">
                <p:oleObj spid="_x0000_s14371" name="Equation" r:id="rId5" imgW="1028520" imgH="228600" progId="Equation.3">
                  <p:embed/>
                </p:oleObj>
              </mc:Choice>
              <mc:Fallback>
                <p:oleObj name="Equation" r:id="rId5" imgW="1028520" imgH="228600" progId="Equation.3">
                  <p:embed/>
                  <p:pic>
                    <p:nvPicPr>
                      <p:cNvPr id="0" name="Object 5"/>
                      <p:cNvPicPr>
                        <a:picLocks noChangeAspect="1" noChangeArrowheads="1"/>
                      </p:cNvPicPr>
                      <p:nvPr/>
                    </p:nvPicPr>
                    <p:blipFill>
                      <a:blip r:embed="rId6"/>
                      <a:srcRect/>
                      <a:stretch>
                        <a:fillRect/>
                      </a:stretch>
                    </p:blipFill>
                    <p:spPr bwMode="auto">
                      <a:xfrm>
                        <a:off x="5364088" y="4077072"/>
                        <a:ext cx="2913062" cy="64770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61429972"/>
              </p:ext>
            </p:extLst>
          </p:nvPr>
        </p:nvGraphicFramePr>
        <p:xfrm>
          <a:off x="4662488" y="4976813"/>
          <a:ext cx="4459287" cy="1295400"/>
        </p:xfrm>
        <a:graphic>
          <a:graphicData uri="http://schemas.openxmlformats.org/presentationml/2006/ole">
            <mc:AlternateContent xmlns:mc="http://schemas.openxmlformats.org/markup-compatibility/2006">
              <mc:Choice xmlns:v="urn:schemas-microsoft-com:vml" Requires="v">
                <p:oleObj spid="_x0000_s14372" name="Equation" r:id="rId7" imgW="1574640" imgH="457200" progId="Equation.3">
                  <p:embed/>
                </p:oleObj>
              </mc:Choice>
              <mc:Fallback>
                <p:oleObj name="Equation" r:id="rId7" imgW="1574640" imgH="457200" progId="Equation.3">
                  <p:embed/>
                  <p:pic>
                    <p:nvPicPr>
                      <p:cNvPr id="0" name="Object 7"/>
                      <p:cNvPicPr>
                        <a:picLocks noChangeAspect="1" noChangeArrowheads="1"/>
                      </p:cNvPicPr>
                      <p:nvPr/>
                    </p:nvPicPr>
                    <p:blipFill>
                      <a:blip r:embed="rId8"/>
                      <a:srcRect/>
                      <a:stretch>
                        <a:fillRect/>
                      </a:stretch>
                    </p:blipFill>
                    <p:spPr bwMode="auto">
                      <a:xfrm>
                        <a:off x="4662488" y="4976813"/>
                        <a:ext cx="4459287" cy="12954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65922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TotalTime>
  <Words>785</Words>
  <Application>Microsoft Office PowerPoint</Application>
  <PresentationFormat>On-screen Show (4:3)</PresentationFormat>
  <Paragraphs>116</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Office Theme</vt:lpstr>
      <vt:lpstr>Equation</vt:lpstr>
      <vt:lpstr>Microsoft Equation 3.0</vt:lpstr>
      <vt:lpstr>CHAPTER 4 Optimal Predictive Control 2 Prediction structures and degrees of freedom</vt:lpstr>
      <vt:lpstr>Background </vt:lpstr>
      <vt:lpstr>Definition of global optimum</vt:lpstr>
      <vt:lpstr>Linear quadratic regulators</vt:lpstr>
      <vt:lpstr>Asides </vt:lpstr>
      <vt:lpstr>Predictive control with a class of optimal predictions</vt:lpstr>
      <vt:lpstr>Optimal predictions</vt:lpstr>
      <vt:lpstr>Adding d.o.f. to create a viable class of predictions</vt:lpstr>
      <vt:lpstr>Adding d.o.f. to LQR predictions</vt:lpstr>
      <vt:lpstr>Perturbed predictions</vt:lpstr>
      <vt:lpstr>Optimal MPC (OMPC)</vt:lpstr>
      <vt:lpstr>Aside: Dual-mode predictions</vt:lpstr>
      <vt:lpstr>Observations of OMPC</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69</cp:revision>
  <dcterms:created xsi:type="dcterms:W3CDTF">2012-03-07T15:25:29Z</dcterms:created>
  <dcterms:modified xsi:type="dcterms:W3CDTF">2014-03-10T13:51:29Z</dcterms:modified>
</cp:coreProperties>
</file>