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90" r:id="rId3"/>
    <p:sldId id="260" r:id="rId4"/>
    <p:sldId id="297" r:id="rId5"/>
    <p:sldId id="300" r:id="rId6"/>
    <p:sldId id="299" r:id="rId7"/>
    <p:sldId id="301" r:id="rId8"/>
    <p:sldId id="298" r:id="rId9"/>
    <p:sldId id="302" r:id="rId10"/>
    <p:sldId id="303" r:id="rId11"/>
    <p:sldId id="304" r:id="rId12"/>
    <p:sldId id="292" r:id="rId13"/>
    <p:sldId id="284"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59" d="100"/>
          <a:sy n="59" d="100"/>
        </p:scale>
        <p:origin x="-57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3/10/2014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14</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lumMod val="21000"/>
                <a:lumOff val="79000"/>
                <a:alpha val="33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21.bin"/><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7.jpeg"/><Relationship Id="rId5" Type="http://schemas.openxmlformats.org/officeDocument/2006/relationships/hyperlink" Target="http://engsc.ac.uk/" TargetMode="External"/><Relationship Id="rId10" Type="http://schemas.openxmlformats.org/officeDocument/2006/relationships/image" Target="../media/image26.jpeg"/><Relationship Id="rId4" Type="http://schemas.openxmlformats.org/officeDocument/2006/relationships/image" Target="../media/image23.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4</a:t>
            </a:r>
            <a:br>
              <a:rPr lang="en-GB" dirty="0" smtClean="0"/>
            </a:br>
            <a:r>
              <a:rPr lang="en-GB" dirty="0" smtClean="0"/>
              <a:t>Optimal Predictive Control 3</a:t>
            </a:r>
            <a:br>
              <a:rPr lang="en-GB" dirty="0" smtClean="0"/>
            </a:br>
            <a:r>
              <a:rPr lang="en-GB" dirty="0" smtClean="0"/>
              <a:t>Numerical details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Optimal MPC (OMPC)</a:t>
            </a:r>
            <a:endParaRPr lang="en-GB" dirty="0"/>
          </a:p>
        </p:txBody>
      </p:sp>
      <p:sp>
        <p:nvSpPr>
          <p:cNvPr id="3" name="Content Placeholder 2"/>
          <p:cNvSpPr>
            <a:spLocks noGrp="1"/>
          </p:cNvSpPr>
          <p:nvPr>
            <p:ph idx="1"/>
          </p:nvPr>
        </p:nvSpPr>
        <p:spPr>
          <a:xfrm>
            <a:off x="214282" y="928670"/>
            <a:ext cx="8715436" cy="1348202"/>
          </a:xfrm>
        </p:spPr>
        <p:txBody>
          <a:bodyPr>
            <a:normAutofit/>
          </a:bodyPr>
          <a:lstStyle/>
          <a:p>
            <a:pPr marL="0" indent="0">
              <a:buNone/>
            </a:pPr>
            <a:r>
              <a:rPr lang="en-GB" dirty="0" smtClean="0"/>
              <a:t>Combine the expression for J and the </a:t>
            </a:r>
            <a:r>
              <a:rPr lang="en-GB" dirty="0" err="1" smtClean="0"/>
              <a:t>Lyapunov</a:t>
            </a:r>
            <a:r>
              <a:rPr lang="en-GB" dirty="0" smtClean="0"/>
              <a:t> equation.</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11" name="Object 10"/>
          <p:cNvGraphicFramePr>
            <a:graphicFrameLocks noChangeAspect="1"/>
          </p:cNvGraphicFramePr>
          <p:nvPr>
            <p:extLst>
              <p:ext uri="{D42A27DB-BD31-4B8C-83A1-F6EECF244321}">
                <p14:modId xmlns:p14="http://schemas.microsoft.com/office/powerpoint/2010/main" val="3463943640"/>
              </p:ext>
            </p:extLst>
          </p:nvPr>
        </p:nvGraphicFramePr>
        <p:xfrm>
          <a:off x="899592" y="2204864"/>
          <a:ext cx="6985000" cy="1728787"/>
        </p:xfrm>
        <a:graphic>
          <a:graphicData uri="http://schemas.openxmlformats.org/presentationml/2006/ole">
            <mc:AlternateContent xmlns:mc="http://schemas.openxmlformats.org/markup-compatibility/2006">
              <mc:Choice xmlns:v="urn:schemas-microsoft-com:vml" Requires="v">
                <p:oleObj spid="_x0000_s24605" name="Equation" r:id="rId3" imgW="2933640" imgH="723600" progId="Equation.3">
                  <p:embed/>
                </p:oleObj>
              </mc:Choice>
              <mc:Fallback>
                <p:oleObj name="Equation" r:id="rId3" imgW="2933640" imgH="723600" progId="Equation.3">
                  <p:embed/>
                  <p:pic>
                    <p:nvPicPr>
                      <p:cNvPr id="0" name=""/>
                      <p:cNvPicPr>
                        <a:picLocks noChangeAspect="1" noChangeArrowheads="1"/>
                      </p:cNvPicPr>
                      <p:nvPr/>
                    </p:nvPicPr>
                    <p:blipFill>
                      <a:blip r:embed="rId4"/>
                      <a:srcRect/>
                      <a:stretch>
                        <a:fillRect/>
                      </a:stretch>
                    </p:blipFill>
                    <p:spPr bwMode="auto">
                      <a:xfrm>
                        <a:off x="899592" y="2204864"/>
                        <a:ext cx="6985000" cy="1728787"/>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91654489"/>
              </p:ext>
            </p:extLst>
          </p:nvPr>
        </p:nvGraphicFramePr>
        <p:xfrm>
          <a:off x="1691680" y="4293096"/>
          <a:ext cx="5138738" cy="1095375"/>
        </p:xfrm>
        <a:graphic>
          <a:graphicData uri="http://schemas.openxmlformats.org/presentationml/2006/ole">
            <mc:AlternateContent xmlns:mc="http://schemas.openxmlformats.org/markup-compatibility/2006">
              <mc:Choice xmlns:v="urn:schemas-microsoft-com:vml" Requires="v">
                <p:oleObj spid="_x0000_s24606" name="Equation" r:id="rId5" imgW="965160" imgH="203040" progId="Equation.3">
                  <p:embed/>
                </p:oleObj>
              </mc:Choice>
              <mc:Fallback>
                <p:oleObj name="Equation" r:id="rId5" imgW="965160" imgH="203040" progId="Equation.3">
                  <p:embed/>
                  <p:pic>
                    <p:nvPicPr>
                      <p:cNvPr id="0" name="Object 6"/>
                      <p:cNvPicPr>
                        <a:picLocks noChangeAspect="1" noChangeArrowheads="1"/>
                      </p:cNvPicPr>
                      <p:nvPr/>
                    </p:nvPicPr>
                    <p:blipFill>
                      <a:blip r:embed="rId6"/>
                      <a:srcRect/>
                      <a:stretch>
                        <a:fillRect/>
                      </a:stretch>
                    </p:blipFill>
                    <p:spPr bwMode="auto">
                      <a:xfrm>
                        <a:off x="1691680" y="4293096"/>
                        <a:ext cx="5138738" cy="10953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0271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inVertical)">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Compact performance index</a:t>
            </a:r>
            <a:endParaRPr lang="en-GB" dirty="0"/>
          </a:p>
        </p:txBody>
      </p:sp>
      <p:sp>
        <p:nvSpPr>
          <p:cNvPr id="3" name="Content Placeholder 2"/>
          <p:cNvSpPr>
            <a:spLocks noGrp="1"/>
          </p:cNvSpPr>
          <p:nvPr>
            <p:ph idx="1"/>
          </p:nvPr>
        </p:nvSpPr>
        <p:spPr>
          <a:xfrm>
            <a:off x="214282" y="928670"/>
            <a:ext cx="8715436" cy="1348202"/>
          </a:xfrm>
        </p:spPr>
        <p:txBody>
          <a:bodyPr>
            <a:normAutofit/>
          </a:bodyPr>
          <a:lstStyle/>
          <a:p>
            <a:pPr marL="0" indent="0">
              <a:buNone/>
            </a:pPr>
            <a:r>
              <a:rPr lang="en-GB" dirty="0" smtClean="0"/>
              <a:t>Now, the predicted performance can be expressed as: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11" name="Object 10"/>
          <p:cNvGraphicFramePr>
            <a:graphicFrameLocks noChangeAspect="1"/>
          </p:cNvGraphicFramePr>
          <p:nvPr>
            <p:extLst>
              <p:ext uri="{D42A27DB-BD31-4B8C-83A1-F6EECF244321}">
                <p14:modId xmlns:p14="http://schemas.microsoft.com/office/powerpoint/2010/main" val="2539828683"/>
              </p:ext>
            </p:extLst>
          </p:nvPr>
        </p:nvGraphicFramePr>
        <p:xfrm>
          <a:off x="1371600" y="1628775"/>
          <a:ext cx="5781675" cy="2190750"/>
        </p:xfrm>
        <a:graphic>
          <a:graphicData uri="http://schemas.openxmlformats.org/presentationml/2006/ole">
            <mc:AlternateContent xmlns:mc="http://schemas.openxmlformats.org/markup-compatibility/2006">
              <mc:Choice xmlns:v="urn:schemas-microsoft-com:vml" Requires="v">
                <p:oleObj spid="_x0000_s25627" name="Equation" r:id="rId3" imgW="2082600" imgH="787320" progId="Equation.3">
                  <p:embed/>
                </p:oleObj>
              </mc:Choice>
              <mc:Fallback>
                <p:oleObj name="Equation" r:id="rId3" imgW="2082600" imgH="787320" progId="Equation.3">
                  <p:embed/>
                  <p:pic>
                    <p:nvPicPr>
                      <p:cNvPr id="0" name=""/>
                      <p:cNvPicPr>
                        <a:picLocks noChangeAspect="1" noChangeArrowheads="1"/>
                      </p:cNvPicPr>
                      <p:nvPr/>
                    </p:nvPicPr>
                    <p:blipFill>
                      <a:blip r:embed="rId4"/>
                      <a:srcRect/>
                      <a:stretch>
                        <a:fillRect/>
                      </a:stretch>
                    </p:blipFill>
                    <p:spPr bwMode="auto">
                      <a:xfrm>
                        <a:off x="1371600" y="1628775"/>
                        <a:ext cx="5781675" cy="219075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63256325"/>
              </p:ext>
            </p:extLst>
          </p:nvPr>
        </p:nvGraphicFramePr>
        <p:xfrm>
          <a:off x="1998663" y="4148138"/>
          <a:ext cx="3932237" cy="2243137"/>
        </p:xfrm>
        <a:graphic>
          <a:graphicData uri="http://schemas.openxmlformats.org/presentationml/2006/ole">
            <mc:AlternateContent xmlns:mc="http://schemas.openxmlformats.org/markup-compatibility/2006">
              <mc:Choice xmlns:v="urn:schemas-microsoft-com:vml" Requires="v">
                <p:oleObj spid="_x0000_s25628" name="Equation" r:id="rId5" imgW="1650960" imgH="939600" progId="Equation.3">
                  <p:embed/>
                </p:oleObj>
              </mc:Choice>
              <mc:Fallback>
                <p:oleObj name="Equation" r:id="rId5" imgW="1650960" imgH="939600" progId="Equation.3">
                  <p:embed/>
                  <p:pic>
                    <p:nvPicPr>
                      <p:cNvPr id="0" name="Object 10"/>
                      <p:cNvPicPr>
                        <a:picLocks noChangeAspect="1" noChangeArrowheads="1"/>
                      </p:cNvPicPr>
                      <p:nvPr/>
                    </p:nvPicPr>
                    <p:blipFill>
                      <a:blip r:embed="rId6"/>
                      <a:srcRect/>
                      <a:stretch>
                        <a:fillRect/>
                      </a:stretch>
                    </p:blipFill>
                    <p:spPr bwMode="auto">
                      <a:xfrm>
                        <a:off x="1998663" y="4148138"/>
                        <a:ext cx="3932237" cy="2243137"/>
                      </a:xfrm>
                      <a:prstGeom prst="rect">
                        <a:avLst/>
                      </a:prstGeom>
                      <a:solidFill>
                        <a:schemeClr val="accent6">
                          <a:lumMod val="20000"/>
                          <a:lumOff val="80000"/>
                        </a:schemeClr>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85558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inVertical)">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81892"/>
          </a:xfrm>
        </p:spPr>
        <p:txBody>
          <a:bodyPr>
            <a:normAutofit/>
          </a:bodyPr>
          <a:lstStyle/>
          <a:p>
            <a:r>
              <a:rPr lang="en-GB" dirty="0" smtClean="0"/>
              <a:t>MATLAB code</a:t>
            </a:r>
            <a:endParaRPr lang="en-GB" dirty="0"/>
          </a:p>
        </p:txBody>
      </p:sp>
      <p:sp>
        <p:nvSpPr>
          <p:cNvPr id="3" name="Content Placeholder 2"/>
          <p:cNvSpPr>
            <a:spLocks noGrp="1"/>
          </p:cNvSpPr>
          <p:nvPr>
            <p:ph idx="1"/>
          </p:nvPr>
        </p:nvSpPr>
        <p:spPr>
          <a:xfrm>
            <a:off x="214282" y="1268760"/>
            <a:ext cx="8715436" cy="5303512"/>
          </a:xfrm>
        </p:spPr>
        <p:txBody>
          <a:bodyPr>
            <a:normAutofit/>
          </a:bodyPr>
          <a:lstStyle/>
          <a:p>
            <a:pPr marL="0" indent="0">
              <a:buNone/>
            </a:pPr>
            <a:r>
              <a:rPr lang="en-GB" dirty="0" smtClean="0"/>
              <a:t>Some simple code is provided so viewers can reproduce these cost matrices quickly.</a:t>
            </a:r>
          </a:p>
          <a:p>
            <a:pPr marL="0" indent="0">
              <a:buNone/>
            </a:pPr>
            <a:r>
              <a:rPr lang="en-GB" dirty="0" smtClean="0"/>
              <a:t>The code is in:</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This will be demonstrated now. (A discussion and analysis of these matrices is in the next video.)</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
        <p:nvSpPr>
          <p:cNvPr id="8" name="Rectangle 7"/>
          <p:cNvSpPr/>
          <p:nvPr/>
        </p:nvSpPr>
        <p:spPr>
          <a:xfrm>
            <a:off x="328232" y="3068960"/>
            <a:ext cx="8568952" cy="936104"/>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video_4_3_example1</a:t>
            </a:r>
            <a:endParaRPr lang="en-GB" sz="3600" dirty="0"/>
          </a:p>
        </p:txBody>
      </p:sp>
    </p:spTree>
    <p:extLst>
      <p:ext uri="{BB962C8B-B14F-4D97-AF65-F5344CB8AC3E}">
        <p14:creationId xmlns:p14="http://schemas.microsoft.com/office/powerpoint/2010/main" val="392215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2" y="836712"/>
            <a:ext cx="8715436" cy="5735560"/>
          </a:xfrm>
        </p:spPr>
        <p:txBody>
          <a:bodyPr>
            <a:normAutofit fontScale="85000" lnSpcReduction="20000"/>
          </a:bodyPr>
          <a:lstStyle/>
          <a:p>
            <a:r>
              <a:rPr lang="en-GB" dirty="0" smtClean="0"/>
              <a:t>An optimal MPC law should be constructed around optimal closed-loop behaviour from the unconstrained case.</a:t>
            </a:r>
          </a:p>
          <a:p>
            <a:r>
              <a:rPr lang="en-GB" dirty="0" smtClean="0"/>
              <a:t>This video introduces the classical perturbation paradigm or dual-mode description for these closed-loop predictions.</a:t>
            </a:r>
          </a:p>
          <a:p>
            <a:r>
              <a:rPr lang="en-GB" dirty="0" smtClean="0"/>
              <a:t>An autonomous model is used to represent both modes in an equivalent single mode formulation.</a:t>
            </a:r>
          </a:p>
          <a:p>
            <a:r>
              <a:rPr lang="en-GB" smtClean="0"/>
              <a:t>The </a:t>
            </a:r>
            <a:r>
              <a:rPr lang="en-GB" dirty="0" smtClean="0"/>
              <a:t>performance index can be constructed as a set of 3 terms depending on the initial condition and the perturbation terms.</a:t>
            </a:r>
          </a:p>
          <a:p>
            <a:endParaRPr lang="en-GB" dirty="0" smtClean="0"/>
          </a:p>
          <a:p>
            <a:endParaRPr lang="en-GB" dirty="0" smtClean="0"/>
          </a:p>
          <a:p>
            <a:endParaRPr lang="en-GB" dirty="0" smtClean="0"/>
          </a:p>
          <a:p>
            <a:pPr marL="0" indent="0">
              <a:buNone/>
            </a:pPr>
            <a:r>
              <a:rPr lang="en-GB" dirty="0" smtClean="0"/>
              <a:t>The next video will analyse these terms in detail.</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341970031"/>
              </p:ext>
            </p:extLst>
          </p:nvPr>
        </p:nvGraphicFramePr>
        <p:xfrm>
          <a:off x="827584" y="4869160"/>
          <a:ext cx="6855404" cy="936104"/>
        </p:xfrm>
        <a:graphic>
          <a:graphicData uri="http://schemas.openxmlformats.org/presentationml/2006/ole">
            <mc:AlternateContent xmlns:mc="http://schemas.openxmlformats.org/markup-compatibility/2006">
              <mc:Choice xmlns:v="urn:schemas-microsoft-com:vml" Requires="v">
                <p:oleObj spid="_x0000_s26635" name="Equation" r:id="rId3" imgW="1955520" imgH="266400" progId="Equation.3">
                  <p:embed/>
                </p:oleObj>
              </mc:Choice>
              <mc:Fallback>
                <p:oleObj name="Equation" r:id="rId3" imgW="1955520" imgH="266400" progId="Equation.3">
                  <p:embed/>
                  <p:pic>
                    <p:nvPicPr>
                      <p:cNvPr id="0" name="Object 10"/>
                      <p:cNvPicPr>
                        <a:picLocks noChangeAspect="1" noChangeArrowheads="1"/>
                      </p:cNvPicPr>
                      <p:nvPr/>
                    </p:nvPicPr>
                    <p:blipFill>
                      <a:blip r:embed="rId4"/>
                      <a:srcRect/>
                      <a:stretch>
                        <a:fillRect/>
                      </a:stretch>
                    </p:blipFill>
                    <p:spPr bwMode="auto">
                      <a:xfrm>
                        <a:off x="827584" y="4869160"/>
                        <a:ext cx="6855404" cy="936104"/>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79092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Background </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The previous video outlined a dual-mode approach to MPC which ensures the optimised predictions do indeed match the global optimal behaviour:</a:t>
            </a:r>
          </a:p>
          <a:p>
            <a:pPr marL="514350" indent="-514350">
              <a:buFont typeface="+mj-lt"/>
              <a:buAutoNum type="arabicPeriod"/>
            </a:pPr>
            <a:r>
              <a:rPr lang="en-GB" dirty="0" smtClean="0"/>
              <a:t>for the unconstrained case.</a:t>
            </a:r>
          </a:p>
          <a:p>
            <a:pPr marL="514350" indent="-514350">
              <a:buFont typeface="+mj-lt"/>
              <a:buAutoNum type="arabicPeriod"/>
            </a:pPr>
            <a:r>
              <a:rPr lang="en-GB" dirty="0" smtClean="0"/>
              <a:t>assuming a constant set point (zero for convenience).</a:t>
            </a:r>
          </a:p>
          <a:p>
            <a:pPr marL="514350" indent="-514350">
              <a:buFont typeface="+mj-lt"/>
              <a:buAutoNum type="arabicPeriod"/>
            </a:pPr>
            <a:r>
              <a:rPr lang="en-GB" dirty="0"/>
              <a:t>a</a:t>
            </a:r>
            <a:r>
              <a:rPr lang="en-GB" dirty="0" smtClean="0"/>
              <a:t>ssuming optimal defined by LQR.</a:t>
            </a:r>
          </a:p>
          <a:p>
            <a:pPr marL="0" indent="0">
              <a:buNone/>
            </a:pPr>
            <a:r>
              <a:rPr lang="en-GB" dirty="0" smtClean="0"/>
              <a:t>This video provides the numerical details required to extend this approach to constraint handling and also to consider the impact of small variations in the assumptions.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244646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Linear quadratic regulators</a:t>
            </a:r>
            <a:endParaRPr lang="en-GB" dirty="0"/>
          </a:p>
        </p:txBody>
      </p:sp>
      <p:sp>
        <p:nvSpPr>
          <p:cNvPr id="3" name="Content Placeholder 2"/>
          <p:cNvSpPr>
            <a:spLocks noGrp="1"/>
          </p:cNvSpPr>
          <p:nvPr>
            <p:ph idx="1"/>
          </p:nvPr>
        </p:nvSpPr>
        <p:spPr>
          <a:xfrm>
            <a:off x="214282" y="980728"/>
            <a:ext cx="8715436" cy="5591544"/>
          </a:xfrm>
        </p:spPr>
        <p:txBody>
          <a:bodyPr>
            <a:normAutofit/>
          </a:bodyPr>
          <a:lstStyle/>
          <a:p>
            <a:pPr marL="514350" indent="-514350">
              <a:lnSpc>
                <a:spcPct val="90000"/>
              </a:lnSpc>
              <a:buFont typeface="+mj-lt"/>
              <a:buAutoNum type="arabicPeriod"/>
            </a:pPr>
            <a:r>
              <a:rPr lang="en-GB" altLang="en-US" dirty="0" smtClean="0"/>
              <a:t>Optimal control is a standard topic in most control curricula. </a:t>
            </a:r>
          </a:p>
          <a:p>
            <a:pPr marL="514350" indent="-514350">
              <a:lnSpc>
                <a:spcPct val="90000"/>
              </a:lnSpc>
              <a:buFont typeface="+mj-lt"/>
              <a:buAutoNum type="arabicPeriod"/>
            </a:pPr>
            <a:r>
              <a:rPr lang="en-GB" altLang="en-US" dirty="0" smtClean="0"/>
              <a:t>For a simple state space model:</a:t>
            </a:r>
          </a:p>
          <a:p>
            <a:pPr marL="514350" indent="-514350">
              <a:lnSpc>
                <a:spcPct val="90000"/>
              </a:lnSpc>
              <a:buFont typeface="+mj-lt"/>
              <a:buAutoNum type="arabicPeriod"/>
            </a:pPr>
            <a:r>
              <a:rPr lang="en-GB" altLang="en-US" dirty="0" smtClean="0"/>
              <a:t>And an infinite horizon performance index (assumes the target is zero for now). </a:t>
            </a:r>
          </a:p>
          <a:p>
            <a:pPr marL="514350" indent="-514350">
              <a:lnSpc>
                <a:spcPct val="90000"/>
              </a:lnSpc>
              <a:buFont typeface="+mj-lt"/>
              <a:buAutoNum type="arabicPeriod"/>
            </a:pPr>
            <a:endParaRPr lang="en-GB" altLang="en-US" dirty="0"/>
          </a:p>
          <a:p>
            <a:pPr marL="514350" indent="-514350">
              <a:lnSpc>
                <a:spcPct val="90000"/>
              </a:lnSpc>
              <a:buFont typeface="+mj-lt"/>
              <a:buAutoNum type="arabicPeriod"/>
            </a:pPr>
            <a:endParaRPr lang="en-GB" altLang="en-US" dirty="0" smtClean="0"/>
          </a:p>
          <a:p>
            <a:pPr marL="514350" indent="-514350">
              <a:lnSpc>
                <a:spcPct val="90000"/>
              </a:lnSpc>
              <a:buFont typeface="+mj-lt"/>
              <a:buAutoNum type="arabicPeriod"/>
            </a:pPr>
            <a:r>
              <a:rPr lang="en-GB" altLang="en-US" dirty="0" smtClean="0"/>
              <a:t>The optimal control law is given from:</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335570709"/>
              </p:ext>
            </p:extLst>
          </p:nvPr>
        </p:nvGraphicFramePr>
        <p:xfrm>
          <a:off x="2123728" y="3501008"/>
          <a:ext cx="3817342" cy="1065060"/>
        </p:xfrm>
        <a:graphic>
          <a:graphicData uri="http://schemas.openxmlformats.org/presentationml/2006/ole">
            <mc:AlternateContent xmlns:mc="http://schemas.openxmlformats.org/markup-compatibility/2006">
              <mc:Choice xmlns:v="urn:schemas-microsoft-com:vml" Requires="v">
                <p:oleObj spid="_x0000_s11360" name="Equation" r:id="rId3" imgW="1549080" imgH="431640" progId="Equation.3">
                  <p:embed/>
                </p:oleObj>
              </mc:Choice>
              <mc:Fallback>
                <p:oleObj name="Equation" r:id="rId3" imgW="1549080" imgH="431640" progId="Equation.3">
                  <p:embed/>
                  <p:pic>
                    <p:nvPicPr>
                      <p:cNvPr id="0" name="Object 5"/>
                      <p:cNvPicPr>
                        <a:picLocks noChangeAspect="1" noChangeArrowheads="1"/>
                      </p:cNvPicPr>
                      <p:nvPr/>
                    </p:nvPicPr>
                    <p:blipFill>
                      <a:blip r:embed="rId4"/>
                      <a:srcRect/>
                      <a:stretch>
                        <a:fillRect/>
                      </a:stretch>
                    </p:blipFill>
                    <p:spPr bwMode="auto">
                      <a:xfrm>
                        <a:off x="2123728" y="3501008"/>
                        <a:ext cx="3817342" cy="106506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50556506"/>
              </p:ext>
            </p:extLst>
          </p:nvPr>
        </p:nvGraphicFramePr>
        <p:xfrm>
          <a:off x="6230417" y="1844824"/>
          <a:ext cx="2913583" cy="648072"/>
        </p:xfrm>
        <a:graphic>
          <a:graphicData uri="http://schemas.openxmlformats.org/presentationml/2006/ole">
            <mc:AlternateContent xmlns:mc="http://schemas.openxmlformats.org/markup-compatibility/2006">
              <mc:Choice xmlns:v="urn:schemas-microsoft-com:vml" Requires="v">
                <p:oleObj spid="_x0000_s11361" name="Equation" r:id="rId5" imgW="1028520" imgH="228600" progId="Equation.3">
                  <p:embed/>
                </p:oleObj>
              </mc:Choice>
              <mc:Fallback>
                <p:oleObj name="Equation" r:id="rId5" imgW="1028520" imgH="228600" progId="Equation.3">
                  <p:embed/>
                  <p:pic>
                    <p:nvPicPr>
                      <p:cNvPr id="0" name="Object 5"/>
                      <p:cNvPicPr>
                        <a:picLocks noChangeAspect="1" noChangeArrowheads="1"/>
                      </p:cNvPicPr>
                      <p:nvPr/>
                    </p:nvPicPr>
                    <p:blipFill>
                      <a:blip r:embed="rId6"/>
                      <a:srcRect/>
                      <a:stretch>
                        <a:fillRect/>
                      </a:stretch>
                    </p:blipFill>
                    <p:spPr bwMode="auto">
                      <a:xfrm>
                        <a:off x="6230417" y="1844824"/>
                        <a:ext cx="2913583" cy="64807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439455420"/>
              </p:ext>
            </p:extLst>
          </p:nvPr>
        </p:nvGraphicFramePr>
        <p:xfrm>
          <a:off x="539552" y="5157192"/>
          <a:ext cx="8237538" cy="1365250"/>
        </p:xfrm>
        <a:graphic>
          <a:graphicData uri="http://schemas.openxmlformats.org/presentationml/2006/ole">
            <mc:AlternateContent xmlns:mc="http://schemas.openxmlformats.org/markup-compatibility/2006">
              <mc:Choice xmlns:v="urn:schemas-microsoft-com:vml" Requires="v">
                <p:oleObj spid="_x0000_s11362" name="Equation" r:id="rId7" imgW="2908080" imgH="482400" progId="Equation.3">
                  <p:embed/>
                </p:oleObj>
              </mc:Choice>
              <mc:Fallback>
                <p:oleObj name="Equation" r:id="rId7" imgW="2908080" imgH="482400" progId="Equation.3">
                  <p:embed/>
                  <p:pic>
                    <p:nvPicPr>
                      <p:cNvPr id="0" name="Object 6"/>
                      <p:cNvPicPr>
                        <a:picLocks noChangeAspect="1" noChangeArrowheads="1"/>
                      </p:cNvPicPr>
                      <p:nvPr/>
                    </p:nvPicPr>
                    <p:blipFill>
                      <a:blip r:embed="rId8"/>
                      <a:srcRect/>
                      <a:stretch>
                        <a:fillRect/>
                      </a:stretch>
                    </p:blipFill>
                    <p:spPr bwMode="auto">
                      <a:xfrm>
                        <a:off x="539552" y="5157192"/>
                        <a:ext cx="8237538" cy="1365250"/>
                      </a:xfrm>
                      <a:prstGeom prst="rect">
                        <a:avLst/>
                      </a:prstGeom>
                      <a:solidFill>
                        <a:srgbClr val="FFFF00"/>
                      </a:solidFill>
                      <a:ln w="38100">
                        <a:solidFill>
                          <a:schemeClr val="folHlink"/>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Optimal MPC (OMPC)</a:t>
            </a:r>
            <a:endParaRPr lang="en-GB" dirty="0"/>
          </a:p>
        </p:txBody>
      </p:sp>
      <p:sp>
        <p:nvSpPr>
          <p:cNvPr id="3" name="Content Placeholder 2"/>
          <p:cNvSpPr>
            <a:spLocks noGrp="1"/>
          </p:cNvSpPr>
          <p:nvPr>
            <p:ph idx="1"/>
          </p:nvPr>
        </p:nvSpPr>
        <p:spPr>
          <a:xfrm>
            <a:off x="214282" y="928670"/>
            <a:ext cx="8715436" cy="4660570"/>
          </a:xfrm>
        </p:spPr>
        <p:txBody>
          <a:bodyPr>
            <a:normAutofit/>
          </a:bodyPr>
          <a:lstStyle/>
          <a:p>
            <a:pPr marL="514350" indent="-514350">
              <a:buFont typeface="+mj-lt"/>
              <a:buAutoNum type="arabicPeriod"/>
            </a:pPr>
            <a:r>
              <a:rPr lang="en-GB" dirty="0" smtClean="0"/>
              <a:t>Take the dual-mode predictions based around the implementation of an LQR regulator and some transient perturbations.</a:t>
            </a:r>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r>
              <a:rPr lang="en-GB" dirty="0" smtClean="0"/>
              <a:t>Optimise predicted performance w.r.t. to the perturbations and implement the first value.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470121166"/>
              </p:ext>
            </p:extLst>
          </p:nvPr>
        </p:nvGraphicFramePr>
        <p:xfrm>
          <a:off x="107504" y="2492896"/>
          <a:ext cx="7138987" cy="1212850"/>
        </p:xfrm>
        <a:graphic>
          <a:graphicData uri="http://schemas.openxmlformats.org/presentationml/2006/ole">
            <mc:AlternateContent xmlns:mc="http://schemas.openxmlformats.org/markup-compatibility/2006">
              <mc:Choice xmlns:v="urn:schemas-microsoft-com:vml" Requires="v">
                <p:oleObj spid="_x0000_s18464" name="Equation" r:id="rId3" imgW="2692080" imgH="457200" progId="Equation.3">
                  <p:embed/>
                </p:oleObj>
              </mc:Choice>
              <mc:Fallback>
                <p:oleObj name="Equation" r:id="rId3" imgW="2692080" imgH="457200" progId="Equation.3">
                  <p:embed/>
                  <p:pic>
                    <p:nvPicPr>
                      <p:cNvPr id="0" name=""/>
                      <p:cNvPicPr>
                        <a:picLocks noChangeAspect="1" noChangeArrowheads="1"/>
                      </p:cNvPicPr>
                      <p:nvPr/>
                    </p:nvPicPr>
                    <p:blipFill>
                      <a:blip r:embed="rId4"/>
                      <a:srcRect/>
                      <a:stretch>
                        <a:fillRect/>
                      </a:stretch>
                    </p:blipFill>
                    <p:spPr bwMode="auto">
                      <a:xfrm>
                        <a:off x="107504" y="2492896"/>
                        <a:ext cx="7138987" cy="121285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29267619"/>
              </p:ext>
            </p:extLst>
          </p:nvPr>
        </p:nvGraphicFramePr>
        <p:xfrm>
          <a:off x="1547665" y="4725144"/>
          <a:ext cx="5184576" cy="1229064"/>
        </p:xfrm>
        <a:graphic>
          <a:graphicData uri="http://schemas.openxmlformats.org/presentationml/2006/ole">
            <mc:AlternateContent xmlns:mc="http://schemas.openxmlformats.org/markup-compatibility/2006">
              <mc:Choice xmlns:v="urn:schemas-microsoft-com:vml" Requires="v">
                <p:oleObj spid="_x0000_s18465" name="Equation" r:id="rId5" imgW="1930320" imgH="457200" progId="Equation.3">
                  <p:embed/>
                </p:oleObj>
              </mc:Choice>
              <mc:Fallback>
                <p:oleObj name="Equation" r:id="rId5" imgW="1930320" imgH="457200" progId="Equation.3">
                  <p:embed/>
                  <p:pic>
                    <p:nvPicPr>
                      <p:cNvPr id="0" name=""/>
                      <p:cNvPicPr>
                        <a:picLocks noChangeAspect="1" noChangeArrowheads="1"/>
                      </p:cNvPicPr>
                      <p:nvPr/>
                    </p:nvPicPr>
                    <p:blipFill>
                      <a:blip r:embed="rId6"/>
                      <a:srcRect/>
                      <a:stretch>
                        <a:fillRect/>
                      </a:stretch>
                    </p:blipFill>
                    <p:spPr bwMode="auto">
                      <a:xfrm>
                        <a:off x="1547665" y="4725144"/>
                        <a:ext cx="5184576" cy="1229064"/>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6" name="Rectangle 5"/>
          <p:cNvSpPr/>
          <p:nvPr/>
        </p:nvSpPr>
        <p:spPr>
          <a:xfrm>
            <a:off x="467544" y="6021288"/>
            <a:ext cx="7992888"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Express J in terms of </a:t>
            </a:r>
            <a:r>
              <a:rPr lang="en-GB" sz="3200" dirty="0" err="1" smtClean="0"/>
              <a:t>c</a:t>
            </a:r>
            <a:r>
              <a:rPr lang="en-GB" sz="3200" baseline="-25000" dirty="0" err="1" smtClean="0"/>
              <a:t>k</a:t>
            </a:r>
            <a:r>
              <a:rPr lang="en-GB" sz="3200" dirty="0" smtClean="0"/>
              <a:t>!</a:t>
            </a:r>
            <a:endParaRPr lang="en-GB" sz="3200" dirty="0"/>
          </a:p>
        </p:txBody>
      </p:sp>
      <p:sp>
        <p:nvSpPr>
          <p:cNvPr id="9" name="Rectangular Callout 8"/>
          <p:cNvSpPr/>
          <p:nvPr/>
        </p:nvSpPr>
        <p:spPr>
          <a:xfrm>
            <a:off x="7452320" y="1916832"/>
            <a:ext cx="1512168" cy="720080"/>
          </a:xfrm>
          <a:prstGeom prst="wedgeRectCallout">
            <a:avLst>
              <a:gd name="adj1" fmla="val -172007"/>
              <a:gd name="adj2" fmla="val 4360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Transient mode</a:t>
            </a:r>
            <a:endParaRPr lang="en-GB" sz="2400" dirty="0"/>
          </a:p>
        </p:txBody>
      </p:sp>
      <p:sp>
        <p:nvSpPr>
          <p:cNvPr id="10" name="Rectangular Callout 9"/>
          <p:cNvSpPr/>
          <p:nvPr/>
        </p:nvSpPr>
        <p:spPr>
          <a:xfrm>
            <a:off x="7452320" y="3068960"/>
            <a:ext cx="1512168" cy="720080"/>
          </a:xfrm>
          <a:prstGeom prst="wedgeRectCallout">
            <a:avLst>
              <a:gd name="adj1" fmla="val -72272"/>
              <a:gd name="adj2" fmla="val 72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Terminal mode</a:t>
            </a:r>
            <a:endParaRPr lang="en-GB" sz="2400" dirty="0"/>
          </a:p>
        </p:txBody>
      </p:sp>
    </p:spTree>
    <p:extLst>
      <p:ext uri="{BB962C8B-B14F-4D97-AF65-F5344CB8AC3E}">
        <p14:creationId xmlns:p14="http://schemas.microsoft.com/office/powerpoint/2010/main" val="168347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inVertical)">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Effect transition="in" filter="barn(inVertical)">
                                      <p:cBhvr>
                                        <p:cTn id="4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Reminder</a:t>
            </a:r>
            <a:endParaRPr lang="en-GB" dirty="0"/>
          </a:p>
        </p:txBody>
      </p:sp>
      <p:sp>
        <p:nvSpPr>
          <p:cNvPr id="3" name="Content Placeholder 2"/>
          <p:cNvSpPr>
            <a:spLocks noGrp="1"/>
          </p:cNvSpPr>
          <p:nvPr>
            <p:ph idx="1"/>
          </p:nvPr>
        </p:nvSpPr>
        <p:spPr>
          <a:xfrm>
            <a:off x="214282" y="928670"/>
            <a:ext cx="8715436" cy="1132178"/>
          </a:xfrm>
        </p:spPr>
        <p:txBody>
          <a:bodyPr/>
          <a:lstStyle/>
          <a:p>
            <a:pPr marL="0" indent="0">
              <a:buNone/>
            </a:pPr>
            <a:r>
              <a:rPr lang="en-GB" dirty="0" smtClean="0"/>
              <a:t>We will deploy the arrow notation from earlier chapters, hence: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772160836"/>
              </p:ext>
            </p:extLst>
          </p:nvPr>
        </p:nvGraphicFramePr>
        <p:xfrm>
          <a:off x="467544" y="2031104"/>
          <a:ext cx="2861022" cy="3257164"/>
        </p:xfrm>
        <a:graphic>
          <a:graphicData uri="http://schemas.openxmlformats.org/presentationml/2006/ole">
            <mc:AlternateContent xmlns:mc="http://schemas.openxmlformats.org/markup-compatibility/2006">
              <mc:Choice xmlns:v="urn:schemas-microsoft-com:vml" Requires="v">
                <p:oleObj spid="_x0000_s21535" name="Equation" r:id="rId3" imgW="825480" imgH="939600" progId="Equation.3">
                  <p:embed/>
                </p:oleObj>
              </mc:Choice>
              <mc:Fallback>
                <p:oleObj name="Equation" r:id="rId3" imgW="825480" imgH="939600" progId="Equation.3">
                  <p:embed/>
                  <p:pic>
                    <p:nvPicPr>
                      <p:cNvPr id="0" name=""/>
                      <p:cNvPicPr/>
                      <p:nvPr/>
                    </p:nvPicPr>
                    <p:blipFill>
                      <a:blip r:embed="rId4"/>
                      <a:stretch>
                        <a:fillRect/>
                      </a:stretch>
                    </p:blipFill>
                    <p:spPr>
                      <a:xfrm>
                        <a:off x="467544" y="2031104"/>
                        <a:ext cx="2861022" cy="3257164"/>
                      </a:xfrm>
                      <a:prstGeom prst="rect">
                        <a:avLst/>
                      </a:prstGeom>
                      <a:solidFill>
                        <a:schemeClr val="accent6">
                          <a:lumMod val="20000"/>
                          <a:lumOff val="80000"/>
                        </a:schemeClr>
                      </a:solidFill>
                    </p:spPr>
                  </p:pic>
                </p:oleObj>
              </mc:Fallback>
            </mc:AlternateContent>
          </a:graphicData>
        </a:graphic>
      </p:graphicFrame>
      <p:sp>
        <p:nvSpPr>
          <p:cNvPr id="7" name="Rectangle 6"/>
          <p:cNvSpPr/>
          <p:nvPr/>
        </p:nvSpPr>
        <p:spPr>
          <a:xfrm>
            <a:off x="3851920" y="2060848"/>
            <a:ext cx="5040560" cy="252028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This vector constitutes the degrees of freedom within the predictions which can be used to modify performance, satisfy constraints, etc. </a:t>
            </a:r>
            <a:endParaRPr lang="en-GB" sz="2800" dirty="0"/>
          </a:p>
        </p:txBody>
      </p:sp>
      <p:graphicFrame>
        <p:nvGraphicFramePr>
          <p:cNvPr id="8" name="Object 7"/>
          <p:cNvGraphicFramePr>
            <a:graphicFrameLocks noChangeAspect="1"/>
          </p:cNvGraphicFramePr>
          <p:nvPr>
            <p:extLst>
              <p:ext uri="{D42A27DB-BD31-4B8C-83A1-F6EECF244321}">
                <p14:modId xmlns:p14="http://schemas.microsoft.com/office/powerpoint/2010/main" val="3699585499"/>
              </p:ext>
            </p:extLst>
          </p:nvPr>
        </p:nvGraphicFramePr>
        <p:xfrm>
          <a:off x="4788024" y="5517232"/>
          <a:ext cx="3344862" cy="836613"/>
        </p:xfrm>
        <a:graphic>
          <a:graphicData uri="http://schemas.openxmlformats.org/presentationml/2006/ole">
            <mc:AlternateContent xmlns:mc="http://schemas.openxmlformats.org/markup-compatibility/2006">
              <mc:Choice xmlns:v="urn:schemas-microsoft-com:vml" Requires="v">
                <p:oleObj spid="_x0000_s21536" name="Equation" r:id="rId5" imgW="965160" imgH="241200" progId="Equation.3">
                  <p:embed/>
                </p:oleObj>
              </mc:Choice>
              <mc:Fallback>
                <p:oleObj name="Equation" r:id="rId5" imgW="965160" imgH="241200" progId="Equation.3">
                  <p:embed/>
                  <p:pic>
                    <p:nvPicPr>
                      <p:cNvPr id="0" name="Object 5"/>
                      <p:cNvPicPr>
                        <a:picLocks noChangeAspect="1" noChangeArrowheads="1"/>
                      </p:cNvPicPr>
                      <p:nvPr/>
                    </p:nvPicPr>
                    <p:blipFill>
                      <a:blip r:embed="rId6"/>
                      <a:srcRect/>
                      <a:stretch>
                        <a:fillRect/>
                      </a:stretch>
                    </p:blipFill>
                    <p:spPr bwMode="auto">
                      <a:xfrm>
                        <a:off x="4788024" y="5517232"/>
                        <a:ext cx="3344862" cy="836613"/>
                      </a:xfrm>
                      <a:prstGeom prst="rect">
                        <a:avLst/>
                      </a:prstGeom>
                      <a:solidFill>
                        <a:srgbClr val="FDEAD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3868553" y="4733528"/>
            <a:ext cx="5040560" cy="5844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Within the predictions</a:t>
            </a:r>
            <a:endParaRPr lang="en-GB" sz="2800" dirty="0"/>
          </a:p>
        </p:txBody>
      </p:sp>
    </p:spTree>
    <p:extLst>
      <p:ext uri="{BB962C8B-B14F-4D97-AF65-F5344CB8AC3E}">
        <p14:creationId xmlns:p14="http://schemas.microsoft.com/office/powerpoint/2010/main" val="361422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Autonomous model formulation</a:t>
            </a:r>
            <a:endParaRPr lang="en-GB" dirty="0"/>
          </a:p>
        </p:txBody>
      </p:sp>
      <p:sp>
        <p:nvSpPr>
          <p:cNvPr id="3" name="Content Placeholder 2"/>
          <p:cNvSpPr>
            <a:spLocks noGrp="1"/>
          </p:cNvSpPr>
          <p:nvPr>
            <p:ph idx="1"/>
          </p:nvPr>
        </p:nvSpPr>
        <p:spPr>
          <a:xfrm>
            <a:off x="214282" y="836712"/>
            <a:ext cx="8715436" cy="2212298"/>
          </a:xfrm>
        </p:spPr>
        <p:txBody>
          <a:bodyPr>
            <a:normAutofit fontScale="85000" lnSpcReduction="10000"/>
          </a:bodyPr>
          <a:lstStyle/>
          <a:p>
            <a:pPr marL="0" indent="0">
              <a:buNone/>
            </a:pPr>
            <a:r>
              <a:rPr lang="en-GB" dirty="0" smtClean="0"/>
              <a:t>A convenient mechanism for handling the two modes in the prediction is </a:t>
            </a:r>
            <a:r>
              <a:rPr lang="en-GB" dirty="0" smtClean="0"/>
              <a:t>to form </a:t>
            </a:r>
            <a:r>
              <a:rPr lang="en-GB" dirty="0" smtClean="0"/>
              <a:t>an augmented model where the perturbation terms are treated as extra states – this way one can reduce the model format to a single mode which is thus amenable to standard results and formulae.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40360342"/>
              </p:ext>
            </p:extLst>
          </p:nvPr>
        </p:nvGraphicFramePr>
        <p:xfrm>
          <a:off x="107504" y="3068961"/>
          <a:ext cx="3477411" cy="1944216"/>
        </p:xfrm>
        <a:graphic>
          <a:graphicData uri="http://schemas.openxmlformats.org/presentationml/2006/ole">
            <mc:AlternateContent xmlns:mc="http://schemas.openxmlformats.org/markup-compatibility/2006">
              <mc:Choice xmlns:v="urn:schemas-microsoft-com:vml" Requires="v">
                <p:oleObj spid="_x0000_s19509" name="Equation" r:id="rId3" imgW="1726920" imgH="965160" progId="Equation.3">
                  <p:embed/>
                </p:oleObj>
              </mc:Choice>
              <mc:Fallback>
                <p:oleObj name="Equation" r:id="rId3" imgW="1726920" imgH="965160" progId="Equation.3">
                  <p:embed/>
                  <p:pic>
                    <p:nvPicPr>
                      <p:cNvPr id="0" name="Object 6"/>
                      <p:cNvPicPr>
                        <a:picLocks noChangeAspect="1" noChangeArrowheads="1"/>
                      </p:cNvPicPr>
                      <p:nvPr/>
                    </p:nvPicPr>
                    <p:blipFill>
                      <a:blip r:embed="rId4"/>
                      <a:srcRect/>
                      <a:stretch>
                        <a:fillRect/>
                      </a:stretch>
                    </p:blipFill>
                    <p:spPr bwMode="auto">
                      <a:xfrm>
                        <a:off x="107504" y="3068961"/>
                        <a:ext cx="3477411" cy="1944216"/>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96315867"/>
              </p:ext>
            </p:extLst>
          </p:nvPr>
        </p:nvGraphicFramePr>
        <p:xfrm>
          <a:off x="3851275" y="2816622"/>
          <a:ext cx="4878388" cy="4068762"/>
        </p:xfrm>
        <a:graphic>
          <a:graphicData uri="http://schemas.openxmlformats.org/presentationml/2006/ole">
            <mc:AlternateContent xmlns:mc="http://schemas.openxmlformats.org/markup-compatibility/2006">
              <mc:Choice xmlns:v="urn:schemas-microsoft-com:vml" Requires="v">
                <p:oleObj spid="_x0000_s19510" name="Equation" r:id="rId5" imgW="2133360" imgH="1777680" progId="Equation.3">
                  <p:embed/>
                </p:oleObj>
              </mc:Choice>
              <mc:Fallback>
                <p:oleObj name="Equation" r:id="rId5" imgW="2133360" imgH="1777680" progId="Equation.3">
                  <p:embed/>
                  <p:pic>
                    <p:nvPicPr>
                      <p:cNvPr id="0" name="Object 5"/>
                      <p:cNvPicPr>
                        <a:picLocks noChangeAspect="1" noChangeArrowheads="1"/>
                      </p:cNvPicPr>
                      <p:nvPr/>
                    </p:nvPicPr>
                    <p:blipFill>
                      <a:blip r:embed="rId6"/>
                      <a:srcRect/>
                      <a:stretch>
                        <a:fillRect/>
                      </a:stretch>
                    </p:blipFill>
                    <p:spPr bwMode="auto">
                      <a:xfrm>
                        <a:off x="3851275" y="2816622"/>
                        <a:ext cx="4878388" cy="406876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09410779"/>
              </p:ext>
            </p:extLst>
          </p:nvPr>
        </p:nvGraphicFramePr>
        <p:xfrm>
          <a:off x="395536" y="5157192"/>
          <a:ext cx="3024336" cy="1599585"/>
        </p:xfrm>
        <a:graphic>
          <a:graphicData uri="http://schemas.openxmlformats.org/presentationml/2006/ole">
            <mc:AlternateContent xmlns:mc="http://schemas.openxmlformats.org/markup-compatibility/2006">
              <mc:Choice xmlns:v="urn:schemas-microsoft-com:vml" Requires="v">
                <p:oleObj spid="_x0000_s19511" name="Equation" r:id="rId7" imgW="914400" imgH="482400" progId="Equation.3">
                  <p:embed/>
                </p:oleObj>
              </mc:Choice>
              <mc:Fallback>
                <p:oleObj name="Equation" r:id="rId7" imgW="914400" imgH="482400" progId="Equation.3">
                  <p:embed/>
                  <p:pic>
                    <p:nvPicPr>
                      <p:cNvPr id="0" name="Object 5"/>
                      <p:cNvPicPr>
                        <a:picLocks noChangeAspect="1" noChangeArrowheads="1"/>
                      </p:cNvPicPr>
                      <p:nvPr/>
                    </p:nvPicPr>
                    <p:blipFill>
                      <a:blip r:embed="rId8"/>
                      <a:srcRect/>
                      <a:stretch>
                        <a:fillRect/>
                      </a:stretch>
                    </p:blipFill>
                    <p:spPr bwMode="auto">
                      <a:xfrm>
                        <a:off x="395536" y="5157192"/>
                        <a:ext cx="3024336" cy="1599585"/>
                      </a:xfrm>
                      <a:prstGeom prst="rect">
                        <a:avLst/>
                      </a:prstGeom>
                      <a:solidFill>
                        <a:schemeClr val="accent6">
                          <a:lumMod val="20000"/>
                          <a:lumOff val="80000"/>
                        </a:schemeClr>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82671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Remarks</a:t>
            </a:r>
            <a:endParaRPr lang="en-GB" dirty="0"/>
          </a:p>
        </p:txBody>
      </p:sp>
      <p:sp>
        <p:nvSpPr>
          <p:cNvPr id="3" name="Content Placeholder 2"/>
          <p:cNvSpPr>
            <a:spLocks noGrp="1"/>
          </p:cNvSpPr>
          <p:nvPr>
            <p:ph idx="1"/>
          </p:nvPr>
        </p:nvSpPr>
        <p:spPr>
          <a:xfrm>
            <a:off x="214282" y="836712"/>
            <a:ext cx="8715436" cy="1152128"/>
          </a:xfrm>
        </p:spPr>
        <p:txBody>
          <a:bodyPr>
            <a:normAutofit/>
          </a:bodyPr>
          <a:lstStyle/>
          <a:p>
            <a:pPr marL="0" indent="0">
              <a:buNone/>
            </a:pPr>
            <a:r>
              <a:rPr lang="en-GB" dirty="0" smtClean="0"/>
              <a:t>One can extract the original state, perturbation and inputs as follows: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84311075"/>
              </p:ext>
            </p:extLst>
          </p:nvPr>
        </p:nvGraphicFramePr>
        <p:xfrm>
          <a:off x="395536" y="2204864"/>
          <a:ext cx="4084637" cy="3703637"/>
        </p:xfrm>
        <a:graphic>
          <a:graphicData uri="http://schemas.openxmlformats.org/presentationml/2006/ole">
            <mc:AlternateContent xmlns:mc="http://schemas.openxmlformats.org/markup-compatibility/2006">
              <mc:Choice xmlns:v="urn:schemas-microsoft-com:vml" Requires="v">
                <p:oleObj spid="_x0000_s22555" name="Equation" r:id="rId3" imgW="1346040" imgH="1218960" progId="Equation.3">
                  <p:embed/>
                </p:oleObj>
              </mc:Choice>
              <mc:Fallback>
                <p:oleObj name="Equation" r:id="rId3" imgW="1346040" imgH="1218960" progId="Equation.3">
                  <p:embed/>
                  <p:pic>
                    <p:nvPicPr>
                      <p:cNvPr id="0" name=""/>
                      <p:cNvPicPr>
                        <a:picLocks noChangeAspect="1" noChangeArrowheads="1"/>
                      </p:cNvPicPr>
                      <p:nvPr/>
                    </p:nvPicPr>
                    <p:blipFill>
                      <a:blip r:embed="rId4"/>
                      <a:srcRect/>
                      <a:stretch>
                        <a:fillRect/>
                      </a:stretch>
                    </p:blipFill>
                    <p:spPr bwMode="auto">
                      <a:xfrm>
                        <a:off x="395536" y="2204864"/>
                        <a:ext cx="4084637" cy="3703637"/>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93969527"/>
              </p:ext>
            </p:extLst>
          </p:nvPr>
        </p:nvGraphicFramePr>
        <p:xfrm>
          <a:off x="5148064" y="2276872"/>
          <a:ext cx="3024336" cy="1599585"/>
        </p:xfrm>
        <a:graphic>
          <a:graphicData uri="http://schemas.openxmlformats.org/presentationml/2006/ole">
            <mc:AlternateContent xmlns:mc="http://schemas.openxmlformats.org/markup-compatibility/2006">
              <mc:Choice xmlns:v="urn:schemas-microsoft-com:vml" Requires="v">
                <p:oleObj spid="_x0000_s22556" name="Equation" r:id="rId5" imgW="914400" imgH="482400" progId="Equation.3">
                  <p:embed/>
                </p:oleObj>
              </mc:Choice>
              <mc:Fallback>
                <p:oleObj name="Equation" r:id="rId5" imgW="914400" imgH="482400" progId="Equation.3">
                  <p:embed/>
                  <p:pic>
                    <p:nvPicPr>
                      <p:cNvPr id="0" name=""/>
                      <p:cNvPicPr>
                        <a:picLocks noChangeAspect="1" noChangeArrowheads="1"/>
                      </p:cNvPicPr>
                      <p:nvPr/>
                    </p:nvPicPr>
                    <p:blipFill>
                      <a:blip r:embed="rId6"/>
                      <a:srcRect/>
                      <a:stretch>
                        <a:fillRect/>
                      </a:stretch>
                    </p:blipFill>
                    <p:spPr bwMode="auto">
                      <a:xfrm>
                        <a:off x="5148064" y="2276872"/>
                        <a:ext cx="3024336" cy="1599585"/>
                      </a:xfrm>
                      <a:prstGeom prst="rect">
                        <a:avLst/>
                      </a:prstGeom>
                      <a:solidFill>
                        <a:schemeClr val="accent6">
                          <a:lumMod val="20000"/>
                          <a:lumOff val="80000"/>
                        </a:schemeClr>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1650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Optimal MPC (OMPC)</a:t>
            </a:r>
            <a:endParaRPr lang="en-GB" dirty="0"/>
          </a:p>
        </p:txBody>
      </p:sp>
      <p:sp>
        <p:nvSpPr>
          <p:cNvPr id="3" name="Content Placeholder 2"/>
          <p:cNvSpPr>
            <a:spLocks noGrp="1"/>
          </p:cNvSpPr>
          <p:nvPr>
            <p:ph idx="1"/>
          </p:nvPr>
        </p:nvSpPr>
        <p:spPr>
          <a:xfrm>
            <a:off x="214282" y="928670"/>
            <a:ext cx="8715436" cy="4660570"/>
          </a:xfrm>
        </p:spPr>
        <p:txBody>
          <a:bodyPr>
            <a:normAutofit/>
          </a:bodyPr>
          <a:lstStyle/>
          <a:p>
            <a:pPr marL="514350" indent="-514350">
              <a:buFont typeface="+mj-lt"/>
              <a:buAutoNum type="arabicPeriod"/>
            </a:pPr>
            <a:r>
              <a:rPr lang="en-GB" dirty="0" smtClean="0"/>
              <a:t>Express J in terms of the autonomous model states:</a:t>
            </a:r>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r>
              <a:rPr lang="en-GB" dirty="0" smtClean="0"/>
              <a:t>Substitute in from the prediction equations: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9" name="Object 8"/>
          <p:cNvGraphicFramePr>
            <a:graphicFrameLocks noChangeAspect="1"/>
          </p:cNvGraphicFramePr>
          <p:nvPr>
            <p:extLst>
              <p:ext uri="{D42A27DB-BD31-4B8C-83A1-F6EECF244321}">
                <p14:modId xmlns:p14="http://schemas.microsoft.com/office/powerpoint/2010/main" val="2909576938"/>
              </p:ext>
            </p:extLst>
          </p:nvPr>
        </p:nvGraphicFramePr>
        <p:xfrm>
          <a:off x="1043608" y="1916832"/>
          <a:ext cx="7096125" cy="1230313"/>
        </p:xfrm>
        <a:graphic>
          <a:graphicData uri="http://schemas.openxmlformats.org/presentationml/2006/ole">
            <mc:AlternateContent xmlns:mc="http://schemas.openxmlformats.org/markup-compatibility/2006">
              <mc:Choice xmlns:v="urn:schemas-microsoft-com:vml" Requires="v">
                <p:oleObj spid="_x0000_s20532" name="Equation" r:id="rId3" imgW="2641320" imgH="457200" progId="Equation.3">
                  <p:embed/>
                </p:oleObj>
              </mc:Choice>
              <mc:Fallback>
                <p:oleObj name="Equation" r:id="rId3" imgW="2641320" imgH="457200" progId="Equation.3">
                  <p:embed/>
                  <p:pic>
                    <p:nvPicPr>
                      <p:cNvPr id="0" name="Object 7"/>
                      <p:cNvPicPr>
                        <a:picLocks noChangeAspect="1" noChangeArrowheads="1"/>
                      </p:cNvPicPr>
                      <p:nvPr/>
                    </p:nvPicPr>
                    <p:blipFill>
                      <a:blip r:embed="rId4"/>
                      <a:srcRect/>
                      <a:stretch>
                        <a:fillRect/>
                      </a:stretch>
                    </p:blipFill>
                    <p:spPr bwMode="auto">
                      <a:xfrm>
                        <a:off x="1043608" y="1916832"/>
                        <a:ext cx="7096125" cy="1230313"/>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649814616"/>
              </p:ext>
            </p:extLst>
          </p:nvPr>
        </p:nvGraphicFramePr>
        <p:xfrm>
          <a:off x="1619672" y="3717032"/>
          <a:ext cx="5670550" cy="757238"/>
        </p:xfrm>
        <a:graphic>
          <a:graphicData uri="http://schemas.openxmlformats.org/presentationml/2006/ole">
            <mc:AlternateContent xmlns:mc="http://schemas.openxmlformats.org/markup-compatibility/2006">
              <mc:Choice xmlns:v="urn:schemas-microsoft-com:vml" Requires="v">
                <p:oleObj spid="_x0000_s20533" name="Equation" r:id="rId5" imgW="1714320" imgH="228600" progId="Equation.3">
                  <p:embed/>
                </p:oleObj>
              </mc:Choice>
              <mc:Fallback>
                <p:oleObj name="Equation" r:id="rId5" imgW="1714320" imgH="228600" progId="Equation.3">
                  <p:embed/>
                  <p:pic>
                    <p:nvPicPr>
                      <p:cNvPr id="0" name="Object 7"/>
                      <p:cNvPicPr>
                        <a:picLocks noChangeAspect="1" noChangeArrowheads="1"/>
                      </p:cNvPicPr>
                      <p:nvPr/>
                    </p:nvPicPr>
                    <p:blipFill>
                      <a:blip r:embed="rId6"/>
                      <a:srcRect/>
                      <a:stretch>
                        <a:fillRect/>
                      </a:stretch>
                    </p:blipFill>
                    <p:spPr bwMode="auto">
                      <a:xfrm>
                        <a:off x="1619672" y="3717032"/>
                        <a:ext cx="5670550" cy="757238"/>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922489798"/>
              </p:ext>
            </p:extLst>
          </p:nvPr>
        </p:nvGraphicFramePr>
        <p:xfrm>
          <a:off x="899592" y="4645432"/>
          <a:ext cx="6984826" cy="2180999"/>
        </p:xfrm>
        <a:graphic>
          <a:graphicData uri="http://schemas.openxmlformats.org/presentationml/2006/ole">
            <mc:AlternateContent xmlns:mc="http://schemas.openxmlformats.org/markup-compatibility/2006">
              <mc:Choice xmlns:v="urn:schemas-microsoft-com:vml" Requires="v">
                <p:oleObj spid="_x0000_s20534" name="Equation" r:id="rId7" imgW="2933640" imgH="914400" progId="Equation.3">
                  <p:embed/>
                </p:oleObj>
              </mc:Choice>
              <mc:Fallback>
                <p:oleObj name="Equation" r:id="rId7" imgW="2933640" imgH="914400" progId="Equation.3">
                  <p:embed/>
                  <p:pic>
                    <p:nvPicPr>
                      <p:cNvPr id="0" name="Object 8"/>
                      <p:cNvPicPr>
                        <a:picLocks noChangeAspect="1" noChangeArrowheads="1"/>
                      </p:cNvPicPr>
                      <p:nvPr/>
                    </p:nvPicPr>
                    <p:blipFill>
                      <a:blip r:embed="rId8"/>
                      <a:srcRect/>
                      <a:stretch>
                        <a:fillRect/>
                      </a:stretch>
                    </p:blipFill>
                    <p:spPr bwMode="auto">
                      <a:xfrm>
                        <a:off x="899592" y="4645432"/>
                        <a:ext cx="6984826" cy="2180999"/>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96000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Lyapunov</a:t>
            </a:r>
            <a:r>
              <a:rPr lang="en-GB" dirty="0" smtClean="0"/>
              <a:t> equations</a:t>
            </a:r>
            <a:endParaRPr lang="en-GB" dirty="0"/>
          </a:p>
        </p:txBody>
      </p:sp>
      <p:sp>
        <p:nvSpPr>
          <p:cNvPr id="3" name="Content Placeholder 2"/>
          <p:cNvSpPr>
            <a:spLocks noGrp="1"/>
          </p:cNvSpPr>
          <p:nvPr>
            <p:ph idx="1"/>
          </p:nvPr>
        </p:nvSpPr>
        <p:spPr>
          <a:xfrm>
            <a:off x="214282" y="928670"/>
            <a:ext cx="8715436" cy="1276194"/>
          </a:xfrm>
        </p:spPr>
        <p:txBody>
          <a:bodyPr>
            <a:normAutofit fontScale="92500" lnSpcReduction="20000"/>
          </a:bodyPr>
          <a:lstStyle/>
          <a:p>
            <a:pPr marL="0" indent="0">
              <a:buNone/>
            </a:pPr>
            <a:r>
              <a:rPr lang="en-GB" dirty="0" err="1" smtClean="0"/>
              <a:t>Lyapunov</a:t>
            </a:r>
            <a:r>
              <a:rPr lang="en-GB" dirty="0" smtClean="0"/>
              <a:t> equations can be used to find the sum to infinity of certain convergent sequences, as illustrated here.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863065108"/>
              </p:ext>
            </p:extLst>
          </p:nvPr>
        </p:nvGraphicFramePr>
        <p:xfrm>
          <a:off x="1259632" y="1844824"/>
          <a:ext cx="6938963" cy="2436812"/>
        </p:xfrm>
        <a:graphic>
          <a:graphicData uri="http://schemas.openxmlformats.org/presentationml/2006/ole">
            <mc:AlternateContent xmlns:mc="http://schemas.openxmlformats.org/markup-compatibility/2006">
              <mc:Choice xmlns:v="urn:schemas-microsoft-com:vml" Requires="v">
                <p:oleObj spid="_x0000_s23582" name="Equation" r:id="rId3" imgW="3136680" imgH="1091880" progId="Equation.3">
                  <p:embed/>
                </p:oleObj>
              </mc:Choice>
              <mc:Fallback>
                <p:oleObj name="Equation" r:id="rId3" imgW="3136680" imgH="1091880" progId="Equation.3">
                  <p:embed/>
                  <p:pic>
                    <p:nvPicPr>
                      <p:cNvPr id="0" name="Object 4"/>
                      <p:cNvPicPr>
                        <a:picLocks noChangeAspect="1" noChangeArrowheads="1"/>
                      </p:cNvPicPr>
                      <p:nvPr/>
                    </p:nvPicPr>
                    <p:blipFill>
                      <a:blip r:embed="rId4"/>
                      <a:srcRect/>
                      <a:stretch>
                        <a:fillRect/>
                      </a:stretch>
                    </p:blipFill>
                    <p:spPr bwMode="auto">
                      <a:xfrm>
                        <a:off x="1259632" y="1844824"/>
                        <a:ext cx="6938963" cy="243681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56318156"/>
              </p:ext>
            </p:extLst>
          </p:nvPr>
        </p:nvGraphicFramePr>
        <p:xfrm>
          <a:off x="1907704" y="4509120"/>
          <a:ext cx="4665662" cy="1231900"/>
        </p:xfrm>
        <a:graphic>
          <a:graphicData uri="http://schemas.openxmlformats.org/presentationml/2006/ole">
            <mc:AlternateContent xmlns:mc="http://schemas.openxmlformats.org/markup-compatibility/2006">
              <mc:Choice xmlns:v="urn:schemas-microsoft-com:vml" Requires="v">
                <p:oleObj spid="_x0000_s23583" name="Equation" r:id="rId5" imgW="876240" imgH="228600" progId="Equation.3">
                  <p:embed/>
                </p:oleObj>
              </mc:Choice>
              <mc:Fallback>
                <p:oleObj name="Equation" r:id="rId5" imgW="876240" imgH="228600" progId="Equation.3">
                  <p:embed/>
                  <p:pic>
                    <p:nvPicPr>
                      <p:cNvPr id="0" name="Object 5"/>
                      <p:cNvPicPr>
                        <a:picLocks noChangeAspect="1" noChangeArrowheads="1"/>
                      </p:cNvPicPr>
                      <p:nvPr/>
                    </p:nvPicPr>
                    <p:blipFill>
                      <a:blip r:embed="rId6"/>
                      <a:srcRect/>
                      <a:stretch>
                        <a:fillRect/>
                      </a:stretch>
                    </p:blipFill>
                    <p:spPr bwMode="auto">
                      <a:xfrm>
                        <a:off x="1907704" y="4509120"/>
                        <a:ext cx="4665662" cy="1231900"/>
                      </a:xfrm>
                      <a:prstGeom prst="rect">
                        <a:avLst/>
                      </a:prstGeom>
                      <a:solidFill>
                        <a:srgbClr val="FFFF99"/>
                      </a:solidFill>
                      <a:ln>
                        <a:noFill/>
                      </a:ln>
                      <a:effectLst/>
                    </p:spPr>
                  </p:pic>
                </p:oleObj>
              </mc:Fallback>
            </mc:AlternateContent>
          </a:graphicData>
        </a:graphic>
      </p:graphicFrame>
      <p:sp>
        <p:nvSpPr>
          <p:cNvPr id="8" name="Rectangle 7"/>
          <p:cNvSpPr/>
          <p:nvPr/>
        </p:nvSpPr>
        <p:spPr>
          <a:xfrm>
            <a:off x="323528" y="5805264"/>
            <a:ext cx="8568952" cy="936104"/>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Use this formulae on J</a:t>
            </a:r>
            <a:endParaRPr lang="en-GB" sz="3600" dirty="0"/>
          </a:p>
        </p:txBody>
      </p:sp>
    </p:spTree>
    <p:extLst>
      <p:ext uri="{BB962C8B-B14F-4D97-AF65-F5344CB8AC3E}">
        <p14:creationId xmlns:p14="http://schemas.microsoft.com/office/powerpoint/2010/main" val="159006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1304</TotalTime>
  <Words>608</Words>
  <Application>Microsoft Office PowerPoint</Application>
  <PresentationFormat>On-screen Show (4:3)</PresentationFormat>
  <Paragraphs>104</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Equation</vt:lpstr>
      <vt:lpstr>CHAPTER 4 Optimal Predictive Control 3 Numerical details</vt:lpstr>
      <vt:lpstr>Background </vt:lpstr>
      <vt:lpstr>Linear quadratic regulators</vt:lpstr>
      <vt:lpstr>Optimal MPC (OMPC)</vt:lpstr>
      <vt:lpstr>Reminder</vt:lpstr>
      <vt:lpstr>Autonomous model formulation</vt:lpstr>
      <vt:lpstr>Remarks</vt:lpstr>
      <vt:lpstr>Optimal MPC (OMPC)</vt:lpstr>
      <vt:lpstr>Lyapunov equations</vt:lpstr>
      <vt:lpstr>Optimal MPC (OMPC)</vt:lpstr>
      <vt:lpstr>Compact performance index</vt:lpstr>
      <vt:lpstr>MATLAB code</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86</cp:revision>
  <dcterms:created xsi:type="dcterms:W3CDTF">2012-03-07T15:25:29Z</dcterms:created>
  <dcterms:modified xsi:type="dcterms:W3CDTF">2014-03-10T14:51:42Z</dcterms:modified>
</cp:coreProperties>
</file>