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98" r:id="rId3"/>
    <p:sldId id="290" r:id="rId4"/>
    <p:sldId id="297" r:id="rId5"/>
    <p:sldId id="299" r:id="rId6"/>
    <p:sldId id="300" r:id="rId7"/>
    <p:sldId id="301" r:id="rId8"/>
    <p:sldId id="304" r:id="rId9"/>
    <p:sldId id="302" r:id="rId10"/>
    <p:sldId id="303" r:id="rId11"/>
    <p:sldId id="305" r:id="rId12"/>
    <p:sldId id="306" r:id="rId13"/>
    <p:sldId id="307" r:id="rId14"/>
    <p:sldId id="284" r:id="rId15"/>
    <p:sldId id="26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18" autoAdjust="0"/>
  </p:normalViewPr>
  <p:slideViewPr>
    <p:cSldViewPr>
      <p:cViewPr varScale="1">
        <p:scale>
          <a:sx n="61" d="100"/>
          <a:sy n="61" d="100"/>
        </p:scale>
        <p:origin x="-7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3/11/2014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15</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lumMod val="21000"/>
                <a:lumOff val="79000"/>
                <a:alpha val="33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2.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1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9.wmf"/><Relationship Id="rId5" Type="http://schemas.openxmlformats.org/officeDocument/2006/relationships/oleObject" Target="../embeddings/oleObject18.bin"/><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1.wmf"/></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6.jpeg"/><Relationship Id="rId5" Type="http://schemas.openxmlformats.org/officeDocument/2006/relationships/hyperlink" Target="http://engsc.ac.uk/" TargetMode="External"/><Relationship Id="rId10" Type="http://schemas.openxmlformats.org/officeDocument/2006/relationships/image" Target="../media/image25.jpeg"/><Relationship Id="rId4" Type="http://schemas.openxmlformats.org/officeDocument/2006/relationships/image" Target="../media/image22.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4</a:t>
            </a:r>
            <a:br>
              <a:rPr lang="en-GB" dirty="0" smtClean="0"/>
            </a:br>
            <a:r>
              <a:rPr lang="en-GB" dirty="0" smtClean="0"/>
              <a:t>Optimal Predictive Control 4</a:t>
            </a:r>
            <a:br>
              <a:rPr lang="en-GB" dirty="0" smtClean="0"/>
            </a:br>
            <a:r>
              <a:rPr lang="en-GB" dirty="0" smtClean="0"/>
              <a:t>Analysis of the performance index</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Understanding </a:t>
            </a:r>
            <a:r>
              <a:rPr lang="en-GB" smtClean="0"/>
              <a:t>the observations 2</a:t>
            </a:r>
            <a:endParaRPr lang="en-GB" dirty="0"/>
          </a:p>
        </p:txBody>
      </p:sp>
      <p:sp>
        <p:nvSpPr>
          <p:cNvPr id="3" name="Content Placeholder 2"/>
          <p:cNvSpPr>
            <a:spLocks noGrp="1"/>
          </p:cNvSpPr>
          <p:nvPr>
            <p:ph idx="1"/>
          </p:nvPr>
        </p:nvSpPr>
        <p:spPr>
          <a:xfrm>
            <a:off x="214282" y="928670"/>
            <a:ext cx="8715436" cy="1132178"/>
          </a:xfrm>
        </p:spPr>
        <p:txBody>
          <a:bodyPr>
            <a:normAutofit/>
          </a:bodyPr>
          <a:lstStyle/>
          <a:p>
            <a:pPr marL="0" indent="0">
              <a:buNone/>
            </a:pPr>
            <a:r>
              <a:rPr lang="en-GB" dirty="0" smtClean="0"/>
              <a:t>One can easily determine the relationship needed to show </a:t>
            </a:r>
            <a:r>
              <a:rPr lang="en-GB" dirty="0" err="1" smtClean="0"/>
              <a:t>S</a:t>
            </a:r>
            <a:r>
              <a:rPr lang="en-GB" baseline="-25000" dirty="0" err="1" smtClean="0"/>
              <a:t>xc</a:t>
            </a:r>
            <a:r>
              <a:rPr lang="en-GB" dirty="0" smtClean="0"/>
              <a:t>=0 as follows.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914581799"/>
              </p:ext>
            </p:extLst>
          </p:nvPr>
        </p:nvGraphicFramePr>
        <p:xfrm>
          <a:off x="71438" y="2060575"/>
          <a:ext cx="8786812" cy="1511300"/>
        </p:xfrm>
        <a:graphic>
          <a:graphicData uri="http://schemas.openxmlformats.org/presentationml/2006/ole">
            <mc:AlternateContent xmlns:mc="http://schemas.openxmlformats.org/markup-compatibility/2006">
              <mc:Choice xmlns:v="urn:schemas-microsoft-com:vml" Requires="v">
                <p:oleObj spid="_x0000_s21567" name="Equation" r:id="rId3" imgW="3098520" imgH="533160" progId="Equation.3">
                  <p:embed/>
                </p:oleObj>
              </mc:Choice>
              <mc:Fallback>
                <p:oleObj name="Equation" r:id="rId3" imgW="3098520" imgH="533160" progId="Equation.3">
                  <p:embed/>
                  <p:pic>
                    <p:nvPicPr>
                      <p:cNvPr id="0" name=""/>
                      <p:cNvPicPr>
                        <a:picLocks noChangeAspect="1" noChangeArrowheads="1"/>
                      </p:cNvPicPr>
                      <p:nvPr/>
                    </p:nvPicPr>
                    <p:blipFill>
                      <a:blip r:embed="rId4"/>
                      <a:srcRect/>
                      <a:stretch>
                        <a:fillRect/>
                      </a:stretch>
                    </p:blipFill>
                    <p:spPr bwMode="auto">
                      <a:xfrm>
                        <a:off x="71438" y="2060575"/>
                        <a:ext cx="8786812" cy="151130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53583741"/>
              </p:ext>
            </p:extLst>
          </p:nvPr>
        </p:nvGraphicFramePr>
        <p:xfrm>
          <a:off x="4499992" y="3789040"/>
          <a:ext cx="3379217" cy="948553"/>
        </p:xfrm>
        <a:graphic>
          <a:graphicData uri="http://schemas.openxmlformats.org/presentationml/2006/ole">
            <mc:AlternateContent xmlns:mc="http://schemas.openxmlformats.org/markup-compatibility/2006">
              <mc:Choice xmlns:v="urn:schemas-microsoft-com:vml" Requires="v">
                <p:oleObj spid="_x0000_s21568" name="Equation" r:id="rId5" imgW="723600" imgH="203040" progId="Equation.3">
                  <p:embed/>
                </p:oleObj>
              </mc:Choice>
              <mc:Fallback>
                <p:oleObj name="Equation" r:id="rId5" imgW="723600" imgH="203040" progId="Equation.3">
                  <p:embed/>
                  <p:pic>
                    <p:nvPicPr>
                      <p:cNvPr id="0" name=""/>
                      <p:cNvPicPr>
                        <a:picLocks noChangeAspect="1" noChangeArrowheads="1"/>
                      </p:cNvPicPr>
                      <p:nvPr/>
                    </p:nvPicPr>
                    <p:blipFill>
                      <a:blip r:embed="rId6"/>
                      <a:srcRect/>
                      <a:stretch>
                        <a:fillRect/>
                      </a:stretch>
                    </p:blipFill>
                    <p:spPr bwMode="auto">
                      <a:xfrm>
                        <a:off x="4499992" y="3789040"/>
                        <a:ext cx="3379217" cy="948553"/>
                      </a:xfrm>
                      <a:prstGeom prst="rect">
                        <a:avLst/>
                      </a:prstGeom>
                      <a:solidFill>
                        <a:schemeClr val="accent3">
                          <a:lumMod val="20000"/>
                          <a:lumOff val="80000"/>
                        </a:schemeClr>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961882007"/>
              </p:ext>
            </p:extLst>
          </p:nvPr>
        </p:nvGraphicFramePr>
        <p:xfrm>
          <a:off x="323528" y="3861048"/>
          <a:ext cx="3060700" cy="665237"/>
        </p:xfrm>
        <a:graphic>
          <a:graphicData uri="http://schemas.openxmlformats.org/presentationml/2006/ole">
            <mc:AlternateContent xmlns:mc="http://schemas.openxmlformats.org/markup-compatibility/2006">
              <mc:Choice xmlns:v="urn:schemas-microsoft-com:vml" Requires="v">
                <p:oleObj spid="_x0000_s21569" name="Equation" r:id="rId7" imgW="1079280" imgH="241200" progId="Equation.3">
                  <p:embed/>
                </p:oleObj>
              </mc:Choice>
              <mc:Fallback>
                <p:oleObj name="Equation" r:id="rId7" imgW="1079280" imgH="241200" progId="Equation.3">
                  <p:embed/>
                  <p:pic>
                    <p:nvPicPr>
                      <p:cNvPr id="0" name="Object 5"/>
                      <p:cNvPicPr>
                        <a:picLocks noChangeAspect="1" noChangeArrowheads="1"/>
                      </p:cNvPicPr>
                      <p:nvPr/>
                    </p:nvPicPr>
                    <p:blipFill>
                      <a:blip r:embed="rId8"/>
                      <a:srcRect/>
                      <a:stretch>
                        <a:fillRect/>
                      </a:stretch>
                    </p:blipFill>
                    <p:spPr bwMode="auto">
                      <a:xfrm>
                        <a:off x="323528" y="3861048"/>
                        <a:ext cx="3060700" cy="665237"/>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93213235"/>
              </p:ext>
            </p:extLst>
          </p:nvPr>
        </p:nvGraphicFramePr>
        <p:xfrm>
          <a:off x="827584" y="5013176"/>
          <a:ext cx="4357688" cy="1330325"/>
        </p:xfrm>
        <a:graphic>
          <a:graphicData uri="http://schemas.openxmlformats.org/presentationml/2006/ole">
            <mc:AlternateContent xmlns:mc="http://schemas.openxmlformats.org/markup-compatibility/2006">
              <mc:Choice xmlns:v="urn:schemas-microsoft-com:vml" Requires="v">
                <p:oleObj spid="_x0000_s21570" name="Equation" r:id="rId9" imgW="1536480" imgH="482400" progId="Equation.3">
                  <p:embed/>
                </p:oleObj>
              </mc:Choice>
              <mc:Fallback>
                <p:oleObj name="Equation" r:id="rId9" imgW="1536480" imgH="482400" progId="Equation.3">
                  <p:embed/>
                  <p:pic>
                    <p:nvPicPr>
                      <p:cNvPr id="0" name="Object 7"/>
                      <p:cNvPicPr>
                        <a:picLocks noChangeAspect="1" noChangeArrowheads="1"/>
                      </p:cNvPicPr>
                      <p:nvPr/>
                    </p:nvPicPr>
                    <p:blipFill>
                      <a:blip r:embed="rId10"/>
                      <a:srcRect/>
                      <a:stretch>
                        <a:fillRect/>
                      </a:stretch>
                    </p:blipFill>
                    <p:spPr bwMode="auto">
                      <a:xfrm>
                        <a:off x="827584" y="5013176"/>
                        <a:ext cx="4357688" cy="1330325"/>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415975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Understanding the observations 3</a:t>
            </a:r>
            <a:endParaRPr lang="en-GB" dirty="0"/>
          </a:p>
        </p:txBody>
      </p:sp>
      <p:sp>
        <p:nvSpPr>
          <p:cNvPr id="3" name="Content Placeholder 2"/>
          <p:cNvSpPr>
            <a:spLocks noGrp="1"/>
          </p:cNvSpPr>
          <p:nvPr>
            <p:ph idx="1"/>
          </p:nvPr>
        </p:nvSpPr>
        <p:spPr>
          <a:xfrm>
            <a:off x="214282" y="928670"/>
            <a:ext cx="8715436" cy="3796474"/>
          </a:xfrm>
        </p:spPr>
        <p:txBody>
          <a:bodyPr>
            <a:normAutofit/>
          </a:bodyPr>
          <a:lstStyle/>
          <a:p>
            <a:pPr marL="0" indent="0">
              <a:buNone/>
            </a:pPr>
            <a:r>
              <a:rPr lang="en-GB" dirty="0" smtClean="0"/>
              <a:t>The final parameter is </a:t>
            </a:r>
            <a:r>
              <a:rPr lang="en-GB" dirty="0" err="1" smtClean="0"/>
              <a:t>S</a:t>
            </a:r>
            <a:r>
              <a:rPr lang="en-GB" baseline="-25000" dirty="0" err="1" smtClean="0"/>
              <a:t>c</a:t>
            </a:r>
            <a:r>
              <a:rPr lang="en-GB" dirty="0" smtClean="0"/>
              <a:t> which appears to have a block diagonal structure. </a:t>
            </a:r>
          </a:p>
          <a:p>
            <a:pPr marL="0" indent="0">
              <a:buNone/>
            </a:pPr>
            <a:endParaRPr lang="en-GB" dirty="0">
              <a:solidFill>
                <a:srgbClr val="C00000"/>
              </a:solidFill>
            </a:endParaRPr>
          </a:p>
          <a:p>
            <a:pPr marL="0" indent="0">
              <a:buNone/>
            </a:pPr>
            <a:endParaRPr lang="en-GB" dirty="0" smtClean="0">
              <a:solidFill>
                <a:srgbClr val="C00000"/>
              </a:solidFill>
            </a:endParaRPr>
          </a:p>
          <a:p>
            <a:pPr marL="0" indent="0">
              <a:buNone/>
            </a:pPr>
            <a:r>
              <a:rPr lang="en-GB" dirty="0" smtClean="0">
                <a:solidFill>
                  <a:srgbClr val="C00000"/>
                </a:solidFill>
              </a:rPr>
              <a:t>This implies that:</a:t>
            </a:r>
            <a:endParaRPr lang="en-GB"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368136282"/>
              </p:ext>
            </p:extLst>
          </p:nvPr>
        </p:nvGraphicFramePr>
        <p:xfrm>
          <a:off x="4716016" y="1556792"/>
          <a:ext cx="3642816" cy="2340436"/>
        </p:xfrm>
        <a:graphic>
          <a:graphicData uri="http://schemas.openxmlformats.org/presentationml/2006/ole">
            <mc:AlternateContent xmlns:mc="http://schemas.openxmlformats.org/markup-compatibility/2006">
              <mc:Choice xmlns:v="urn:schemas-microsoft-com:vml" Requires="v">
                <p:oleObj spid="_x0000_s23575" name="Equation" r:id="rId3" imgW="1422360" imgH="914400" progId="Equation.3">
                  <p:embed/>
                </p:oleObj>
              </mc:Choice>
              <mc:Fallback>
                <p:oleObj name="Equation" r:id="rId3" imgW="1422360" imgH="914400" progId="Equation.3">
                  <p:embed/>
                  <p:pic>
                    <p:nvPicPr>
                      <p:cNvPr id="0" name=""/>
                      <p:cNvPicPr>
                        <a:picLocks noChangeAspect="1" noChangeArrowheads="1"/>
                      </p:cNvPicPr>
                      <p:nvPr/>
                    </p:nvPicPr>
                    <p:blipFill>
                      <a:blip r:embed="rId4"/>
                      <a:srcRect/>
                      <a:stretch>
                        <a:fillRect/>
                      </a:stretch>
                    </p:blipFill>
                    <p:spPr bwMode="auto">
                      <a:xfrm>
                        <a:off x="4716016" y="1556792"/>
                        <a:ext cx="3642816" cy="2340436"/>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533325694"/>
              </p:ext>
            </p:extLst>
          </p:nvPr>
        </p:nvGraphicFramePr>
        <p:xfrm>
          <a:off x="323528" y="4077072"/>
          <a:ext cx="8331200" cy="844550"/>
        </p:xfrm>
        <a:graphic>
          <a:graphicData uri="http://schemas.openxmlformats.org/presentationml/2006/ole">
            <mc:AlternateContent xmlns:mc="http://schemas.openxmlformats.org/markup-compatibility/2006">
              <mc:Choice xmlns:v="urn:schemas-microsoft-com:vml" Requires="v">
                <p:oleObj spid="_x0000_s23576" name="Equation" r:id="rId5" imgW="2628720" imgH="266400" progId="Equation.3">
                  <p:embed/>
                </p:oleObj>
              </mc:Choice>
              <mc:Fallback>
                <p:oleObj name="Equation" r:id="rId5" imgW="2628720" imgH="266400" progId="Equation.3">
                  <p:embed/>
                  <p:pic>
                    <p:nvPicPr>
                      <p:cNvPr id="0" name="Object 5"/>
                      <p:cNvPicPr>
                        <a:picLocks noChangeAspect="1" noChangeArrowheads="1"/>
                      </p:cNvPicPr>
                      <p:nvPr/>
                    </p:nvPicPr>
                    <p:blipFill>
                      <a:blip r:embed="rId6"/>
                      <a:srcRect/>
                      <a:stretch>
                        <a:fillRect/>
                      </a:stretch>
                    </p:blipFill>
                    <p:spPr bwMode="auto">
                      <a:xfrm>
                        <a:off x="323528" y="4077072"/>
                        <a:ext cx="8331200" cy="844550"/>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9" name="Rectangle 8"/>
          <p:cNvSpPr/>
          <p:nvPr/>
        </p:nvSpPr>
        <p:spPr>
          <a:xfrm>
            <a:off x="161367" y="5157192"/>
            <a:ext cx="8568952" cy="1563916"/>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dirty="0" smtClean="0"/>
              <a:t>Every perturbation term </a:t>
            </a:r>
            <a:r>
              <a:rPr lang="en-GB" sz="3200" dirty="0" err="1" smtClean="0"/>
              <a:t>c</a:t>
            </a:r>
            <a:r>
              <a:rPr lang="en-GB" sz="3200" baseline="-25000" dirty="0" err="1" smtClean="0"/>
              <a:t>k+i</a:t>
            </a:r>
            <a:r>
              <a:rPr lang="en-GB" sz="3200" dirty="0" smtClean="0"/>
              <a:t> has an identical impact on the cost and there are no cross terms </a:t>
            </a:r>
            <a:r>
              <a:rPr lang="en-GB" sz="3200" dirty="0"/>
              <a:t>involving </a:t>
            </a:r>
            <a:r>
              <a:rPr lang="en-GB" sz="3200" dirty="0" err="1" smtClean="0"/>
              <a:t>c</a:t>
            </a:r>
            <a:r>
              <a:rPr lang="en-GB" sz="3200" baseline="-25000" dirty="0" err="1" smtClean="0"/>
              <a:t>k+i</a:t>
            </a:r>
            <a:r>
              <a:rPr lang="en-GB" sz="3200" baseline="-25000" dirty="0" smtClean="0"/>
              <a:t> </a:t>
            </a:r>
            <a:r>
              <a:rPr lang="en-GB" sz="3200" dirty="0" smtClean="0"/>
              <a:t>and </a:t>
            </a:r>
            <a:r>
              <a:rPr lang="en-GB" sz="3200" dirty="0" err="1" smtClean="0"/>
              <a:t>c</a:t>
            </a:r>
            <a:r>
              <a:rPr lang="en-GB" sz="3200" baseline="-25000" dirty="0" err="1" smtClean="0"/>
              <a:t>k+j</a:t>
            </a:r>
            <a:endParaRPr lang="en-GB" sz="3200" dirty="0">
              <a:solidFill>
                <a:srgbClr val="800000"/>
              </a:solidFill>
            </a:endParaRPr>
          </a:p>
        </p:txBody>
      </p:sp>
    </p:spTree>
    <p:extLst>
      <p:ext uri="{BB962C8B-B14F-4D97-AF65-F5344CB8AC3E}">
        <p14:creationId xmlns:p14="http://schemas.microsoft.com/office/powerpoint/2010/main" val="43673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Rationale for observation 3</a:t>
            </a:r>
            <a:endParaRPr lang="en-GB" dirty="0"/>
          </a:p>
        </p:txBody>
      </p:sp>
      <p:sp>
        <p:nvSpPr>
          <p:cNvPr id="3" name="Content Placeholder 2"/>
          <p:cNvSpPr>
            <a:spLocks noGrp="1"/>
          </p:cNvSpPr>
          <p:nvPr>
            <p:ph idx="1"/>
          </p:nvPr>
        </p:nvSpPr>
        <p:spPr>
          <a:xfrm>
            <a:off x="214282" y="928670"/>
            <a:ext cx="8715436" cy="4084506"/>
          </a:xfrm>
        </p:spPr>
        <p:txBody>
          <a:bodyPr>
            <a:normAutofit fontScale="92500" lnSpcReduction="10000"/>
          </a:bodyPr>
          <a:lstStyle/>
          <a:p>
            <a:pPr marL="0" indent="0">
              <a:buNone/>
            </a:pPr>
            <a:r>
              <a:rPr lang="en-GB" dirty="0" smtClean="0"/>
              <a:t>This follows immediately from u=-</a:t>
            </a:r>
            <a:r>
              <a:rPr lang="en-GB" dirty="0" err="1" smtClean="0"/>
              <a:t>Kx</a:t>
            </a:r>
            <a:r>
              <a:rPr lang="en-GB" dirty="0" smtClean="0"/>
              <a:t> being the unconstrained optimal.</a:t>
            </a:r>
          </a:p>
          <a:p>
            <a:r>
              <a:rPr lang="en-GB" dirty="0" smtClean="0"/>
              <a:t>This means, irrespective of the predicted value of </a:t>
            </a:r>
            <a:r>
              <a:rPr lang="en-GB" dirty="0" err="1" smtClean="0"/>
              <a:t>c</a:t>
            </a:r>
            <a:r>
              <a:rPr lang="en-GB" baseline="-25000" dirty="0" err="1" smtClean="0"/>
              <a:t>k</a:t>
            </a:r>
            <a:r>
              <a:rPr lang="en-GB" dirty="0" smtClean="0"/>
              <a:t> chosen at sample k, the optimal value of c</a:t>
            </a:r>
            <a:r>
              <a:rPr lang="en-GB" baseline="-25000" dirty="0" smtClean="0"/>
              <a:t>k+1</a:t>
            </a:r>
            <a:r>
              <a:rPr lang="en-GB" dirty="0" smtClean="0"/>
              <a:t> will still be zero and have no dependence on </a:t>
            </a:r>
            <a:r>
              <a:rPr lang="en-GB" dirty="0" err="1" smtClean="0"/>
              <a:t>c</a:t>
            </a:r>
            <a:r>
              <a:rPr lang="en-GB" baseline="-25000" dirty="0" err="1" smtClean="0"/>
              <a:t>k</a:t>
            </a:r>
            <a:r>
              <a:rPr lang="en-GB" dirty="0" smtClean="0"/>
              <a:t>; consequently no cross terms (off diagonals in </a:t>
            </a:r>
            <a:r>
              <a:rPr lang="en-GB" dirty="0" err="1" smtClean="0"/>
              <a:t>S</a:t>
            </a:r>
            <a:r>
              <a:rPr lang="en-GB" baseline="-25000" dirty="0" err="1" smtClean="0"/>
              <a:t>c</a:t>
            </a:r>
            <a:r>
              <a:rPr lang="en-GB" dirty="0" smtClean="0"/>
              <a:t>).</a:t>
            </a:r>
            <a:endParaRPr lang="en-GB" dirty="0" smtClean="0"/>
          </a:p>
          <a:p>
            <a:r>
              <a:rPr lang="en-GB" dirty="0" smtClean="0"/>
              <a:t>Given we deploy infinite horizons, the impact on the cost of </a:t>
            </a:r>
            <a:r>
              <a:rPr lang="en-GB" dirty="0" err="1" smtClean="0"/>
              <a:t>c</a:t>
            </a:r>
            <a:r>
              <a:rPr lang="en-GB" baseline="-25000" dirty="0" err="1" smtClean="0"/>
              <a:t>k</a:t>
            </a:r>
            <a:r>
              <a:rPr lang="en-GB" dirty="0" smtClean="0"/>
              <a:t> and c</a:t>
            </a:r>
            <a:r>
              <a:rPr lang="en-GB" baseline="-25000" dirty="0" smtClean="0"/>
              <a:t>k+1</a:t>
            </a:r>
            <a:r>
              <a:rPr lang="en-GB" dirty="0" smtClean="0"/>
              <a:t> must be identical; consequently all diagonal terms must be the same.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sp>
        <p:nvSpPr>
          <p:cNvPr id="6" name="Rectangle 5"/>
          <p:cNvSpPr/>
          <p:nvPr/>
        </p:nvSpPr>
        <p:spPr>
          <a:xfrm>
            <a:off x="167506" y="5013176"/>
            <a:ext cx="8568952" cy="1563916"/>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The observation that </a:t>
            </a:r>
            <a:r>
              <a:rPr lang="en-GB" sz="3200" dirty="0" err="1" smtClean="0"/>
              <a:t>S</a:t>
            </a:r>
            <a:r>
              <a:rPr lang="en-GB" sz="3200" baseline="-25000" dirty="0" err="1" smtClean="0"/>
              <a:t>c</a:t>
            </a:r>
            <a:r>
              <a:rPr lang="en-GB" sz="3200" dirty="0" smtClean="0"/>
              <a:t> is block diagonal with identical diagonal elements is exactly what we expected from video 2.</a:t>
            </a:r>
            <a:endParaRPr lang="en-GB" sz="3200" dirty="0">
              <a:solidFill>
                <a:srgbClr val="800000"/>
              </a:solidFill>
            </a:endParaRPr>
          </a:p>
        </p:txBody>
      </p:sp>
    </p:spTree>
    <p:extLst>
      <p:ext uri="{BB962C8B-B14F-4D97-AF65-F5344CB8AC3E}">
        <p14:creationId xmlns:p14="http://schemas.microsoft.com/office/powerpoint/2010/main" val="409069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heel(1)">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Feedback control law</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For completeness, it is worth doing the optimisation of J to determine the optimum value of the perturbation terms c</a:t>
            </a:r>
            <a:r>
              <a:rPr lang="en-GB" baseline="-25000" dirty="0" smtClean="0"/>
              <a:t>k</a:t>
            </a:r>
            <a:r>
              <a:rPr lang="en-GB" dirty="0" smtClean="0"/>
              <a:t>.</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r>
              <a:rPr lang="en-GB" dirty="0" smtClean="0"/>
              <a:t>Consequently:</a:t>
            </a:r>
          </a:p>
          <a:p>
            <a:pPr marL="0" indent="0">
              <a:buNone/>
            </a:pPr>
            <a:endParaRPr lang="en-GB" dirty="0"/>
          </a:p>
          <a:p>
            <a:pPr marL="0" indent="0">
              <a:buNone/>
            </a:pPr>
            <a:r>
              <a:rPr lang="en-GB" dirty="0" smtClean="0"/>
              <a:t>However, of course </a:t>
            </a:r>
            <a:r>
              <a:rPr lang="en-GB" dirty="0" err="1" smtClean="0"/>
              <a:t>S</a:t>
            </a:r>
            <a:r>
              <a:rPr lang="en-GB" baseline="-25000" dirty="0" err="1" smtClean="0"/>
              <a:t>xc</a:t>
            </a:r>
            <a:r>
              <a:rPr lang="en-GB" dirty="0" smtClean="0"/>
              <a:t>=0, so:</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045791305"/>
              </p:ext>
            </p:extLst>
          </p:nvPr>
        </p:nvGraphicFramePr>
        <p:xfrm>
          <a:off x="2483768" y="2331088"/>
          <a:ext cx="5401121" cy="2033345"/>
        </p:xfrm>
        <a:graphic>
          <a:graphicData uri="http://schemas.openxmlformats.org/presentationml/2006/ole">
            <mc:AlternateContent xmlns:mc="http://schemas.openxmlformats.org/markup-compatibility/2006">
              <mc:Choice xmlns:v="urn:schemas-microsoft-com:vml" Requires="v">
                <p:oleObj spid="_x0000_s25625" name="Equation" r:id="rId3" imgW="1955520" imgH="736560" progId="Equation.3">
                  <p:embed/>
                </p:oleObj>
              </mc:Choice>
              <mc:Fallback>
                <p:oleObj name="Equation" r:id="rId3" imgW="1955520" imgH="736560" progId="Equation.3">
                  <p:embed/>
                  <p:pic>
                    <p:nvPicPr>
                      <p:cNvPr id="0" name="Object 5"/>
                      <p:cNvPicPr>
                        <a:picLocks noChangeAspect="1" noChangeArrowheads="1"/>
                      </p:cNvPicPr>
                      <p:nvPr/>
                    </p:nvPicPr>
                    <p:blipFill>
                      <a:blip r:embed="rId4"/>
                      <a:srcRect/>
                      <a:stretch>
                        <a:fillRect/>
                      </a:stretch>
                    </p:blipFill>
                    <p:spPr bwMode="auto">
                      <a:xfrm>
                        <a:off x="2483768" y="2331088"/>
                        <a:ext cx="5401121" cy="2033345"/>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97346209"/>
              </p:ext>
            </p:extLst>
          </p:nvPr>
        </p:nvGraphicFramePr>
        <p:xfrm>
          <a:off x="3275856" y="4509120"/>
          <a:ext cx="3816922" cy="898798"/>
        </p:xfrm>
        <a:graphic>
          <a:graphicData uri="http://schemas.openxmlformats.org/presentationml/2006/ole">
            <mc:AlternateContent xmlns:mc="http://schemas.openxmlformats.org/markup-compatibility/2006">
              <mc:Choice xmlns:v="urn:schemas-microsoft-com:vml" Requires="v">
                <p:oleObj spid="_x0000_s25626" name="Equation" r:id="rId5" imgW="1079280" imgH="253800" progId="Equation.3">
                  <p:embed/>
                </p:oleObj>
              </mc:Choice>
              <mc:Fallback>
                <p:oleObj name="Equation" r:id="rId5" imgW="1079280" imgH="253800" progId="Equation.3">
                  <p:embed/>
                  <p:pic>
                    <p:nvPicPr>
                      <p:cNvPr id="0" name="Object 5"/>
                      <p:cNvPicPr>
                        <a:picLocks noChangeAspect="1" noChangeArrowheads="1"/>
                      </p:cNvPicPr>
                      <p:nvPr/>
                    </p:nvPicPr>
                    <p:blipFill>
                      <a:blip r:embed="rId6"/>
                      <a:srcRect/>
                      <a:stretch>
                        <a:fillRect/>
                      </a:stretch>
                    </p:blipFill>
                    <p:spPr bwMode="auto">
                      <a:xfrm>
                        <a:off x="3275856" y="4509120"/>
                        <a:ext cx="3816922" cy="898798"/>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712197787"/>
              </p:ext>
            </p:extLst>
          </p:nvPr>
        </p:nvGraphicFramePr>
        <p:xfrm>
          <a:off x="5292080" y="5589240"/>
          <a:ext cx="1482725" cy="854075"/>
        </p:xfrm>
        <a:graphic>
          <a:graphicData uri="http://schemas.openxmlformats.org/presentationml/2006/ole">
            <mc:AlternateContent xmlns:mc="http://schemas.openxmlformats.org/markup-compatibility/2006">
              <mc:Choice xmlns:v="urn:schemas-microsoft-com:vml" Requires="v">
                <p:oleObj spid="_x0000_s25627" name="Equation" r:id="rId7" imgW="419040" imgH="241200" progId="Equation.3">
                  <p:embed/>
                </p:oleObj>
              </mc:Choice>
              <mc:Fallback>
                <p:oleObj name="Equation" r:id="rId7" imgW="419040" imgH="241200" progId="Equation.3">
                  <p:embed/>
                  <p:pic>
                    <p:nvPicPr>
                      <p:cNvPr id="0" name="Object 6"/>
                      <p:cNvPicPr>
                        <a:picLocks noChangeAspect="1" noChangeArrowheads="1"/>
                      </p:cNvPicPr>
                      <p:nvPr/>
                    </p:nvPicPr>
                    <p:blipFill>
                      <a:blip r:embed="rId8"/>
                      <a:srcRect/>
                      <a:stretch>
                        <a:fillRect/>
                      </a:stretch>
                    </p:blipFill>
                    <p:spPr bwMode="auto">
                      <a:xfrm>
                        <a:off x="5292080" y="5589240"/>
                        <a:ext cx="1482725" cy="854075"/>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9" name="Rectangle 8"/>
          <p:cNvSpPr/>
          <p:nvPr/>
        </p:nvSpPr>
        <p:spPr>
          <a:xfrm>
            <a:off x="236802" y="2924944"/>
            <a:ext cx="8568952" cy="250002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The optimal unconstrained control law </a:t>
            </a:r>
          </a:p>
          <a:p>
            <a:pPr algn="ctr"/>
            <a:r>
              <a:rPr lang="en-GB" sz="3200" dirty="0" smtClean="0"/>
              <a:t>u=-</a:t>
            </a:r>
            <a:r>
              <a:rPr lang="en-GB" sz="3200" dirty="0" err="1" smtClean="0"/>
              <a:t>Kx+c</a:t>
            </a:r>
            <a:r>
              <a:rPr lang="en-GB" sz="3200" dirty="0" smtClean="0"/>
              <a:t> </a:t>
            </a:r>
          </a:p>
          <a:p>
            <a:pPr algn="ctr"/>
            <a:r>
              <a:rPr lang="en-GB" sz="3200" dirty="0" smtClean="0"/>
              <a:t>is independent of the control horizon </a:t>
            </a:r>
            <a:r>
              <a:rPr lang="en-GB" sz="3200" dirty="0" err="1" smtClean="0"/>
              <a:t>n</a:t>
            </a:r>
            <a:r>
              <a:rPr lang="en-GB" sz="3200" baseline="-25000" dirty="0" err="1" smtClean="0"/>
              <a:t>c</a:t>
            </a:r>
            <a:r>
              <a:rPr lang="en-GB" sz="3200" dirty="0" smtClean="0"/>
              <a:t>.</a:t>
            </a:r>
            <a:endParaRPr lang="en-GB" sz="3200" dirty="0">
              <a:solidFill>
                <a:srgbClr val="800000"/>
              </a:solidFill>
            </a:endParaRPr>
          </a:p>
        </p:txBody>
      </p:sp>
    </p:spTree>
    <p:extLst>
      <p:ext uri="{BB962C8B-B14F-4D97-AF65-F5344CB8AC3E}">
        <p14:creationId xmlns:p14="http://schemas.microsoft.com/office/powerpoint/2010/main" val="168218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heel(1)">
                                      <p:cBhvr>
                                        <p:cTn id="2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GB" dirty="0" smtClean="0"/>
              <a:t>Used argument and numerical example to investigate the structure of an OMPC performance index.</a:t>
            </a:r>
          </a:p>
          <a:p>
            <a:pPr marL="514350" indent="-514350">
              <a:buFont typeface="+mj-lt"/>
              <a:buAutoNum type="arabicPeriod"/>
            </a:pPr>
            <a:endParaRPr lang="en-GB" dirty="0" smtClean="0"/>
          </a:p>
          <a:p>
            <a:pPr marL="514350" indent="-514350">
              <a:buFont typeface="+mj-lt"/>
              <a:buAutoNum type="arabicPeriod"/>
            </a:pPr>
            <a:endParaRPr lang="en-GB" dirty="0"/>
          </a:p>
          <a:p>
            <a:pPr marL="514350" indent="-514350">
              <a:buFont typeface="+mj-lt"/>
              <a:buAutoNum type="arabicPeriod"/>
            </a:pPr>
            <a:r>
              <a:rPr lang="en-GB" dirty="0" smtClean="0"/>
              <a:t>Shown that </a:t>
            </a:r>
            <a:r>
              <a:rPr lang="en-GB" dirty="0" err="1" smtClean="0"/>
              <a:t>S</a:t>
            </a:r>
            <a:r>
              <a:rPr lang="en-GB" baseline="-25000" dirty="0" err="1" smtClean="0"/>
              <a:t>x</a:t>
            </a:r>
            <a:r>
              <a:rPr lang="en-GB" dirty="0" smtClean="0"/>
              <a:t> is independent of the horizon (although of course also does not effect any optimisation).</a:t>
            </a:r>
          </a:p>
          <a:p>
            <a:pPr marL="514350" indent="-514350">
              <a:buFont typeface="+mj-lt"/>
              <a:buAutoNum type="arabicPeriod"/>
            </a:pPr>
            <a:r>
              <a:rPr lang="en-GB" dirty="0" err="1" smtClean="0"/>
              <a:t>S</a:t>
            </a:r>
            <a:r>
              <a:rPr lang="en-GB" baseline="-25000" dirty="0" err="1" smtClean="0"/>
              <a:t>xc</a:t>
            </a:r>
            <a:r>
              <a:rPr lang="en-GB" dirty="0" smtClean="0"/>
              <a:t> must be zero (assumes predictions and cost both based around the LQR optimal).</a:t>
            </a:r>
          </a:p>
          <a:p>
            <a:pPr marL="514350" indent="-514350">
              <a:buFont typeface="+mj-lt"/>
              <a:buAutoNum type="arabicPeriod"/>
            </a:pPr>
            <a:r>
              <a:rPr lang="en-GB" dirty="0" err="1" smtClean="0"/>
              <a:t>S</a:t>
            </a:r>
            <a:r>
              <a:rPr lang="en-GB" baseline="-25000" dirty="0" err="1" smtClean="0"/>
              <a:t>c</a:t>
            </a:r>
            <a:r>
              <a:rPr lang="en-GB" dirty="0" smtClean="0"/>
              <a:t> must be block diagonal with each block the same.</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14</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616891690"/>
              </p:ext>
            </p:extLst>
          </p:nvPr>
        </p:nvGraphicFramePr>
        <p:xfrm>
          <a:off x="2051720" y="2132856"/>
          <a:ext cx="6197600" cy="844550"/>
        </p:xfrm>
        <a:graphic>
          <a:graphicData uri="http://schemas.openxmlformats.org/presentationml/2006/ole">
            <mc:AlternateContent xmlns:mc="http://schemas.openxmlformats.org/markup-compatibility/2006">
              <mc:Choice xmlns:v="urn:schemas-microsoft-com:vml" Requires="v">
                <p:oleObj spid="_x0000_s24586" name="Equation" r:id="rId3" imgW="1955520" imgH="266400" progId="Equation.3">
                  <p:embed/>
                </p:oleObj>
              </mc:Choice>
              <mc:Fallback>
                <p:oleObj name="Equation" r:id="rId3" imgW="1955520" imgH="266400" progId="Equation.3">
                  <p:embed/>
                  <p:pic>
                    <p:nvPicPr>
                      <p:cNvPr id="0" name="Object 5"/>
                      <p:cNvPicPr>
                        <a:picLocks noChangeAspect="1" noChangeArrowheads="1"/>
                      </p:cNvPicPr>
                      <p:nvPr/>
                    </p:nvPicPr>
                    <p:blipFill>
                      <a:blip r:embed="rId4"/>
                      <a:srcRect/>
                      <a:stretch>
                        <a:fillRect/>
                      </a:stretch>
                    </p:blipFill>
                    <p:spPr bwMode="auto">
                      <a:xfrm>
                        <a:off x="2051720" y="2132856"/>
                        <a:ext cx="6197600" cy="844550"/>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7" name="Rectangle 6"/>
          <p:cNvSpPr/>
          <p:nvPr/>
        </p:nvSpPr>
        <p:spPr>
          <a:xfrm>
            <a:off x="167506" y="4077072"/>
            <a:ext cx="8568952" cy="250002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Reminded that although this means the optimal c=0 (we appear to have done nothing), this is setting up important ground work for constraint handling which </a:t>
            </a:r>
            <a:r>
              <a:rPr lang="en-GB" sz="3200" smtClean="0"/>
              <a:t>is to come later.</a:t>
            </a:r>
            <a:endParaRPr lang="en-GB" sz="3200" dirty="0">
              <a:solidFill>
                <a:srgbClr val="800000"/>
              </a:solidFill>
            </a:endParaRPr>
          </a:p>
        </p:txBody>
      </p:sp>
    </p:spTree>
    <p:extLst>
      <p:ext uri="{BB962C8B-B14F-4D97-AF65-F5344CB8AC3E}">
        <p14:creationId xmlns:p14="http://schemas.microsoft.com/office/powerpoint/2010/main" val="279092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heel(1)">
                                      <p:cBhvr>
                                        <p:cTn id="3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Background: Optimal MPC (OMPC)</a:t>
            </a:r>
            <a:endParaRPr lang="en-GB" dirty="0"/>
          </a:p>
        </p:txBody>
      </p:sp>
      <p:sp>
        <p:nvSpPr>
          <p:cNvPr id="3" name="Content Placeholder 2"/>
          <p:cNvSpPr>
            <a:spLocks noGrp="1"/>
          </p:cNvSpPr>
          <p:nvPr>
            <p:ph idx="1"/>
          </p:nvPr>
        </p:nvSpPr>
        <p:spPr>
          <a:xfrm>
            <a:off x="214282" y="928670"/>
            <a:ext cx="8715436" cy="4660570"/>
          </a:xfrm>
        </p:spPr>
        <p:txBody>
          <a:bodyPr>
            <a:normAutofit/>
          </a:bodyPr>
          <a:lstStyle/>
          <a:p>
            <a:pPr marL="514350" indent="-514350">
              <a:buFont typeface="+mj-lt"/>
              <a:buAutoNum type="arabicPeriod"/>
            </a:pPr>
            <a:r>
              <a:rPr lang="en-GB" dirty="0" smtClean="0"/>
              <a:t>Take the </a:t>
            </a:r>
            <a:r>
              <a:rPr lang="en-GB" dirty="0" err="1" smtClean="0"/>
              <a:t>daul</a:t>
            </a:r>
            <a:r>
              <a:rPr lang="en-GB" dirty="0" smtClean="0"/>
              <a:t>-mode predictions based around the implementation of an LQR regulator and some perturbations.</a:t>
            </a:r>
          </a:p>
          <a:p>
            <a:pPr marL="514350" indent="-514350">
              <a:buFont typeface="+mj-lt"/>
              <a:buAutoNum type="arabicPeriod"/>
            </a:pPr>
            <a:endParaRPr lang="en-GB" dirty="0"/>
          </a:p>
          <a:p>
            <a:pPr marL="514350" indent="-514350">
              <a:buFont typeface="+mj-lt"/>
              <a:buAutoNum type="arabicPeriod"/>
            </a:pPr>
            <a:endParaRPr lang="en-GB" dirty="0" smtClean="0"/>
          </a:p>
          <a:p>
            <a:pPr marL="514350" indent="-514350">
              <a:buFont typeface="+mj-lt"/>
              <a:buAutoNum type="arabicPeriod"/>
            </a:pPr>
            <a:r>
              <a:rPr lang="en-GB" dirty="0" smtClean="0"/>
              <a:t>Optimise predicted performance w.r.t. to the perturbations in the transient mode and implement the first value.</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3523106797"/>
              </p:ext>
            </p:extLst>
          </p:nvPr>
        </p:nvGraphicFramePr>
        <p:xfrm>
          <a:off x="179512" y="2420888"/>
          <a:ext cx="7138987" cy="1212850"/>
        </p:xfrm>
        <a:graphic>
          <a:graphicData uri="http://schemas.openxmlformats.org/presentationml/2006/ole">
            <mc:AlternateContent xmlns:mc="http://schemas.openxmlformats.org/markup-compatibility/2006">
              <mc:Choice xmlns:v="urn:schemas-microsoft-com:vml" Requires="v">
                <p:oleObj spid="_x0000_s19492" name="Equation" r:id="rId3" imgW="2692080" imgH="457200" progId="Equation.3">
                  <p:embed/>
                </p:oleObj>
              </mc:Choice>
              <mc:Fallback>
                <p:oleObj name="Equation" r:id="rId3" imgW="2692080" imgH="457200" progId="Equation.3">
                  <p:embed/>
                  <p:pic>
                    <p:nvPicPr>
                      <p:cNvPr id="0" name=""/>
                      <p:cNvPicPr>
                        <a:picLocks noChangeAspect="1" noChangeArrowheads="1"/>
                      </p:cNvPicPr>
                      <p:nvPr/>
                    </p:nvPicPr>
                    <p:blipFill>
                      <a:blip r:embed="rId4"/>
                      <a:srcRect/>
                      <a:stretch>
                        <a:fillRect/>
                      </a:stretch>
                    </p:blipFill>
                    <p:spPr bwMode="auto">
                      <a:xfrm>
                        <a:off x="179512" y="2420888"/>
                        <a:ext cx="7138987" cy="121285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638810269"/>
              </p:ext>
            </p:extLst>
          </p:nvPr>
        </p:nvGraphicFramePr>
        <p:xfrm>
          <a:off x="1582911" y="5229200"/>
          <a:ext cx="5869409" cy="1391412"/>
        </p:xfrm>
        <a:graphic>
          <a:graphicData uri="http://schemas.openxmlformats.org/presentationml/2006/ole">
            <mc:AlternateContent xmlns:mc="http://schemas.openxmlformats.org/markup-compatibility/2006">
              <mc:Choice xmlns:v="urn:schemas-microsoft-com:vml" Requires="v">
                <p:oleObj spid="_x0000_s19493" name="Equation" r:id="rId5" imgW="1930320" imgH="457200" progId="Equation.3">
                  <p:embed/>
                </p:oleObj>
              </mc:Choice>
              <mc:Fallback>
                <p:oleObj name="Equation" r:id="rId5" imgW="1930320" imgH="457200" progId="Equation.3">
                  <p:embed/>
                  <p:pic>
                    <p:nvPicPr>
                      <p:cNvPr id="0" name=""/>
                      <p:cNvPicPr>
                        <a:picLocks noChangeAspect="1" noChangeArrowheads="1"/>
                      </p:cNvPicPr>
                      <p:nvPr/>
                    </p:nvPicPr>
                    <p:blipFill>
                      <a:blip r:embed="rId6"/>
                      <a:srcRect/>
                      <a:stretch>
                        <a:fillRect/>
                      </a:stretch>
                    </p:blipFill>
                    <p:spPr bwMode="auto">
                      <a:xfrm>
                        <a:off x="1582911" y="5229200"/>
                        <a:ext cx="5869409" cy="1391412"/>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9" name="Rectangular Callout 8"/>
          <p:cNvSpPr/>
          <p:nvPr/>
        </p:nvSpPr>
        <p:spPr>
          <a:xfrm>
            <a:off x="7452320" y="1916832"/>
            <a:ext cx="1512168" cy="720080"/>
          </a:xfrm>
          <a:prstGeom prst="wedgeRectCallout">
            <a:avLst>
              <a:gd name="adj1" fmla="val -172007"/>
              <a:gd name="adj2" fmla="val 4360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Transient mode</a:t>
            </a:r>
            <a:endParaRPr lang="en-GB" sz="2400" dirty="0"/>
          </a:p>
        </p:txBody>
      </p:sp>
      <p:sp>
        <p:nvSpPr>
          <p:cNvPr id="10" name="Rectangular Callout 9"/>
          <p:cNvSpPr/>
          <p:nvPr/>
        </p:nvSpPr>
        <p:spPr>
          <a:xfrm>
            <a:off x="7631832" y="2852936"/>
            <a:ext cx="1512168" cy="720080"/>
          </a:xfrm>
          <a:prstGeom prst="wedgeRectCallout">
            <a:avLst>
              <a:gd name="adj1" fmla="val -73843"/>
              <a:gd name="adj2" fmla="val 1556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Terminal mode</a:t>
            </a:r>
            <a:endParaRPr lang="en-GB" sz="2400" dirty="0"/>
          </a:p>
        </p:txBody>
      </p:sp>
    </p:spTree>
    <p:extLst>
      <p:ext uri="{BB962C8B-B14F-4D97-AF65-F5344CB8AC3E}">
        <p14:creationId xmlns:p14="http://schemas.microsoft.com/office/powerpoint/2010/main" val="122539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arn(inVertical)">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Background continued </a:t>
            </a:r>
            <a:endParaRPr lang="en-GB" dirty="0"/>
          </a:p>
        </p:txBody>
      </p:sp>
      <p:sp>
        <p:nvSpPr>
          <p:cNvPr id="3" name="Content Placeholder 2"/>
          <p:cNvSpPr>
            <a:spLocks noGrp="1"/>
          </p:cNvSpPr>
          <p:nvPr>
            <p:ph idx="1"/>
          </p:nvPr>
        </p:nvSpPr>
        <p:spPr>
          <a:xfrm>
            <a:off x="214282" y="928670"/>
            <a:ext cx="8715436" cy="4372538"/>
          </a:xfrm>
        </p:spPr>
        <p:txBody>
          <a:bodyPr>
            <a:normAutofit fontScale="92500" lnSpcReduction="20000"/>
          </a:bodyPr>
          <a:lstStyle/>
          <a:p>
            <a:pPr marL="0" indent="0">
              <a:buNone/>
            </a:pPr>
            <a:r>
              <a:rPr lang="en-GB" dirty="0" smtClean="0"/>
              <a:t>The previous video derived the algebra for computing the performance index J assuming the predictions are based on perturbations about an unconstrained closed-loop optimal.</a:t>
            </a:r>
          </a:p>
          <a:p>
            <a:pPr marL="0" indent="0">
              <a:buNone/>
            </a:pPr>
            <a:endParaRPr lang="en-GB" dirty="0" smtClean="0"/>
          </a:p>
          <a:p>
            <a:pPr marL="0" indent="0">
              <a:buNone/>
            </a:pPr>
            <a:r>
              <a:rPr lang="en-GB" dirty="0" smtClean="0"/>
              <a:t>In summary the nominal performance index J becomes:</a:t>
            </a:r>
          </a:p>
          <a:p>
            <a:pPr marL="0" indent="0">
              <a:buNone/>
            </a:pPr>
            <a:endParaRPr lang="en-GB" dirty="0"/>
          </a:p>
          <a:p>
            <a:pPr marL="0" indent="0">
              <a:buNone/>
            </a:pPr>
            <a:endParaRPr lang="en-GB" dirty="0" smtClean="0"/>
          </a:p>
          <a:p>
            <a:pPr marL="0" indent="0">
              <a:buNone/>
            </a:pPr>
            <a:r>
              <a:rPr lang="en-GB" dirty="0" smtClean="0"/>
              <a:t>The matrices are defined from:</a:t>
            </a:r>
          </a:p>
          <a:p>
            <a:pPr marL="0" indent="0">
              <a:buNone/>
            </a:pPr>
            <a:endParaRPr lang="en-GB" dirty="0" smtClean="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439554647"/>
              </p:ext>
            </p:extLst>
          </p:nvPr>
        </p:nvGraphicFramePr>
        <p:xfrm>
          <a:off x="4355976" y="2060848"/>
          <a:ext cx="3312368" cy="924542"/>
        </p:xfrm>
        <a:graphic>
          <a:graphicData uri="http://schemas.openxmlformats.org/presentationml/2006/ole">
            <mc:AlternateContent xmlns:mc="http://schemas.openxmlformats.org/markup-compatibility/2006">
              <mc:Choice xmlns:v="urn:schemas-microsoft-com:vml" Requires="v">
                <p:oleObj spid="_x0000_s18508" name="Equation" r:id="rId3" imgW="1549080" imgH="431640" progId="Equation.3">
                  <p:embed/>
                </p:oleObj>
              </mc:Choice>
              <mc:Fallback>
                <p:oleObj name="Equation" r:id="rId3" imgW="1549080" imgH="431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2060848"/>
                        <a:ext cx="3312368" cy="924542"/>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771939185"/>
              </p:ext>
            </p:extLst>
          </p:nvPr>
        </p:nvGraphicFramePr>
        <p:xfrm>
          <a:off x="179512" y="3916700"/>
          <a:ext cx="5256584" cy="716863"/>
        </p:xfrm>
        <a:graphic>
          <a:graphicData uri="http://schemas.openxmlformats.org/presentationml/2006/ole">
            <mc:AlternateContent xmlns:mc="http://schemas.openxmlformats.org/markup-compatibility/2006">
              <mc:Choice xmlns:v="urn:schemas-microsoft-com:vml" Requires="v">
                <p:oleObj spid="_x0000_s18509" name="Equation" r:id="rId5" imgW="1955520" imgH="266400" progId="Equation.3">
                  <p:embed/>
                </p:oleObj>
              </mc:Choice>
              <mc:Fallback>
                <p:oleObj name="Equation" r:id="rId5" imgW="1955520" imgH="266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12" y="3916700"/>
                        <a:ext cx="5256584" cy="716863"/>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111101592"/>
              </p:ext>
            </p:extLst>
          </p:nvPr>
        </p:nvGraphicFramePr>
        <p:xfrm>
          <a:off x="251520" y="5301208"/>
          <a:ext cx="8347075" cy="1241425"/>
        </p:xfrm>
        <a:graphic>
          <a:graphicData uri="http://schemas.openxmlformats.org/presentationml/2006/ole">
            <mc:AlternateContent xmlns:mc="http://schemas.openxmlformats.org/markup-compatibility/2006">
              <mc:Choice xmlns:v="urn:schemas-microsoft-com:vml" Requires="v">
                <p:oleObj spid="_x0000_s18510" name="Equation" r:id="rId7" imgW="3504960" imgH="520560" progId="Equation.3">
                  <p:embed/>
                </p:oleObj>
              </mc:Choice>
              <mc:Fallback>
                <p:oleObj name="Equation" r:id="rId7" imgW="3504960" imgH="520560" progId="Equation.3">
                  <p:embed/>
                  <p:pic>
                    <p:nvPicPr>
                      <p:cNvPr id="0" name="Object 6"/>
                      <p:cNvPicPr>
                        <a:picLocks noChangeAspect="1" noChangeArrowheads="1"/>
                      </p:cNvPicPr>
                      <p:nvPr/>
                    </p:nvPicPr>
                    <p:blipFill>
                      <a:blip r:embed="rId8"/>
                      <a:srcRect/>
                      <a:stretch>
                        <a:fillRect/>
                      </a:stretch>
                    </p:blipFill>
                    <p:spPr bwMode="auto">
                      <a:xfrm>
                        <a:off x="251520" y="5301208"/>
                        <a:ext cx="8347075" cy="1241425"/>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35506524"/>
              </p:ext>
            </p:extLst>
          </p:nvPr>
        </p:nvGraphicFramePr>
        <p:xfrm>
          <a:off x="5652120" y="3573016"/>
          <a:ext cx="2608262" cy="1343025"/>
        </p:xfrm>
        <a:graphic>
          <a:graphicData uri="http://schemas.openxmlformats.org/presentationml/2006/ole">
            <mc:AlternateContent xmlns:mc="http://schemas.openxmlformats.org/markup-compatibility/2006">
              <mc:Choice xmlns:v="urn:schemas-microsoft-com:vml" Requires="v">
                <p:oleObj spid="_x0000_s18511" name="Equation" r:id="rId9" imgW="939600" imgH="482400" progId="Equation.3">
                  <p:embed/>
                </p:oleObj>
              </mc:Choice>
              <mc:Fallback>
                <p:oleObj name="Equation" r:id="rId9" imgW="939600" imgH="482400" progId="Equation.3">
                  <p:embed/>
                  <p:pic>
                    <p:nvPicPr>
                      <p:cNvPr id="0" name="Object 10"/>
                      <p:cNvPicPr>
                        <a:picLocks noChangeAspect="1" noChangeArrowheads="1"/>
                      </p:cNvPicPr>
                      <p:nvPr/>
                    </p:nvPicPr>
                    <p:blipFill>
                      <a:blip r:embed="rId10"/>
                      <a:srcRect/>
                      <a:stretch>
                        <a:fillRect/>
                      </a:stretch>
                    </p:blipFill>
                    <p:spPr bwMode="auto">
                      <a:xfrm>
                        <a:off x="5652120" y="3573016"/>
                        <a:ext cx="2608262" cy="1343025"/>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909482420"/>
              </p:ext>
            </p:extLst>
          </p:nvPr>
        </p:nvGraphicFramePr>
        <p:xfrm>
          <a:off x="827584" y="908720"/>
          <a:ext cx="3078162" cy="2935287"/>
        </p:xfrm>
        <a:graphic>
          <a:graphicData uri="http://schemas.openxmlformats.org/presentationml/2006/ole">
            <mc:AlternateContent xmlns:mc="http://schemas.openxmlformats.org/markup-compatibility/2006">
              <mc:Choice xmlns:v="urn:schemas-microsoft-com:vml" Requires="v">
                <p:oleObj spid="_x0000_s18512" name="Equation" r:id="rId11" imgW="1346040" imgH="1282680" progId="Equation.3">
                  <p:embed/>
                </p:oleObj>
              </mc:Choice>
              <mc:Fallback>
                <p:oleObj name="Equation" r:id="rId11" imgW="1346040" imgH="1282680" progId="Equation.3">
                  <p:embed/>
                  <p:pic>
                    <p:nvPicPr>
                      <p:cNvPr id="0" name="Object 6"/>
                      <p:cNvPicPr>
                        <a:picLocks noChangeAspect="1" noChangeArrowheads="1"/>
                      </p:cNvPicPr>
                      <p:nvPr/>
                    </p:nvPicPr>
                    <p:blipFill>
                      <a:blip r:embed="rId12"/>
                      <a:srcRect/>
                      <a:stretch>
                        <a:fillRect/>
                      </a:stretch>
                    </p:blipFill>
                    <p:spPr bwMode="auto">
                      <a:xfrm>
                        <a:off x="827584" y="908720"/>
                        <a:ext cx="3078162" cy="2935287"/>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244646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Aims</a:t>
            </a:r>
            <a:endParaRPr lang="en-GB" dirty="0"/>
          </a:p>
        </p:txBody>
      </p:sp>
      <p:sp>
        <p:nvSpPr>
          <p:cNvPr id="3" name="Content Placeholder 2"/>
          <p:cNvSpPr>
            <a:spLocks noGrp="1"/>
          </p:cNvSpPr>
          <p:nvPr>
            <p:ph idx="1"/>
          </p:nvPr>
        </p:nvSpPr>
        <p:spPr/>
        <p:txBody>
          <a:bodyPr/>
          <a:lstStyle/>
          <a:p>
            <a:r>
              <a:rPr lang="en-GB" dirty="0" smtClean="0"/>
              <a:t>This video investigates the new form of the performance index in detail in order to understand the role and structure of each of the matrices </a:t>
            </a:r>
            <a:r>
              <a:rPr lang="en-GB" dirty="0" err="1" smtClean="0"/>
              <a:t>S</a:t>
            </a:r>
            <a:r>
              <a:rPr lang="en-GB" baseline="-25000" dirty="0" err="1" smtClean="0"/>
              <a:t>x</a:t>
            </a:r>
            <a:r>
              <a:rPr lang="en-GB" dirty="0" smtClean="0"/>
              <a:t>, </a:t>
            </a:r>
            <a:r>
              <a:rPr lang="en-GB" dirty="0" err="1" smtClean="0"/>
              <a:t>S</a:t>
            </a:r>
            <a:r>
              <a:rPr lang="en-GB" baseline="-25000" dirty="0" err="1" smtClean="0"/>
              <a:t>xc</a:t>
            </a:r>
            <a:r>
              <a:rPr lang="en-GB" dirty="0" smtClean="0"/>
              <a:t>, S</a:t>
            </a:r>
            <a:r>
              <a:rPr lang="en-GB" baseline="-25000" dirty="0" smtClean="0"/>
              <a:t>c</a:t>
            </a:r>
            <a:r>
              <a:rPr lang="en-GB" dirty="0" smtClean="0"/>
              <a:t>.</a:t>
            </a:r>
          </a:p>
          <a:p>
            <a:r>
              <a:rPr lang="en-GB" dirty="0" smtClean="0"/>
              <a:t>This insight will prove useful.</a:t>
            </a:r>
          </a:p>
          <a:p>
            <a:r>
              <a:rPr lang="en-GB" dirty="0" smtClean="0"/>
              <a:t>We will begin with a few numeric examples to set the scene.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spTree>
    <p:extLst>
      <p:ext uri="{BB962C8B-B14F-4D97-AF65-F5344CB8AC3E}">
        <p14:creationId xmlns:p14="http://schemas.microsoft.com/office/powerpoint/2010/main" val="477530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 1</a:t>
            </a:r>
            <a:endParaRPr lang="en-GB" dirty="0"/>
          </a:p>
        </p:txBody>
      </p:sp>
      <p:sp>
        <p:nvSpPr>
          <p:cNvPr id="3" name="Content Placeholder 2"/>
          <p:cNvSpPr>
            <a:spLocks noGrp="1"/>
          </p:cNvSpPr>
          <p:nvPr>
            <p:ph idx="1"/>
          </p:nvPr>
        </p:nvSpPr>
        <p:spPr>
          <a:xfrm>
            <a:off x="214282" y="928670"/>
            <a:ext cx="8715436" cy="1708242"/>
          </a:xfrm>
        </p:spPr>
        <p:txBody>
          <a:bodyPr/>
          <a:lstStyle/>
          <a:p>
            <a:pPr marL="0" indent="0">
              <a:buNone/>
            </a:pPr>
            <a:r>
              <a:rPr lang="en-GB" dirty="0" smtClean="0"/>
              <a:t>Take </a:t>
            </a:r>
            <a:r>
              <a:rPr lang="en-GB" dirty="0" smtClean="0"/>
              <a:t>some examples </a:t>
            </a:r>
            <a:r>
              <a:rPr lang="en-GB" dirty="0" smtClean="0"/>
              <a:t>and investigate the matrices </a:t>
            </a:r>
            <a:r>
              <a:rPr lang="en-GB" dirty="0" err="1"/>
              <a:t>S</a:t>
            </a:r>
            <a:r>
              <a:rPr lang="en-GB" baseline="-25000" dirty="0" err="1"/>
              <a:t>x</a:t>
            </a:r>
            <a:r>
              <a:rPr lang="en-GB" dirty="0"/>
              <a:t>, </a:t>
            </a:r>
            <a:r>
              <a:rPr lang="en-GB" dirty="0" err="1"/>
              <a:t>S</a:t>
            </a:r>
            <a:r>
              <a:rPr lang="en-GB" baseline="-25000" dirty="0" err="1"/>
              <a:t>xc</a:t>
            </a:r>
            <a:r>
              <a:rPr lang="en-GB" dirty="0"/>
              <a:t>, </a:t>
            </a:r>
            <a:r>
              <a:rPr lang="en-GB" dirty="0" err="1"/>
              <a:t>S</a:t>
            </a:r>
            <a:r>
              <a:rPr lang="en-GB" baseline="-25000" dirty="0" err="1"/>
              <a:t>c</a:t>
            </a:r>
            <a:r>
              <a:rPr lang="en-GB" baseline="-25000" dirty="0"/>
              <a:t> </a:t>
            </a:r>
            <a:r>
              <a:rPr lang="en-GB" baseline="-25000" dirty="0" smtClean="0"/>
              <a:t> </a:t>
            </a:r>
            <a:r>
              <a:rPr lang="en-GB" dirty="0" smtClean="0"/>
              <a:t>for different choices of </a:t>
            </a:r>
            <a:r>
              <a:rPr lang="en-GB" dirty="0" err="1" smtClean="0"/>
              <a:t>n</a:t>
            </a:r>
            <a:r>
              <a:rPr lang="en-GB" baseline="-25000" dirty="0" err="1" smtClean="0"/>
              <a:t>c</a:t>
            </a:r>
            <a:r>
              <a:rPr lang="en-GB" dirty="0" smtClean="0"/>
              <a:t>.</a:t>
            </a:r>
          </a:p>
          <a:p>
            <a:pPr marL="0" indent="0">
              <a:buNone/>
            </a:pPr>
            <a:r>
              <a:rPr lang="en-GB" dirty="0" smtClean="0"/>
              <a:t>Also consider the impact of changing Q and R.</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sp>
        <p:nvSpPr>
          <p:cNvPr id="6" name="Rectangle 5"/>
          <p:cNvSpPr/>
          <p:nvPr/>
        </p:nvSpPr>
        <p:spPr>
          <a:xfrm>
            <a:off x="179512" y="2780928"/>
            <a:ext cx="8568952" cy="936104"/>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video_4_4_example1</a:t>
            </a:r>
            <a:endParaRPr lang="en-GB" sz="3600" dirty="0"/>
          </a:p>
        </p:txBody>
      </p:sp>
      <p:sp>
        <p:nvSpPr>
          <p:cNvPr id="7" name="Rectangle 6"/>
          <p:cNvSpPr/>
          <p:nvPr/>
        </p:nvSpPr>
        <p:spPr>
          <a:xfrm>
            <a:off x="161367" y="4149080"/>
            <a:ext cx="8568952" cy="936104"/>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video_4_4_example2</a:t>
            </a:r>
            <a:endParaRPr lang="en-GB" sz="3600" dirty="0"/>
          </a:p>
        </p:txBody>
      </p:sp>
    </p:spTree>
    <p:extLst>
      <p:ext uri="{BB962C8B-B14F-4D97-AF65-F5344CB8AC3E}">
        <p14:creationId xmlns:p14="http://schemas.microsoft.com/office/powerpoint/2010/main" val="239786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Observations</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en-GB" dirty="0" smtClean="0"/>
              <a:t>The value of </a:t>
            </a:r>
            <a:r>
              <a:rPr lang="en-GB" dirty="0" err="1" smtClean="0"/>
              <a:t>S</a:t>
            </a:r>
            <a:r>
              <a:rPr lang="en-GB" baseline="-25000" dirty="0" err="1" smtClean="0"/>
              <a:t>x</a:t>
            </a:r>
            <a:r>
              <a:rPr lang="en-GB" dirty="0" smtClean="0"/>
              <a:t> does not change with the control horizon </a:t>
            </a:r>
            <a:r>
              <a:rPr lang="en-GB" dirty="0" err="1" smtClean="0"/>
              <a:t>n</a:t>
            </a:r>
            <a:r>
              <a:rPr lang="en-GB" baseline="-25000" dirty="0" err="1" smtClean="0"/>
              <a:t>c</a:t>
            </a:r>
            <a:r>
              <a:rPr lang="en-GB" dirty="0" smtClean="0"/>
              <a:t>.</a:t>
            </a:r>
          </a:p>
          <a:p>
            <a:pPr marL="514350" indent="-514350">
              <a:buFont typeface="+mj-lt"/>
              <a:buAutoNum type="arabicPeriod"/>
            </a:pPr>
            <a:r>
              <a:rPr lang="en-GB" dirty="0" smtClean="0"/>
              <a:t>The values in </a:t>
            </a:r>
            <a:r>
              <a:rPr lang="en-GB" dirty="0" err="1" smtClean="0"/>
              <a:t>S</a:t>
            </a:r>
            <a:r>
              <a:rPr lang="en-GB" baseline="-25000" dirty="0" err="1" smtClean="0"/>
              <a:t>c</a:t>
            </a:r>
            <a:r>
              <a:rPr lang="en-GB" dirty="0" smtClean="0"/>
              <a:t> do not change with the control horizon </a:t>
            </a:r>
            <a:r>
              <a:rPr lang="en-GB" dirty="0" err="1" smtClean="0"/>
              <a:t>n</a:t>
            </a:r>
            <a:r>
              <a:rPr lang="en-GB" baseline="-25000" dirty="0" err="1" smtClean="0"/>
              <a:t>c</a:t>
            </a:r>
            <a:r>
              <a:rPr lang="en-GB" dirty="0" smtClean="0"/>
              <a:t> – in essence </a:t>
            </a:r>
            <a:r>
              <a:rPr lang="en-GB" dirty="0" err="1" smtClean="0"/>
              <a:t>S</a:t>
            </a:r>
            <a:r>
              <a:rPr lang="en-GB" baseline="-25000" dirty="0" err="1" smtClean="0"/>
              <a:t>c</a:t>
            </a:r>
            <a:r>
              <a:rPr lang="en-GB" dirty="0" smtClean="0"/>
              <a:t> is a diagonal matrix with the same values in the diagonal.</a:t>
            </a:r>
          </a:p>
          <a:p>
            <a:pPr marL="514350" indent="-514350">
              <a:buFont typeface="+mj-lt"/>
              <a:buAutoNum type="arabicPeriod"/>
            </a:pPr>
            <a:r>
              <a:rPr lang="en-GB" dirty="0" err="1" smtClean="0"/>
              <a:t>S</a:t>
            </a:r>
            <a:r>
              <a:rPr lang="en-GB" baseline="-25000" dirty="0" err="1" smtClean="0"/>
              <a:t>xc</a:t>
            </a:r>
            <a:r>
              <a:rPr lang="en-GB" dirty="0" smtClean="0"/>
              <a:t> is always zero.</a:t>
            </a:r>
          </a:p>
          <a:p>
            <a:pPr marL="514350" indent="-514350">
              <a:buFont typeface="+mj-lt"/>
              <a:buAutoNum type="arabicPeriod"/>
            </a:pPr>
            <a:r>
              <a:rPr lang="en-GB" dirty="0" smtClean="0"/>
              <a:t>When Q,R are changed, although the underlying values change, the same pattern is observed.</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spTree>
    <p:extLst>
      <p:ext uri="{BB962C8B-B14F-4D97-AF65-F5344CB8AC3E}">
        <p14:creationId xmlns:p14="http://schemas.microsoft.com/office/powerpoint/2010/main" val="3073217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 2</a:t>
            </a:r>
            <a:endParaRPr lang="en-GB" dirty="0"/>
          </a:p>
        </p:txBody>
      </p:sp>
      <p:sp>
        <p:nvSpPr>
          <p:cNvPr id="3" name="Content Placeholder 2"/>
          <p:cNvSpPr>
            <a:spLocks noGrp="1"/>
          </p:cNvSpPr>
          <p:nvPr>
            <p:ph idx="1"/>
          </p:nvPr>
        </p:nvSpPr>
        <p:spPr>
          <a:xfrm>
            <a:off x="214282" y="928670"/>
            <a:ext cx="8715436" cy="1708242"/>
          </a:xfrm>
        </p:spPr>
        <p:txBody>
          <a:bodyPr/>
          <a:lstStyle/>
          <a:p>
            <a:pPr marL="0" indent="0">
              <a:buNone/>
            </a:pPr>
            <a:r>
              <a:rPr lang="en-GB" dirty="0" smtClean="0"/>
              <a:t>Take a MIMO example and investigate the matrices </a:t>
            </a:r>
            <a:r>
              <a:rPr lang="en-GB" dirty="0" err="1"/>
              <a:t>S</a:t>
            </a:r>
            <a:r>
              <a:rPr lang="en-GB" baseline="-25000" dirty="0" err="1"/>
              <a:t>x</a:t>
            </a:r>
            <a:r>
              <a:rPr lang="en-GB" dirty="0"/>
              <a:t>, </a:t>
            </a:r>
            <a:r>
              <a:rPr lang="en-GB" dirty="0" err="1"/>
              <a:t>S</a:t>
            </a:r>
            <a:r>
              <a:rPr lang="en-GB" baseline="-25000" dirty="0" err="1"/>
              <a:t>xc</a:t>
            </a:r>
            <a:r>
              <a:rPr lang="en-GB" dirty="0"/>
              <a:t>, </a:t>
            </a:r>
            <a:r>
              <a:rPr lang="en-GB" dirty="0" err="1"/>
              <a:t>S</a:t>
            </a:r>
            <a:r>
              <a:rPr lang="en-GB" baseline="-25000" dirty="0" err="1"/>
              <a:t>c</a:t>
            </a:r>
            <a:r>
              <a:rPr lang="en-GB" baseline="-25000" dirty="0"/>
              <a:t> </a:t>
            </a:r>
            <a:r>
              <a:rPr lang="en-GB" baseline="-25000" dirty="0" smtClean="0"/>
              <a:t> </a:t>
            </a:r>
            <a:r>
              <a:rPr lang="en-GB" dirty="0" smtClean="0"/>
              <a:t>for different choices of </a:t>
            </a:r>
            <a:r>
              <a:rPr lang="en-GB" dirty="0" err="1" smtClean="0"/>
              <a:t>n</a:t>
            </a:r>
            <a:r>
              <a:rPr lang="en-GB" baseline="-25000" dirty="0" err="1" smtClean="0"/>
              <a:t>c</a:t>
            </a:r>
            <a:r>
              <a:rPr lang="en-GB" dirty="0" smtClean="0"/>
              <a:t>.</a:t>
            </a:r>
          </a:p>
          <a:p>
            <a:pPr marL="0" indent="0">
              <a:buNone/>
            </a:pPr>
            <a:r>
              <a:rPr lang="en-GB" dirty="0" smtClean="0"/>
              <a:t>Also consider the impact of changing Q and R.</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sp>
        <p:nvSpPr>
          <p:cNvPr id="6" name="Rectangle 5"/>
          <p:cNvSpPr/>
          <p:nvPr/>
        </p:nvSpPr>
        <p:spPr>
          <a:xfrm>
            <a:off x="179512" y="2780928"/>
            <a:ext cx="8568952" cy="936104"/>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video_4_4_example3</a:t>
            </a:r>
            <a:endParaRPr lang="en-GB" sz="3600" dirty="0"/>
          </a:p>
        </p:txBody>
      </p:sp>
      <p:sp>
        <p:nvSpPr>
          <p:cNvPr id="7" name="Rectangle 6"/>
          <p:cNvSpPr/>
          <p:nvPr/>
        </p:nvSpPr>
        <p:spPr>
          <a:xfrm>
            <a:off x="161367" y="4134834"/>
            <a:ext cx="8568952" cy="2318501"/>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dirty="0" smtClean="0"/>
              <a:t>Same </a:t>
            </a:r>
            <a:r>
              <a:rPr lang="en-GB" sz="3600" dirty="0"/>
              <a:t>conclusions! The value of </a:t>
            </a:r>
            <a:r>
              <a:rPr lang="en-GB" sz="3600" dirty="0" err="1"/>
              <a:t>S</a:t>
            </a:r>
            <a:r>
              <a:rPr lang="en-GB" sz="3600" baseline="-25000" dirty="0" err="1"/>
              <a:t>x</a:t>
            </a:r>
            <a:r>
              <a:rPr lang="en-GB" sz="3600" dirty="0"/>
              <a:t> does not change with the control horizon </a:t>
            </a:r>
            <a:r>
              <a:rPr lang="en-GB" sz="3600" dirty="0" err="1" smtClean="0"/>
              <a:t>n</a:t>
            </a:r>
            <a:r>
              <a:rPr lang="en-GB" sz="3600" baseline="-25000" dirty="0" err="1" smtClean="0"/>
              <a:t>c</a:t>
            </a:r>
            <a:r>
              <a:rPr lang="en-GB" sz="3600" dirty="0" smtClean="0"/>
              <a:t>. </a:t>
            </a:r>
            <a:r>
              <a:rPr lang="en-GB" sz="3600" dirty="0" smtClean="0">
                <a:solidFill>
                  <a:srgbClr val="FFFF00"/>
                </a:solidFill>
              </a:rPr>
              <a:t>The </a:t>
            </a:r>
            <a:r>
              <a:rPr lang="en-GB" sz="3600" dirty="0">
                <a:solidFill>
                  <a:srgbClr val="FFFF00"/>
                </a:solidFill>
              </a:rPr>
              <a:t>values in </a:t>
            </a:r>
            <a:r>
              <a:rPr lang="en-GB" sz="3600" dirty="0" err="1">
                <a:solidFill>
                  <a:srgbClr val="FFFF00"/>
                </a:solidFill>
              </a:rPr>
              <a:t>S</a:t>
            </a:r>
            <a:r>
              <a:rPr lang="en-GB" sz="3600" baseline="-25000" dirty="0" err="1">
                <a:solidFill>
                  <a:srgbClr val="FFFF00"/>
                </a:solidFill>
              </a:rPr>
              <a:t>c</a:t>
            </a:r>
            <a:r>
              <a:rPr lang="en-GB" sz="3600" dirty="0">
                <a:solidFill>
                  <a:srgbClr val="FFFF00"/>
                </a:solidFill>
              </a:rPr>
              <a:t> do not change with the control horizon </a:t>
            </a:r>
            <a:r>
              <a:rPr lang="en-GB" sz="3600" dirty="0" err="1" smtClean="0">
                <a:solidFill>
                  <a:srgbClr val="FFFF00"/>
                </a:solidFill>
              </a:rPr>
              <a:t>n</a:t>
            </a:r>
            <a:r>
              <a:rPr lang="en-GB" sz="3600" baseline="-25000" dirty="0" err="1" smtClean="0">
                <a:solidFill>
                  <a:srgbClr val="FFFF00"/>
                </a:solidFill>
              </a:rPr>
              <a:t>c</a:t>
            </a:r>
            <a:r>
              <a:rPr lang="en-GB" sz="3600" dirty="0" smtClean="0">
                <a:solidFill>
                  <a:srgbClr val="FFFF00"/>
                </a:solidFill>
              </a:rPr>
              <a:t>.</a:t>
            </a:r>
            <a:r>
              <a:rPr lang="en-GB" sz="3600" dirty="0" smtClean="0"/>
              <a:t> </a:t>
            </a:r>
            <a:r>
              <a:rPr lang="en-GB" sz="3600" dirty="0" err="1" smtClean="0">
                <a:solidFill>
                  <a:srgbClr val="800000"/>
                </a:solidFill>
              </a:rPr>
              <a:t>S</a:t>
            </a:r>
            <a:r>
              <a:rPr lang="en-GB" sz="3600" baseline="-25000" dirty="0" err="1" smtClean="0">
                <a:solidFill>
                  <a:srgbClr val="800000"/>
                </a:solidFill>
              </a:rPr>
              <a:t>xc</a:t>
            </a:r>
            <a:r>
              <a:rPr lang="en-GB" sz="3600" dirty="0" smtClean="0">
                <a:solidFill>
                  <a:srgbClr val="800000"/>
                </a:solidFill>
              </a:rPr>
              <a:t> </a:t>
            </a:r>
            <a:r>
              <a:rPr lang="en-GB" sz="3600" dirty="0">
                <a:solidFill>
                  <a:srgbClr val="800000"/>
                </a:solidFill>
              </a:rPr>
              <a:t>is always zero</a:t>
            </a:r>
          </a:p>
        </p:txBody>
      </p:sp>
    </p:spTree>
    <p:extLst>
      <p:ext uri="{BB962C8B-B14F-4D97-AF65-F5344CB8AC3E}">
        <p14:creationId xmlns:p14="http://schemas.microsoft.com/office/powerpoint/2010/main" val="296594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Understanding the observations 1</a:t>
            </a:r>
            <a:endParaRPr lang="en-GB" dirty="0"/>
          </a:p>
        </p:txBody>
      </p:sp>
      <p:sp>
        <p:nvSpPr>
          <p:cNvPr id="3" name="Content Placeholder 2"/>
          <p:cNvSpPr>
            <a:spLocks noGrp="1"/>
          </p:cNvSpPr>
          <p:nvPr>
            <p:ph idx="1"/>
          </p:nvPr>
        </p:nvSpPr>
        <p:spPr>
          <a:xfrm>
            <a:off x="214282" y="928670"/>
            <a:ext cx="8715436" cy="5524666"/>
          </a:xfrm>
        </p:spPr>
        <p:txBody>
          <a:bodyPr>
            <a:normAutofit fontScale="92500" lnSpcReduction="10000"/>
          </a:bodyPr>
          <a:lstStyle/>
          <a:p>
            <a:pPr marL="0" indent="0">
              <a:buNone/>
            </a:pPr>
            <a:r>
              <a:rPr lang="en-GB" dirty="0" smtClean="0"/>
              <a:t>Are these observations intuitively obvious and if so, can they be proved?</a:t>
            </a:r>
          </a:p>
          <a:p>
            <a:pPr marL="514350" indent="-514350">
              <a:buFont typeface="+mj-lt"/>
              <a:buAutoNum type="arabicPeriod"/>
            </a:pPr>
            <a:endParaRPr lang="en-GB" dirty="0" smtClean="0">
              <a:solidFill>
                <a:srgbClr val="C00000"/>
              </a:solidFill>
            </a:endParaRPr>
          </a:p>
          <a:p>
            <a:pPr marL="514350" indent="-514350">
              <a:buFont typeface="+mj-lt"/>
              <a:buAutoNum type="arabicPeriod"/>
            </a:pPr>
            <a:endParaRPr lang="en-GB" dirty="0">
              <a:solidFill>
                <a:srgbClr val="C00000"/>
              </a:solidFill>
            </a:endParaRPr>
          </a:p>
          <a:p>
            <a:pPr marL="514350" indent="-514350">
              <a:buFont typeface="+mj-lt"/>
              <a:buAutoNum type="arabicPeriod"/>
            </a:pPr>
            <a:r>
              <a:rPr lang="en-GB" dirty="0" smtClean="0">
                <a:solidFill>
                  <a:srgbClr val="C00000"/>
                </a:solidFill>
              </a:rPr>
              <a:t>Irrespective of the horizon </a:t>
            </a:r>
            <a:r>
              <a:rPr lang="en-GB" dirty="0" err="1" smtClean="0">
                <a:solidFill>
                  <a:srgbClr val="C00000"/>
                </a:solidFill>
              </a:rPr>
              <a:t>n</a:t>
            </a:r>
            <a:r>
              <a:rPr lang="en-GB" baseline="-25000" dirty="0" err="1" smtClean="0">
                <a:solidFill>
                  <a:srgbClr val="C00000"/>
                </a:solidFill>
              </a:rPr>
              <a:t>c</a:t>
            </a:r>
            <a:r>
              <a:rPr lang="en-GB" dirty="0" smtClean="0">
                <a:solidFill>
                  <a:srgbClr val="C00000"/>
                </a:solidFill>
              </a:rPr>
              <a:t>, one can always choose the future values </a:t>
            </a:r>
            <a:r>
              <a:rPr lang="en-GB" dirty="0" err="1" smtClean="0">
                <a:solidFill>
                  <a:srgbClr val="C00000"/>
                </a:solidFill>
              </a:rPr>
              <a:t>c</a:t>
            </a:r>
            <a:r>
              <a:rPr lang="en-GB" baseline="-25000" dirty="0" err="1" smtClean="0">
                <a:solidFill>
                  <a:srgbClr val="C00000"/>
                </a:solidFill>
              </a:rPr>
              <a:t>k</a:t>
            </a:r>
            <a:r>
              <a:rPr lang="en-GB" dirty="0" smtClean="0">
                <a:solidFill>
                  <a:srgbClr val="C00000"/>
                </a:solidFill>
              </a:rPr>
              <a:t>=0. In this case the cost is fixed.</a:t>
            </a:r>
          </a:p>
          <a:p>
            <a:pPr marL="514350" indent="-514350">
              <a:buFont typeface="+mj-lt"/>
              <a:buAutoNum type="arabicPeriod"/>
            </a:pPr>
            <a:r>
              <a:rPr lang="en-GB" dirty="0" smtClean="0">
                <a:solidFill>
                  <a:srgbClr val="C00000"/>
                </a:solidFill>
              </a:rPr>
              <a:t>Consequently it is obvious that the value of </a:t>
            </a:r>
            <a:r>
              <a:rPr lang="en-GB" dirty="0" err="1" smtClean="0">
                <a:solidFill>
                  <a:srgbClr val="C00000"/>
                </a:solidFill>
              </a:rPr>
              <a:t>S</a:t>
            </a:r>
            <a:r>
              <a:rPr lang="en-GB" baseline="-25000" dirty="0" err="1" smtClean="0">
                <a:solidFill>
                  <a:srgbClr val="C00000"/>
                </a:solidFill>
              </a:rPr>
              <a:t>x</a:t>
            </a:r>
            <a:r>
              <a:rPr lang="en-GB" dirty="0" smtClean="0">
                <a:solidFill>
                  <a:srgbClr val="C00000"/>
                </a:solidFill>
              </a:rPr>
              <a:t> cannot depend upon </a:t>
            </a:r>
            <a:r>
              <a:rPr lang="en-GB" dirty="0" err="1" smtClean="0">
                <a:solidFill>
                  <a:srgbClr val="C00000"/>
                </a:solidFill>
              </a:rPr>
              <a:t>n</a:t>
            </a:r>
            <a:r>
              <a:rPr lang="en-GB" baseline="-25000" dirty="0" err="1" smtClean="0">
                <a:solidFill>
                  <a:srgbClr val="C00000"/>
                </a:solidFill>
              </a:rPr>
              <a:t>c</a:t>
            </a:r>
            <a:r>
              <a:rPr lang="en-GB" dirty="0" smtClean="0">
                <a:solidFill>
                  <a:srgbClr val="C00000"/>
                </a:solidFill>
              </a:rPr>
              <a:t>.</a:t>
            </a:r>
          </a:p>
          <a:p>
            <a:pPr marL="0" indent="0">
              <a:buNone/>
            </a:pPr>
            <a:r>
              <a:rPr lang="en-GB" dirty="0" smtClean="0">
                <a:solidFill>
                  <a:srgbClr val="C00000"/>
                </a:solidFill>
              </a:rPr>
              <a:t>One might note however that the </a:t>
            </a:r>
            <a:r>
              <a:rPr lang="en-GB" dirty="0" err="1" smtClean="0">
                <a:solidFill>
                  <a:srgbClr val="C00000"/>
                </a:solidFill>
              </a:rPr>
              <a:t>S</a:t>
            </a:r>
            <a:r>
              <a:rPr lang="en-GB" baseline="-25000" dirty="0" err="1" smtClean="0">
                <a:solidFill>
                  <a:srgbClr val="C00000"/>
                </a:solidFill>
              </a:rPr>
              <a:t>x</a:t>
            </a:r>
            <a:r>
              <a:rPr lang="en-GB" dirty="0" smtClean="0">
                <a:solidFill>
                  <a:srgbClr val="C00000"/>
                </a:solidFill>
              </a:rPr>
              <a:t> term has no impact on the optimisation as this does not depend upon the </a:t>
            </a:r>
            <a:r>
              <a:rPr lang="en-GB" dirty="0" err="1" smtClean="0">
                <a:solidFill>
                  <a:srgbClr val="C00000"/>
                </a:solidFill>
              </a:rPr>
              <a:t>d.o.f</a:t>
            </a:r>
            <a:r>
              <a:rPr lang="en-GB" dirty="0" smtClean="0">
                <a:solidFill>
                  <a:srgbClr val="C00000"/>
                </a:solidFill>
              </a:rPr>
              <a:t>.</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535436431"/>
              </p:ext>
            </p:extLst>
          </p:nvPr>
        </p:nvGraphicFramePr>
        <p:xfrm>
          <a:off x="1259632" y="1916832"/>
          <a:ext cx="6197600" cy="844550"/>
        </p:xfrm>
        <a:graphic>
          <a:graphicData uri="http://schemas.openxmlformats.org/presentationml/2006/ole">
            <mc:AlternateContent xmlns:mc="http://schemas.openxmlformats.org/markup-compatibility/2006">
              <mc:Choice xmlns:v="urn:schemas-microsoft-com:vml" Requires="v">
                <p:oleObj spid="_x0000_s22543" name="Equation" r:id="rId3" imgW="1955520" imgH="266400" progId="Equation.3">
                  <p:embed/>
                </p:oleObj>
              </mc:Choice>
              <mc:Fallback>
                <p:oleObj name="Equation" r:id="rId3" imgW="1955520" imgH="266400" progId="Equation.3">
                  <p:embed/>
                  <p:pic>
                    <p:nvPicPr>
                      <p:cNvPr id="0" name=""/>
                      <p:cNvPicPr>
                        <a:picLocks noChangeAspect="1" noChangeArrowheads="1"/>
                      </p:cNvPicPr>
                      <p:nvPr/>
                    </p:nvPicPr>
                    <p:blipFill>
                      <a:blip r:embed="rId4"/>
                      <a:srcRect/>
                      <a:stretch>
                        <a:fillRect/>
                      </a:stretch>
                    </p:blipFill>
                    <p:spPr bwMode="auto">
                      <a:xfrm>
                        <a:off x="1259632" y="1916832"/>
                        <a:ext cx="6197600" cy="844550"/>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311640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Understanding the observations 2</a:t>
            </a:r>
            <a:endParaRPr lang="en-GB" dirty="0"/>
          </a:p>
        </p:txBody>
      </p:sp>
      <p:sp>
        <p:nvSpPr>
          <p:cNvPr id="3" name="Content Placeholder 2"/>
          <p:cNvSpPr>
            <a:spLocks noGrp="1"/>
          </p:cNvSpPr>
          <p:nvPr>
            <p:ph idx="1"/>
          </p:nvPr>
        </p:nvSpPr>
        <p:spPr>
          <a:xfrm>
            <a:off x="214282" y="928670"/>
            <a:ext cx="8715436" cy="3796474"/>
          </a:xfrm>
        </p:spPr>
        <p:txBody>
          <a:bodyPr>
            <a:normAutofit fontScale="92500" lnSpcReduction="20000"/>
          </a:bodyPr>
          <a:lstStyle/>
          <a:p>
            <a:pPr marL="0" indent="0">
              <a:buNone/>
            </a:pPr>
            <a:r>
              <a:rPr lang="en-GB" dirty="0" smtClean="0"/>
              <a:t>Are these observations intuitively obvious and if so, can they be proved?</a:t>
            </a:r>
          </a:p>
          <a:p>
            <a:pPr marL="514350" indent="-514350">
              <a:buFont typeface="+mj-lt"/>
              <a:buAutoNum type="arabicPeriod"/>
            </a:pPr>
            <a:r>
              <a:rPr lang="en-GB" dirty="0" smtClean="0">
                <a:solidFill>
                  <a:srgbClr val="C00000"/>
                </a:solidFill>
              </a:rPr>
              <a:t>Recall, that by definition the optimal behaviour is given from u=-</a:t>
            </a:r>
            <a:r>
              <a:rPr lang="en-GB" dirty="0" err="1" smtClean="0">
                <a:solidFill>
                  <a:srgbClr val="C00000"/>
                </a:solidFill>
              </a:rPr>
              <a:t>Kx</a:t>
            </a:r>
            <a:r>
              <a:rPr lang="en-GB" dirty="0" smtClean="0">
                <a:solidFill>
                  <a:srgbClr val="C00000"/>
                </a:solidFill>
              </a:rPr>
              <a:t> and therefore, by definition, the optimal </a:t>
            </a:r>
            <a:r>
              <a:rPr lang="en-GB" dirty="0" err="1" smtClean="0">
                <a:solidFill>
                  <a:srgbClr val="C00000"/>
                </a:solidFill>
              </a:rPr>
              <a:t>c</a:t>
            </a:r>
            <a:r>
              <a:rPr lang="en-GB" baseline="-25000" dirty="0" err="1" smtClean="0">
                <a:solidFill>
                  <a:srgbClr val="C00000"/>
                </a:solidFill>
              </a:rPr>
              <a:t>k</a:t>
            </a:r>
            <a:r>
              <a:rPr lang="en-GB" dirty="0" smtClean="0">
                <a:solidFill>
                  <a:srgbClr val="C00000"/>
                </a:solidFill>
              </a:rPr>
              <a:t> term must be zero.</a:t>
            </a:r>
          </a:p>
          <a:p>
            <a:pPr marL="514350" indent="-514350">
              <a:buFont typeface="+mj-lt"/>
              <a:buAutoNum type="arabicPeriod"/>
            </a:pPr>
            <a:r>
              <a:rPr lang="en-GB" dirty="0" smtClean="0">
                <a:solidFill>
                  <a:srgbClr val="C00000"/>
                </a:solidFill>
              </a:rPr>
              <a:t>The performance index is a quadratic in terms of the perturbation terms, but the optimal is known to be at the origin. Hence, rearranging J it is clear  that:</a:t>
            </a:r>
            <a:endParaRPr lang="en-GB"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4006944005"/>
              </p:ext>
            </p:extLst>
          </p:nvPr>
        </p:nvGraphicFramePr>
        <p:xfrm>
          <a:off x="179512" y="4869160"/>
          <a:ext cx="6197600" cy="1689100"/>
        </p:xfrm>
        <a:graphic>
          <a:graphicData uri="http://schemas.openxmlformats.org/presentationml/2006/ole">
            <mc:AlternateContent xmlns:mc="http://schemas.openxmlformats.org/markup-compatibility/2006">
              <mc:Choice xmlns:v="urn:schemas-microsoft-com:vml" Requires="v">
                <p:oleObj spid="_x0000_s20515" name="Equation" r:id="rId3" imgW="1955520" imgH="533160" progId="Equation.3">
                  <p:embed/>
                </p:oleObj>
              </mc:Choice>
              <mc:Fallback>
                <p:oleObj name="Equation" r:id="rId3" imgW="1955520" imgH="533160" progId="Equation.3">
                  <p:embed/>
                  <p:pic>
                    <p:nvPicPr>
                      <p:cNvPr id="0" name="Object 6"/>
                      <p:cNvPicPr>
                        <a:picLocks noChangeAspect="1" noChangeArrowheads="1"/>
                      </p:cNvPicPr>
                      <p:nvPr/>
                    </p:nvPicPr>
                    <p:blipFill>
                      <a:blip r:embed="rId4"/>
                      <a:srcRect/>
                      <a:stretch>
                        <a:fillRect/>
                      </a:stretch>
                    </p:blipFill>
                    <p:spPr bwMode="auto">
                      <a:xfrm>
                        <a:off x="179512" y="4869160"/>
                        <a:ext cx="6197600" cy="168910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167357617"/>
              </p:ext>
            </p:extLst>
          </p:nvPr>
        </p:nvGraphicFramePr>
        <p:xfrm>
          <a:off x="6588224" y="4797152"/>
          <a:ext cx="2430108" cy="1133624"/>
        </p:xfrm>
        <a:graphic>
          <a:graphicData uri="http://schemas.openxmlformats.org/presentationml/2006/ole">
            <mc:AlternateContent xmlns:mc="http://schemas.openxmlformats.org/markup-compatibility/2006">
              <mc:Choice xmlns:v="urn:schemas-microsoft-com:vml" Requires="v">
                <p:oleObj spid="_x0000_s20516" name="Equation" r:id="rId5" imgW="380880" imgH="177480" progId="Equation.3">
                  <p:embed/>
                </p:oleObj>
              </mc:Choice>
              <mc:Fallback>
                <p:oleObj name="Equation" r:id="rId5" imgW="380880" imgH="177480" progId="Equation.3">
                  <p:embed/>
                  <p:pic>
                    <p:nvPicPr>
                      <p:cNvPr id="0" name="Object 5"/>
                      <p:cNvPicPr>
                        <a:picLocks noChangeAspect="1" noChangeArrowheads="1"/>
                      </p:cNvPicPr>
                      <p:nvPr/>
                    </p:nvPicPr>
                    <p:blipFill>
                      <a:blip r:embed="rId6"/>
                      <a:srcRect/>
                      <a:stretch>
                        <a:fillRect/>
                      </a:stretch>
                    </p:blipFill>
                    <p:spPr bwMode="auto">
                      <a:xfrm>
                        <a:off x="6588224" y="4797152"/>
                        <a:ext cx="2430108" cy="1133624"/>
                      </a:xfrm>
                      <a:prstGeom prst="rect">
                        <a:avLst/>
                      </a:prstGeom>
                      <a:solidFill>
                        <a:schemeClr val="accent3">
                          <a:lumMod val="20000"/>
                          <a:lumOff val="80000"/>
                        </a:schemeClr>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133087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1335</TotalTime>
  <Words>913</Words>
  <Application>Microsoft Office PowerPoint</Application>
  <PresentationFormat>On-screen Show (4:3)</PresentationFormat>
  <Paragraphs>125</Paragraphs>
  <Slides>15</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18" baseType="lpstr">
      <vt:lpstr>Office Theme</vt:lpstr>
      <vt:lpstr>Equation</vt:lpstr>
      <vt:lpstr>Microsoft Equation 3.0</vt:lpstr>
      <vt:lpstr>CHAPTER 4 Optimal Predictive Control 4 Analysis of the performance index</vt:lpstr>
      <vt:lpstr>Background: Optimal MPC (OMPC)</vt:lpstr>
      <vt:lpstr>Background continued </vt:lpstr>
      <vt:lpstr>Aims</vt:lpstr>
      <vt:lpstr>Example 1</vt:lpstr>
      <vt:lpstr>Observations</vt:lpstr>
      <vt:lpstr>Example 2</vt:lpstr>
      <vt:lpstr>Understanding the observations 1</vt:lpstr>
      <vt:lpstr>Understanding the observations 2</vt:lpstr>
      <vt:lpstr>Understanding the observations 2</vt:lpstr>
      <vt:lpstr>Understanding the observations 3</vt:lpstr>
      <vt:lpstr>Rationale for observation 3</vt:lpstr>
      <vt:lpstr>Feedback control law</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87</cp:revision>
  <dcterms:created xsi:type="dcterms:W3CDTF">2012-03-07T15:25:29Z</dcterms:created>
  <dcterms:modified xsi:type="dcterms:W3CDTF">2014-03-11T08:13:33Z</dcterms:modified>
</cp:coreProperties>
</file>