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7" r:id="rId3"/>
    <p:sldId id="298" r:id="rId4"/>
    <p:sldId id="313" r:id="rId5"/>
    <p:sldId id="290" r:id="rId6"/>
    <p:sldId id="308" r:id="rId7"/>
    <p:sldId id="309" r:id="rId8"/>
    <p:sldId id="311" r:id="rId9"/>
    <p:sldId id="312" r:id="rId10"/>
    <p:sldId id="310" r:id="rId11"/>
    <p:sldId id="284"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3/11/2014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12</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tint val="66000"/>
                <a:satMod val="160000"/>
                <a:lumMod val="21000"/>
                <a:lumOff val="79000"/>
                <a:alpha val="33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jpeg"/><Relationship Id="rId5" Type="http://schemas.openxmlformats.org/officeDocument/2006/relationships/hyperlink" Target="http://engsc.ac.uk/" TargetMode="External"/><Relationship Id="rId10" Type="http://schemas.openxmlformats.org/officeDocument/2006/relationships/image" Target="../media/image19.jpeg"/><Relationship Id="rId4" Type="http://schemas.openxmlformats.org/officeDocument/2006/relationships/image" Target="../media/image16.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4</a:t>
            </a:r>
            <a:br>
              <a:rPr lang="en-GB" dirty="0" smtClean="0"/>
            </a:br>
            <a:r>
              <a:rPr lang="en-GB" dirty="0" smtClean="0"/>
              <a:t>Optimal Predictive Control 5</a:t>
            </a:r>
            <a:br>
              <a:rPr lang="en-GB" dirty="0" smtClean="0"/>
            </a:br>
            <a:r>
              <a:rPr lang="en-GB" dirty="0" smtClean="0"/>
              <a:t>Suboptimal dual mode algorithms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Feedback control law examples</a:t>
            </a:r>
            <a:endParaRPr lang="en-GB" dirty="0"/>
          </a:p>
        </p:txBody>
      </p:sp>
      <p:sp>
        <p:nvSpPr>
          <p:cNvPr id="3" name="Content Placeholder 2"/>
          <p:cNvSpPr>
            <a:spLocks noGrp="1"/>
          </p:cNvSpPr>
          <p:nvPr>
            <p:ph idx="1"/>
          </p:nvPr>
        </p:nvSpPr>
        <p:spPr/>
        <p:txBody>
          <a:bodyPr/>
          <a:lstStyle/>
          <a:p>
            <a:pPr marL="0" indent="0">
              <a:buNone/>
            </a:pPr>
            <a:r>
              <a:rPr lang="en-GB" dirty="0" smtClean="0"/>
              <a:t>The same files as used earlier also compute the feedback law:</a:t>
            </a:r>
          </a:p>
          <a:p>
            <a:pPr marL="0" indent="0">
              <a:buNone/>
            </a:pPr>
            <a:endParaRPr lang="en-GB" dirty="0"/>
          </a:p>
          <a:p>
            <a:pPr marL="0" indent="0">
              <a:buNone/>
            </a:pPr>
            <a:endParaRPr lang="en-GB" dirty="0" smtClean="0"/>
          </a:p>
          <a:p>
            <a:pPr marL="0" indent="0">
              <a:buNone/>
            </a:pPr>
            <a:r>
              <a:rPr lang="en-GB" dirty="0" smtClean="0"/>
              <a:t>Users will note that these parameters converge as </a:t>
            </a:r>
            <a:r>
              <a:rPr lang="en-GB" dirty="0" err="1" smtClean="0"/>
              <a:t>n</a:t>
            </a:r>
            <a:r>
              <a:rPr lang="en-GB" baseline="-25000" dirty="0" err="1" smtClean="0"/>
              <a:t>c</a:t>
            </a:r>
            <a:r>
              <a:rPr lang="en-GB" baseline="-25000" dirty="0" smtClean="0"/>
              <a:t> </a:t>
            </a:r>
            <a:r>
              <a:rPr lang="en-GB" dirty="0" smtClean="0"/>
              <a:t>increases.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429045733"/>
              </p:ext>
            </p:extLst>
          </p:nvPr>
        </p:nvGraphicFramePr>
        <p:xfrm>
          <a:off x="2843808" y="1628800"/>
          <a:ext cx="5746750" cy="1482725"/>
        </p:xfrm>
        <a:graphic>
          <a:graphicData uri="http://schemas.openxmlformats.org/presentationml/2006/ole">
            <mc:AlternateContent xmlns:mc="http://schemas.openxmlformats.org/markup-compatibility/2006">
              <mc:Choice xmlns:v="urn:schemas-microsoft-com:vml" Requires="v">
                <p:oleObj spid="_x0000_s27657" name="Equation" r:id="rId3" imgW="1625400" imgH="419040" progId="Equation.3">
                  <p:embed/>
                </p:oleObj>
              </mc:Choice>
              <mc:Fallback>
                <p:oleObj name="Equation" r:id="rId3" imgW="1625400" imgH="419040" progId="Equation.3">
                  <p:embed/>
                  <p:pic>
                    <p:nvPicPr>
                      <p:cNvPr id="0" name="Object 7"/>
                      <p:cNvPicPr>
                        <a:picLocks noChangeAspect="1" noChangeArrowheads="1"/>
                      </p:cNvPicPr>
                      <p:nvPr/>
                    </p:nvPicPr>
                    <p:blipFill>
                      <a:blip r:embed="rId4"/>
                      <a:srcRect/>
                      <a:stretch>
                        <a:fillRect/>
                      </a:stretch>
                    </p:blipFill>
                    <p:spPr bwMode="auto">
                      <a:xfrm>
                        <a:off x="2843808" y="1628800"/>
                        <a:ext cx="5746750" cy="14827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ectangle 6"/>
          <p:cNvSpPr/>
          <p:nvPr/>
        </p:nvSpPr>
        <p:spPr>
          <a:xfrm>
            <a:off x="277631" y="4437112"/>
            <a:ext cx="8568952" cy="210988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video_4_5_example1</a:t>
            </a:r>
          </a:p>
          <a:p>
            <a:pPr algn="ctr"/>
            <a:endParaRPr lang="en-GB" sz="3600" dirty="0"/>
          </a:p>
          <a:p>
            <a:pPr algn="ctr"/>
            <a:r>
              <a:rPr lang="en-GB" sz="3600" dirty="0" smtClean="0"/>
              <a:t>video_4_5_example3</a:t>
            </a:r>
            <a:endParaRPr lang="en-GB" sz="3600" dirty="0"/>
          </a:p>
        </p:txBody>
      </p:sp>
    </p:spTree>
    <p:extLst>
      <p:ext uri="{BB962C8B-B14F-4D97-AF65-F5344CB8AC3E}">
        <p14:creationId xmlns:p14="http://schemas.microsoft.com/office/powerpoint/2010/main" val="2322569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for SOMPC</a:t>
            </a:r>
            <a:endParaRPr lang="en-GB" dirty="0"/>
          </a:p>
        </p:txBody>
      </p:sp>
      <p:sp>
        <p:nvSpPr>
          <p:cNvPr id="3" name="Content Placeholder 2"/>
          <p:cNvSpPr>
            <a:spLocks noGrp="1"/>
          </p:cNvSpPr>
          <p:nvPr>
            <p:ph idx="1"/>
          </p:nvPr>
        </p:nvSpPr>
        <p:spPr>
          <a:xfrm>
            <a:off x="214282" y="928670"/>
            <a:ext cx="8715436" cy="5020610"/>
          </a:xfrm>
        </p:spPr>
        <p:txBody>
          <a:bodyPr>
            <a:normAutofit/>
          </a:bodyPr>
          <a:lstStyle/>
          <a:p>
            <a:pPr marL="514350" indent="-514350">
              <a:buFont typeface="+mj-lt"/>
              <a:buAutoNum type="arabicPeriod"/>
            </a:pPr>
            <a:r>
              <a:rPr lang="en-GB" sz="2800" dirty="0" smtClean="0"/>
              <a:t>One can choose the terminal mode u=-</a:t>
            </a:r>
            <a:r>
              <a:rPr lang="en-GB" sz="2800" dirty="0" err="1" smtClean="0"/>
              <a:t>Kx</a:t>
            </a:r>
            <a:r>
              <a:rPr lang="en-GB" sz="2800" dirty="0" smtClean="0"/>
              <a:t> as a feedback not corresponding to the performance index. A possible rationale for this will come late.</a:t>
            </a:r>
          </a:p>
          <a:p>
            <a:pPr marL="514350" indent="-514350">
              <a:buFont typeface="+mj-lt"/>
              <a:buAutoNum type="arabicPeriod"/>
            </a:pPr>
            <a:r>
              <a:rPr lang="en-GB" sz="2800" dirty="0" smtClean="0"/>
              <a:t>In this case, the dual-mode MPC optimisation </a:t>
            </a:r>
            <a:r>
              <a:rPr lang="en-GB" sz="2800" smtClean="0"/>
              <a:t>will give a </a:t>
            </a:r>
            <a:r>
              <a:rPr lang="en-GB" sz="2800" dirty="0" smtClean="0"/>
              <a:t>non-zero </a:t>
            </a:r>
            <a:r>
              <a:rPr lang="en-GB" sz="2800" dirty="0" err="1" smtClean="0"/>
              <a:t>c</a:t>
            </a:r>
            <a:r>
              <a:rPr lang="en-GB" sz="2800" baseline="-25000" dirty="0" err="1" smtClean="0"/>
              <a:t>k</a:t>
            </a:r>
            <a:r>
              <a:rPr lang="en-GB" sz="2800" dirty="0" smtClean="0"/>
              <a:t> even in the unconstrained case as it seeks to minimise J because </a:t>
            </a:r>
            <a:r>
              <a:rPr lang="en-GB" sz="2800" dirty="0" err="1" smtClean="0"/>
              <a:t>S</a:t>
            </a:r>
            <a:r>
              <a:rPr lang="en-GB" sz="2800" baseline="-25000" dirty="0" err="1" smtClean="0"/>
              <a:t>xc</a:t>
            </a:r>
            <a:r>
              <a:rPr lang="en-GB" sz="2800" dirty="0"/>
              <a:t> ≠ </a:t>
            </a:r>
            <a:r>
              <a:rPr lang="en-GB" sz="2800" dirty="0" smtClean="0"/>
              <a:t>0.</a:t>
            </a:r>
          </a:p>
          <a:p>
            <a:pPr marL="514350" indent="-514350">
              <a:buFont typeface="+mj-lt"/>
              <a:buAutoNum type="arabicPeriod"/>
            </a:pPr>
            <a:endParaRPr lang="en-GB" sz="2800" dirty="0" smtClean="0"/>
          </a:p>
          <a:p>
            <a:pPr marL="514350" indent="-514350">
              <a:buFont typeface="+mj-lt"/>
              <a:buAutoNum type="arabicPeriod"/>
            </a:pPr>
            <a:endParaRPr lang="en-GB" sz="2800" dirty="0" smtClean="0"/>
          </a:p>
          <a:p>
            <a:pPr marL="514350" indent="-514350">
              <a:buFont typeface="+mj-lt"/>
              <a:buAutoNum type="arabicPeriod"/>
            </a:pPr>
            <a:r>
              <a:rPr lang="en-GB" sz="2800" dirty="0" smtClean="0"/>
              <a:t>The SOMPC control law for the unconstrained case is given as:</a:t>
            </a:r>
          </a:p>
          <a:p>
            <a:pPr marL="514350" indent="-514350">
              <a:buFont typeface="+mj-lt"/>
              <a:buAutoNum type="arabicPeriod"/>
            </a:pP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129470764"/>
              </p:ext>
            </p:extLst>
          </p:nvPr>
        </p:nvGraphicFramePr>
        <p:xfrm>
          <a:off x="1403648" y="3789040"/>
          <a:ext cx="6197600" cy="844550"/>
        </p:xfrm>
        <a:graphic>
          <a:graphicData uri="http://schemas.openxmlformats.org/presentationml/2006/ole">
            <mc:AlternateContent xmlns:mc="http://schemas.openxmlformats.org/markup-compatibility/2006">
              <mc:Choice xmlns:v="urn:schemas-microsoft-com:vml" Requires="v">
                <p:oleObj spid="_x0000_s24603" name="Equation" r:id="rId3" imgW="1955520" imgH="266400" progId="Equation.3">
                  <p:embed/>
                </p:oleObj>
              </mc:Choice>
              <mc:Fallback>
                <p:oleObj name="Equation" r:id="rId3" imgW="1955520" imgH="266400" progId="Equation.3">
                  <p:embed/>
                  <p:pic>
                    <p:nvPicPr>
                      <p:cNvPr id="0" name="Object 5"/>
                      <p:cNvPicPr>
                        <a:picLocks noChangeAspect="1" noChangeArrowheads="1"/>
                      </p:cNvPicPr>
                      <p:nvPr/>
                    </p:nvPicPr>
                    <p:blipFill>
                      <a:blip r:embed="rId4"/>
                      <a:srcRect/>
                      <a:stretch>
                        <a:fillRect/>
                      </a:stretch>
                    </p:blipFill>
                    <p:spPr bwMode="auto">
                      <a:xfrm>
                        <a:off x="1403648" y="3789040"/>
                        <a:ext cx="6197600" cy="8445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73555288"/>
              </p:ext>
            </p:extLst>
          </p:nvPr>
        </p:nvGraphicFramePr>
        <p:xfrm>
          <a:off x="2267744" y="5373216"/>
          <a:ext cx="5746750" cy="854075"/>
        </p:xfrm>
        <a:graphic>
          <a:graphicData uri="http://schemas.openxmlformats.org/presentationml/2006/ole">
            <mc:AlternateContent xmlns:mc="http://schemas.openxmlformats.org/markup-compatibility/2006">
              <mc:Choice xmlns:v="urn:schemas-microsoft-com:vml" Requires="v">
                <p:oleObj spid="_x0000_s24604" name="Equation" r:id="rId5" imgW="1625400" imgH="241200" progId="Equation.3">
                  <p:embed/>
                </p:oleObj>
              </mc:Choice>
              <mc:Fallback>
                <p:oleObj name="Equation" r:id="rId5" imgW="1625400" imgH="241200" progId="Equation.3">
                  <p:embed/>
                  <p:pic>
                    <p:nvPicPr>
                      <p:cNvPr id="0" name="Object 8"/>
                      <p:cNvPicPr>
                        <a:picLocks noChangeAspect="1" noChangeArrowheads="1"/>
                      </p:cNvPicPr>
                      <p:nvPr/>
                    </p:nvPicPr>
                    <p:blipFill>
                      <a:blip r:embed="rId6"/>
                      <a:srcRect/>
                      <a:stretch>
                        <a:fillRect/>
                      </a:stretch>
                    </p:blipFill>
                    <p:spPr bwMode="auto">
                      <a:xfrm>
                        <a:off x="2267744" y="5373216"/>
                        <a:ext cx="5746750" cy="854075"/>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79092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to dual-mode MPC</a:t>
            </a:r>
            <a:endParaRPr lang="en-GB"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smtClean="0"/>
              <a:t>The previous videos in this chapter assumed a synergy between the embedded terminal mode feedback u=-</a:t>
            </a:r>
            <a:r>
              <a:rPr lang="en-GB" dirty="0" err="1" smtClean="0"/>
              <a:t>Kx</a:t>
            </a:r>
            <a:r>
              <a:rPr lang="en-GB" dirty="0" smtClean="0"/>
              <a:t> and the performance index J.</a:t>
            </a:r>
          </a:p>
          <a:p>
            <a:pPr marL="514350" indent="-514350">
              <a:buFont typeface="+mj-lt"/>
              <a:buAutoNum type="arabicPeriod"/>
            </a:pPr>
            <a:r>
              <a:rPr lang="en-GB" dirty="0" smtClean="0"/>
              <a:t>While this makes good engineering sense in general, as will be seen, it can also lead to difficulties with constraint handling where a high performance level is required.</a:t>
            </a:r>
          </a:p>
          <a:p>
            <a:pPr marL="514350" indent="-514350">
              <a:buFont typeface="+mj-lt"/>
              <a:buAutoNum type="arabicPeriod"/>
            </a:pPr>
            <a:r>
              <a:rPr lang="en-GB" dirty="0" smtClean="0"/>
              <a:t>Consequently, it is worth investigating what happens when the terminal mode feedback with a dual mode approach does not correspond to  the underlying cost.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extLst>
      <p:ext uri="{BB962C8B-B14F-4D97-AF65-F5344CB8AC3E}">
        <p14:creationId xmlns:p14="http://schemas.microsoft.com/office/powerpoint/2010/main" val="3149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249570" cy="714380"/>
          </a:xfrm>
        </p:spPr>
        <p:txBody>
          <a:bodyPr>
            <a:normAutofit fontScale="90000"/>
          </a:bodyPr>
          <a:lstStyle/>
          <a:p>
            <a:r>
              <a:rPr lang="en-GB" dirty="0" smtClean="0"/>
              <a:t>Sub-optimal dual mode MPC (SOMPC)</a:t>
            </a:r>
            <a:endParaRPr lang="en-GB" dirty="0"/>
          </a:p>
        </p:txBody>
      </p:sp>
      <p:sp>
        <p:nvSpPr>
          <p:cNvPr id="3" name="Content Placeholder 2"/>
          <p:cNvSpPr>
            <a:spLocks noGrp="1"/>
          </p:cNvSpPr>
          <p:nvPr>
            <p:ph idx="1"/>
          </p:nvPr>
        </p:nvSpPr>
        <p:spPr>
          <a:xfrm>
            <a:off x="214282" y="928670"/>
            <a:ext cx="8715436" cy="4660570"/>
          </a:xfrm>
        </p:spPr>
        <p:txBody>
          <a:bodyPr>
            <a:normAutofit/>
          </a:bodyPr>
          <a:lstStyle/>
          <a:p>
            <a:pPr marL="514350" indent="-514350">
              <a:buFont typeface="+mj-lt"/>
              <a:buAutoNum type="arabicPeriod"/>
            </a:pPr>
            <a:r>
              <a:rPr lang="en-GB" dirty="0" smtClean="0"/>
              <a:t>Take the dual-mode predictions based around the implementation of an </a:t>
            </a:r>
            <a:r>
              <a:rPr lang="en-GB" b="1" u="sng" dirty="0" smtClean="0">
                <a:solidFill>
                  <a:srgbClr val="C00000"/>
                </a:solidFill>
              </a:rPr>
              <a:t>arbitrary </a:t>
            </a:r>
            <a:r>
              <a:rPr lang="en-GB" dirty="0" smtClean="0"/>
              <a:t>regulator and some perturbations.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Optimise predicted performance w.r.t. to the perturbations and implement the first value.</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67903042"/>
              </p:ext>
            </p:extLst>
          </p:nvPr>
        </p:nvGraphicFramePr>
        <p:xfrm>
          <a:off x="179512" y="2420888"/>
          <a:ext cx="7138987" cy="1212850"/>
        </p:xfrm>
        <a:graphic>
          <a:graphicData uri="http://schemas.openxmlformats.org/presentationml/2006/ole">
            <mc:AlternateContent xmlns:mc="http://schemas.openxmlformats.org/markup-compatibility/2006">
              <mc:Choice xmlns:v="urn:schemas-microsoft-com:vml" Requires="v">
                <p:oleObj spid="_x0000_s19509" name="Equation" r:id="rId3" imgW="2692080" imgH="457200" progId="Equation.3">
                  <p:embed/>
                </p:oleObj>
              </mc:Choice>
              <mc:Fallback>
                <p:oleObj name="Equation" r:id="rId3" imgW="2692080" imgH="457200" progId="Equation.3">
                  <p:embed/>
                  <p:pic>
                    <p:nvPicPr>
                      <p:cNvPr id="0" name=""/>
                      <p:cNvPicPr>
                        <a:picLocks noChangeAspect="1" noChangeArrowheads="1"/>
                      </p:cNvPicPr>
                      <p:nvPr/>
                    </p:nvPicPr>
                    <p:blipFill>
                      <a:blip r:embed="rId4"/>
                      <a:srcRect/>
                      <a:stretch>
                        <a:fillRect/>
                      </a:stretch>
                    </p:blipFill>
                    <p:spPr bwMode="auto">
                      <a:xfrm>
                        <a:off x="179512" y="2420888"/>
                        <a:ext cx="71389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76052961"/>
              </p:ext>
            </p:extLst>
          </p:nvPr>
        </p:nvGraphicFramePr>
        <p:xfrm>
          <a:off x="1547664" y="4797152"/>
          <a:ext cx="5869409" cy="1391412"/>
        </p:xfrm>
        <a:graphic>
          <a:graphicData uri="http://schemas.openxmlformats.org/presentationml/2006/ole">
            <mc:AlternateContent xmlns:mc="http://schemas.openxmlformats.org/markup-compatibility/2006">
              <mc:Choice xmlns:v="urn:schemas-microsoft-com:vml" Requires="v">
                <p:oleObj spid="_x0000_s19510" name="Equation" r:id="rId5" imgW="1930320" imgH="457200" progId="Equation.3">
                  <p:embed/>
                </p:oleObj>
              </mc:Choice>
              <mc:Fallback>
                <p:oleObj name="Equation" r:id="rId5" imgW="1930320" imgH="457200" progId="Equation.3">
                  <p:embed/>
                  <p:pic>
                    <p:nvPicPr>
                      <p:cNvPr id="0" name=""/>
                      <p:cNvPicPr>
                        <a:picLocks noChangeAspect="1" noChangeArrowheads="1"/>
                      </p:cNvPicPr>
                      <p:nvPr/>
                    </p:nvPicPr>
                    <p:blipFill>
                      <a:blip r:embed="rId6"/>
                      <a:srcRect/>
                      <a:stretch>
                        <a:fillRect/>
                      </a:stretch>
                    </p:blipFill>
                    <p:spPr bwMode="auto">
                      <a:xfrm>
                        <a:off x="1547664" y="4797152"/>
                        <a:ext cx="5869409" cy="139141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ular Callout 8"/>
          <p:cNvSpPr/>
          <p:nvPr/>
        </p:nvSpPr>
        <p:spPr>
          <a:xfrm>
            <a:off x="7452320" y="2132856"/>
            <a:ext cx="1691680" cy="1512168"/>
          </a:xfrm>
          <a:prstGeom prst="wedgeRectCallout">
            <a:avLst>
              <a:gd name="adj1" fmla="val -259000"/>
              <a:gd name="adj2" fmla="val 2271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Terminal mode ‘K’ treated as a </a:t>
            </a:r>
            <a:r>
              <a:rPr lang="en-GB" sz="2400" dirty="0" err="1" smtClean="0"/>
              <a:t>d.o.f</a:t>
            </a:r>
            <a:r>
              <a:rPr lang="en-GB" sz="2400" dirty="0" smtClean="0"/>
              <a:t>.</a:t>
            </a:r>
            <a:endParaRPr lang="en-GB" sz="2400" dirty="0"/>
          </a:p>
        </p:txBody>
      </p:sp>
    </p:spTree>
    <p:extLst>
      <p:ext uri="{BB962C8B-B14F-4D97-AF65-F5344CB8AC3E}">
        <p14:creationId xmlns:p14="http://schemas.microsoft.com/office/powerpoint/2010/main" val="12253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4294967295"/>
          </p:nvPr>
        </p:nvSpPr>
        <p:spPr>
          <a:xfrm>
            <a:off x="7010400" y="152400"/>
            <a:ext cx="1905000" cy="457200"/>
          </a:xfrm>
          <a:prstGeom prst="rect">
            <a:avLst/>
          </a:prstGeom>
        </p:spPr>
        <p:txBody>
          <a:bodyPr/>
          <a:lstStyle/>
          <a:p>
            <a:pPr>
              <a:defRPr/>
            </a:pPr>
            <a:fld id="{1FECA9A2-E953-4883-84D3-33717727D1F0}" type="slidenum">
              <a:rPr lang="en-GB"/>
              <a:pPr>
                <a:defRPr/>
              </a:pPr>
              <a:t>4</a:t>
            </a:fld>
            <a:endParaRPr lang="en-GB"/>
          </a:p>
        </p:txBody>
      </p:sp>
      <p:sp>
        <p:nvSpPr>
          <p:cNvPr id="94211" name="Rectangle 2"/>
          <p:cNvSpPr>
            <a:spLocks noGrp="1" noChangeArrowheads="1"/>
          </p:cNvSpPr>
          <p:nvPr>
            <p:ph type="title"/>
          </p:nvPr>
        </p:nvSpPr>
        <p:spPr>
          <a:xfrm>
            <a:off x="1331640" y="142852"/>
            <a:ext cx="7312326" cy="1413940"/>
          </a:xfrm>
        </p:spPr>
        <p:txBody>
          <a:bodyPr>
            <a:normAutofit/>
          </a:bodyPr>
          <a:lstStyle/>
          <a:p>
            <a:pPr eaLnBrk="1" hangingPunct="1"/>
            <a:r>
              <a:rPr lang="en-GB" altLang="en-US" sz="4000" dirty="0" smtClean="0"/>
              <a:t>Dual mode paradigm (or closed-loop prediction)</a:t>
            </a:r>
          </a:p>
        </p:txBody>
      </p:sp>
      <p:sp>
        <p:nvSpPr>
          <p:cNvPr id="94212" name="Oval 3"/>
          <p:cNvSpPr>
            <a:spLocks noChangeArrowheads="1"/>
          </p:cNvSpPr>
          <p:nvPr/>
        </p:nvSpPr>
        <p:spPr bwMode="auto">
          <a:xfrm>
            <a:off x="4429125" y="3857625"/>
            <a:ext cx="3600450" cy="2520950"/>
          </a:xfrm>
          <a:prstGeom prst="ellipse">
            <a:avLst/>
          </a:prstGeom>
          <a:solidFill>
            <a:srgbClr val="FFCC99"/>
          </a:solidFill>
          <a:ln w="9525">
            <a:solidFill>
              <a:srgbClr val="002060"/>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GB" altLang="en-US" sz="2000" b="1" dirty="0">
                <a:solidFill>
                  <a:srgbClr val="800000"/>
                </a:solidFill>
                <a:latin typeface="TUOS Stephenson" pitchFamily="18" charset="0"/>
              </a:rPr>
              <a:t>Terminal </a:t>
            </a:r>
            <a:r>
              <a:rPr lang="en-GB" altLang="en-US" sz="2000" b="1" dirty="0" smtClean="0">
                <a:solidFill>
                  <a:srgbClr val="800000"/>
                </a:solidFill>
                <a:latin typeface="TUOS Stephenson" pitchFamily="18" charset="0"/>
              </a:rPr>
              <a:t>MODE </a:t>
            </a:r>
            <a:r>
              <a:rPr lang="en-GB" altLang="en-US" sz="2000" b="1" dirty="0">
                <a:solidFill>
                  <a:srgbClr val="800000"/>
                </a:solidFill>
                <a:latin typeface="TUOS Stephenson" pitchFamily="18" charset="0"/>
              </a:rPr>
              <a:t>in which </a:t>
            </a:r>
          </a:p>
          <a:p>
            <a:pPr algn="ctr"/>
            <a:r>
              <a:rPr lang="en-GB" altLang="en-US" sz="2000" b="1" dirty="0">
                <a:solidFill>
                  <a:srgbClr val="800000"/>
                </a:solidFill>
                <a:latin typeface="TUOS Stephenson" pitchFamily="18" charset="0"/>
              </a:rPr>
              <a:t>the control law u=-</a:t>
            </a:r>
            <a:r>
              <a:rPr lang="en-GB" altLang="en-US" sz="2000" b="1" dirty="0" err="1" smtClean="0">
                <a:solidFill>
                  <a:srgbClr val="800000"/>
                </a:solidFill>
                <a:latin typeface="TUOS Stephenson" pitchFamily="18" charset="0"/>
              </a:rPr>
              <a:t>Kx</a:t>
            </a:r>
            <a:r>
              <a:rPr lang="en-GB" altLang="en-US" sz="2000" b="1" dirty="0" smtClean="0">
                <a:solidFill>
                  <a:srgbClr val="800000"/>
                </a:solidFill>
                <a:latin typeface="TUOS Stephenson" pitchFamily="18" charset="0"/>
              </a:rPr>
              <a:t>.</a:t>
            </a:r>
            <a:endParaRPr lang="en-GB" altLang="en-US" sz="2000" b="1" dirty="0">
              <a:solidFill>
                <a:srgbClr val="800000"/>
              </a:solidFill>
              <a:latin typeface="TUOS Stephenson" pitchFamily="18" charset="0"/>
            </a:endParaRPr>
          </a:p>
        </p:txBody>
      </p:sp>
      <p:sp>
        <p:nvSpPr>
          <p:cNvPr id="94213" name="Rectangle 4"/>
          <p:cNvSpPr>
            <a:spLocks noChangeArrowheads="1"/>
          </p:cNvSpPr>
          <p:nvPr/>
        </p:nvSpPr>
        <p:spPr bwMode="auto">
          <a:xfrm>
            <a:off x="468313" y="2349500"/>
            <a:ext cx="215900"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4214" name="Arc 5"/>
          <p:cNvSpPr>
            <a:spLocks/>
          </p:cNvSpPr>
          <p:nvPr/>
        </p:nvSpPr>
        <p:spPr bwMode="auto">
          <a:xfrm>
            <a:off x="684213" y="2492375"/>
            <a:ext cx="5327650" cy="1512888"/>
          </a:xfrm>
          <a:custGeom>
            <a:avLst/>
            <a:gdLst>
              <a:gd name="T0" fmla="*/ 0 w 21580"/>
              <a:gd name="T1" fmla="*/ 0 h 21600"/>
              <a:gd name="T2" fmla="*/ 1315284720 w 21580"/>
              <a:gd name="T3" fmla="*/ 101431434 h 21600"/>
              <a:gd name="T4" fmla="*/ 0 w 21580"/>
              <a:gd name="T5" fmla="*/ 105964353 h 21600"/>
              <a:gd name="T6" fmla="*/ 0 60000 65536"/>
              <a:gd name="T7" fmla="*/ 0 60000 65536"/>
              <a:gd name="T8" fmla="*/ 0 60000 65536"/>
              <a:gd name="T9" fmla="*/ 0 w 21580"/>
              <a:gd name="T10" fmla="*/ 0 h 21600"/>
              <a:gd name="T11" fmla="*/ 21580 w 21580"/>
              <a:gd name="T12" fmla="*/ 21600 h 21600"/>
            </a:gdLst>
            <a:ahLst/>
            <a:cxnLst>
              <a:cxn ang="T6">
                <a:pos x="T0" y="T1"/>
              </a:cxn>
              <a:cxn ang="T7">
                <a:pos x="T2" y="T3"/>
              </a:cxn>
              <a:cxn ang="T8">
                <a:pos x="T4" y="T5"/>
              </a:cxn>
            </a:cxnLst>
            <a:rect l="T9" t="T10" r="T11" b="T12"/>
            <a:pathLst>
              <a:path w="21580" h="21600" fill="none" extrusionOk="0">
                <a:moveTo>
                  <a:pt x="-1" y="0"/>
                </a:moveTo>
                <a:cubicBezTo>
                  <a:pt x="11569" y="0"/>
                  <a:pt x="21085" y="9116"/>
                  <a:pt x="21580" y="20675"/>
                </a:cubicBezTo>
              </a:path>
              <a:path w="21580" h="21600" stroke="0" extrusionOk="0">
                <a:moveTo>
                  <a:pt x="-1" y="0"/>
                </a:moveTo>
                <a:cubicBezTo>
                  <a:pt x="11569" y="0"/>
                  <a:pt x="21085" y="9116"/>
                  <a:pt x="21580" y="20675"/>
                </a:cubicBezTo>
                <a:lnTo>
                  <a:pt x="0" y="21600"/>
                </a:lnTo>
                <a:close/>
              </a:path>
            </a:pathLst>
          </a:custGeom>
          <a:noFill/>
          <a:ln w="57150">
            <a:solidFill>
              <a:srgbClr val="00206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4215" name="Line 6"/>
          <p:cNvSpPr>
            <a:spLocks noChangeShapeType="1"/>
          </p:cNvSpPr>
          <p:nvPr/>
        </p:nvSpPr>
        <p:spPr bwMode="auto">
          <a:xfrm>
            <a:off x="3132138" y="2997200"/>
            <a:ext cx="647700" cy="215900"/>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16" name="Text Box 7"/>
          <p:cNvSpPr txBox="1">
            <a:spLocks noChangeArrowheads="1"/>
          </p:cNvSpPr>
          <p:nvPr/>
        </p:nvSpPr>
        <p:spPr bwMode="auto">
          <a:xfrm>
            <a:off x="231775" y="172085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Initial state</a:t>
            </a:r>
          </a:p>
        </p:txBody>
      </p:sp>
      <p:sp>
        <p:nvSpPr>
          <p:cNvPr id="94217" name="Text Box 8"/>
          <p:cNvSpPr txBox="1">
            <a:spLocks noChangeArrowheads="1"/>
          </p:cNvSpPr>
          <p:nvPr/>
        </p:nvSpPr>
        <p:spPr bwMode="auto">
          <a:xfrm rot="963253">
            <a:off x="3522663" y="2490788"/>
            <a:ext cx="1574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trajectory</a:t>
            </a:r>
          </a:p>
        </p:txBody>
      </p:sp>
      <p:sp>
        <p:nvSpPr>
          <p:cNvPr id="94218" name="Line 9"/>
          <p:cNvSpPr>
            <a:spLocks noChangeShapeType="1"/>
          </p:cNvSpPr>
          <p:nvPr/>
        </p:nvSpPr>
        <p:spPr bwMode="auto">
          <a:xfrm>
            <a:off x="684213" y="2997200"/>
            <a:ext cx="3959225" cy="1223963"/>
          </a:xfrm>
          <a:prstGeom prst="line">
            <a:avLst/>
          </a:prstGeom>
          <a:noFill/>
          <a:ln w="5715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19" name="Text Box 10"/>
          <p:cNvSpPr txBox="1">
            <a:spLocks noChangeArrowheads="1"/>
          </p:cNvSpPr>
          <p:nvPr/>
        </p:nvSpPr>
        <p:spPr bwMode="auto">
          <a:xfrm rot="940369">
            <a:off x="865188" y="3562350"/>
            <a:ext cx="3011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nc moves maximum</a:t>
            </a:r>
          </a:p>
        </p:txBody>
      </p:sp>
      <p:sp>
        <p:nvSpPr>
          <p:cNvPr id="94220" name="Text Box 11"/>
          <p:cNvSpPr txBox="1">
            <a:spLocks noChangeArrowheads="1"/>
          </p:cNvSpPr>
          <p:nvPr/>
        </p:nvSpPr>
        <p:spPr bwMode="auto">
          <a:xfrm>
            <a:off x="7092950" y="3068638"/>
            <a:ext cx="15509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a:solidFill>
                  <a:srgbClr val="002060"/>
                </a:solidFill>
                <a:latin typeface="TUOS Stephenson" pitchFamily="18" charset="0"/>
              </a:rPr>
              <a:t>Terminal </a:t>
            </a:r>
          </a:p>
          <a:p>
            <a:r>
              <a:rPr lang="en-GB" altLang="en-US">
                <a:solidFill>
                  <a:srgbClr val="002060"/>
                </a:solidFill>
                <a:latin typeface="TUOS Stephenson" pitchFamily="18" charset="0"/>
              </a:rPr>
              <a:t>State</a:t>
            </a:r>
          </a:p>
        </p:txBody>
      </p:sp>
      <p:sp>
        <p:nvSpPr>
          <p:cNvPr id="94221" name="Text Box 12"/>
          <p:cNvSpPr txBox="1">
            <a:spLocks noChangeArrowheads="1"/>
          </p:cNvSpPr>
          <p:nvPr/>
        </p:nvSpPr>
        <p:spPr bwMode="auto">
          <a:xfrm>
            <a:off x="2644315" y="1924915"/>
            <a:ext cx="4972195" cy="461665"/>
          </a:xfrm>
          <a:prstGeom prst="rect">
            <a:avLst/>
          </a:prstGeom>
          <a:solidFill>
            <a:srgbClr val="FFFF99"/>
          </a:solidFill>
          <a:ln w="9525">
            <a:solidFill>
              <a:schemeClr val="tx2"/>
            </a:solidFill>
            <a:miter lim="800000"/>
            <a:headEnd/>
            <a:tailEnd/>
          </a:ln>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altLang="en-US" dirty="0" smtClean="0">
                <a:solidFill>
                  <a:srgbClr val="003366"/>
                </a:solidFill>
                <a:latin typeface="TUOS Stephenson" pitchFamily="18" charset="0"/>
              </a:rPr>
              <a:t>Transient mode in which u=-</a:t>
            </a:r>
            <a:r>
              <a:rPr lang="en-GB" altLang="en-US" dirty="0" err="1" smtClean="0">
                <a:solidFill>
                  <a:srgbClr val="003366"/>
                </a:solidFill>
                <a:latin typeface="TUOS Stephenson" pitchFamily="18" charset="0"/>
              </a:rPr>
              <a:t>Kx+c</a:t>
            </a:r>
            <a:r>
              <a:rPr lang="en-GB" altLang="en-US" dirty="0" smtClean="0">
                <a:solidFill>
                  <a:srgbClr val="003366"/>
                </a:solidFill>
                <a:latin typeface="TUOS Stephenson" pitchFamily="18" charset="0"/>
              </a:rPr>
              <a:t>.</a:t>
            </a:r>
            <a:endParaRPr lang="en-GB" altLang="en-US" dirty="0">
              <a:solidFill>
                <a:srgbClr val="003366"/>
              </a:solidFill>
              <a:latin typeface="TUOS Stephenson" pitchFamily="18" charset="0"/>
            </a:endParaRPr>
          </a:p>
        </p:txBody>
      </p:sp>
      <p:sp>
        <p:nvSpPr>
          <p:cNvPr id="94222" name="Line 13"/>
          <p:cNvSpPr>
            <a:spLocks noChangeShapeType="1"/>
          </p:cNvSpPr>
          <p:nvPr/>
        </p:nvSpPr>
        <p:spPr bwMode="auto">
          <a:xfrm>
            <a:off x="6011863" y="4005263"/>
            <a:ext cx="0" cy="360362"/>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4223" name="Rectangle 14"/>
          <p:cNvSpPr>
            <a:spLocks noChangeArrowheads="1"/>
          </p:cNvSpPr>
          <p:nvPr/>
        </p:nvSpPr>
        <p:spPr bwMode="auto">
          <a:xfrm>
            <a:off x="5940425" y="4437063"/>
            <a:ext cx="215900" cy="14446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4224" name="Line 15"/>
          <p:cNvSpPr>
            <a:spLocks noChangeShapeType="1"/>
          </p:cNvSpPr>
          <p:nvPr/>
        </p:nvSpPr>
        <p:spPr bwMode="auto">
          <a:xfrm flipH="1">
            <a:off x="6300788" y="3789363"/>
            <a:ext cx="935037" cy="647700"/>
          </a:xfrm>
          <a:prstGeom prst="line">
            <a:avLst/>
          </a:prstGeom>
          <a:noFill/>
          <a:ln w="95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4184588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Background</a:t>
            </a:r>
            <a:endParaRPr lang="en-GB" dirty="0"/>
          </a:p>
        </p:txBody>
      </p:sp>
      <p:sp>
        <p:nvSpPr>
          <p:cNvPr id="3" name="Content Placeholder 2"/>
          <p:cNvSpPr>
            <a:spLocks noGrp="1"/>
          </p:cNvSpPr>
          <p:nvPr>
            <p:ph idx="1"/>
          </p:nvPr>
        </p:nvSpPr>
        <p:spPr>
          <a:xfrm>
            <a:off x="214282" y="928670"/>
            <a:ext cx="8715436" cy="4372538"/>
          </a:xfrm>
        </p:spPr>
        <p:txBody>
          <a:bodyPr>
            <a:normAutofit fontScale="92500" lnSpcReduction="10000"/>
          </a:bodyPr>
          <a:lstStyle/>
          <a:p>
            <a:pPr marL="0" indent="0">
              <a:buNone/>
            </a:pPr>
            <a:r>
              <a:rPr lang="en-GB" dirty="0" smtClean="0"/>
              <a:t>The earlier videos derived the algebra for computing the performance index J assuming the predictions are based on perturbations about a feedback u=-</a:t>
            </a:r>
            <a:r>
              <a:rPr lang="en-GB" dirty="0" err="1" smtClean="0"/>
              <a:t>Kx</a:t>
            </a:r>
            <a:r>
              <a:rPr lang="en-GB" dirty="0" smtClean="0"/>
              <a:t>.</a:t>
            </a:r>
          </a:p>
          <a:p>
            <a:pPr marL="0" indent="0">
              <a:buNone/>
            </a:pPr>
            <a:endParaRPr lang="en-GB" dirty="0" smtClean="0"/>
          </a:p>
          <a:p>
            <a:pPr marL="0" indent="0">
              <a:buNone/>
            </a:pPr>
            <a:endParaRPr lang="en-GB" dirty="0" smtClean="0"/>
          </a:p>
          <a:p>
            <a:pPr marL="0" indent="0">
              <a:buNone/>
            </a:pPr>
            <a:r>
              <a:rPr lang="en-GB" dirty="0" smtClean="0"/>
              <a:t>In summary the performance index J becomes:</a:t>
            </a:r>
          </a:p>
          <a:p>
            <a:pPr marL="0" indent="0">
              <a:buNone/>
            </a:pPr>
            <a:endParaRPr lang="en-GB" dirty="0"/>
          </a:p>
          <a:p>
            <a:pPr marL="0" indent="0">
              <a:buNone/>
            </a:pPr>
            <a:endParaRPr lang="en-GB" dirty="0" smtClean="0"/>
          </a:p>
          <a:p>
            <a:pPr marL="0" indent="0">
              <a:buNone/>
            </a:pPr>
            <a:r>
              <a:rPr lang="en-GB" dirty="0" smtClean="0"/>
              <a:t>The matrices are defined from:</a:t>
            </a:r>
          </a:p>
          <a:p>
            <a:pPr marL="0" indent="0">
              <a:buNone/>
            </a:pPr>
            <a:endParaRPr lang="en-GB" dirty="0" smtClean="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21177635"/>
              </p:ext>
            </p:extLst>
          </p:nvPr>
        </p:nvGraphicFramePr>
        <p:xfrm>
          <a:off x="2483768" y="2276872"/>
          <a:ext cx="3312368" cy="924542"/>
        </p:xfrm>
        <a:graphic>
          <a:graphicData uri="http://schemas.openxmlformats.org/presentationml/2006/ole">
            <mc:AlternateContent xmlns:mc="http://schemas.openxmlformats.org/markup-compatibility/2006">
              <mc:Choice xmlns:v="urn:schemas-microsoft-com:vml" Requires="v">
                <p:oleObj spid="_x0000_s18535" name="Equation" r:id="rId3" imgW="1549080" imgH="431640" progId="Equation.3">
                  <p:embed/>
                </p:oleObj>
              </mc:Choice>
              <mc:Fallback>
                <p:oleObj name="Equation" r:id="rId3" imgW="1549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76872"/>
                        <a:ext cx="3312368" cy="92454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71939185"/>
              </p:ext>
            </p:extLst>
          </p:nvPr>
        </p:nvGraphicFramePr>
        <p:xfrm>
          <a:off x="179512" y="3916700"/>
          <a:ext cx="5256584" cy="716863"/>
        </p:xfrm>
        <a:graphic>
          <a:graphicData uri="http://schemas.openxmlformats.org/presentationml/2006/ole">
            <mc:AlternateContent xmlns:mc="http://schemas.openxmlformats.org/markup-compatibility/2006">
              <mc:Choice xmlns:v="urn:schemas-microsoft-com:vml" Requires="v">
                <p:oleObj spid="_x0000_s18536" name="Equation" r:id="rId5" imgW="1955520" imgH="266400" progId="Equation.3">
                  <p:embed/>
                </p:oleObj>
              </mc:Choice>
              <mc:Fallback>
                <p:oleObj name="Equation" r:id="rId5" imgW="195552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3916700"/>
                        <a:ext cx="5256584" cy="71686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11101592"/>
              </p:ext>
            </p:extLst>
          </p:nvPr>
        </p:nvGraphicFramePr>
        <p:xfrm>
          <a:off x="251520" y="5301208"/>
          <a:ext cx="8347075" cy="1241425"/>
        </p:xfrm>
        <a:graphic>
          <a:graphicData uri="http://schemas.openxmlformats.org/presentationml/2006/ole">
            <mc:AlternateContent xmlns:mc="http://schemas.openxmlformats.org/markup-compatibility/2006">
              <mc:Choice xmlns:v="urn:schemas-microsoft-com:vml" Requires="v">
                <p:oleObj spid="_x0000_s18537" name="Equation" r:id="rId7" imgW="3504960" imgH="520560" progId="Equation.3">
                  <p:embed/>
                </p:oleObj>
              </mc:Choice>
              <mc:Fallback>
                <p:oleObj name="Equation" r:id="rId7" imgW="3504960" imgH="520560" progId="Equation.3">
                  <p:embed/>
                  <p:pic>
                    <p:nvPicPr>
                      <p:cNvPr id="0" name="Object 6"/>
                      <p:cNvPicPr>
                        <a:picLocks noChangeAspect="1" noChangeArrowheads="1"/>
                      </p:cNvPicPr>
                      <p:nvPr/>
                    </p:nvPicPr>
                    <p:blipFill>
                      <a:blip r:embed="rId8"/>
                      <a:srcRect/>
                      <a:stretch>
                        <a:fillRect/>
                      </a:stretch>
                    </p:blipFill>
                    <p:spPr bwMode="auto">
                      <a:xfrm>
                        <a:off x="251520" y="5301208"/>
                        <a:ext cx="8347075" cy="1241425"/>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8534950"/>
              </p:ext>
            </p:extLst>
          </p:nvPr>
        </p:nvGraphicFramePr>
        <p:xfrm>
          <a:off x="6012160" y="3789040"/>
          <a:ext cx="2608262" cy="1343025"/>
        </p:xfrm>
        <a:graphic>
          <a:graphicData uri="http://schemas.openxmlformats.org/presentationml/2006/ole">
            <mc:AlternateContent xmlns:mc="http://schemas.openxmlformats.org/markup-compatibility/2006">
              <mc:Choice xmlns:v="urn:schemas-microsoft-com:vml" Requires="v">
                <p:oleObj spid="_x0000_s18538" name="Equation" r:id="rId9" imgW="939600" imgH="482400" progId="Equation.3">
                  <p:embed/>
                </p:oleObj>
              </mc:Choice>
              <mc:Fallback>
                <p:oleObj name="Equation" r:id="rId9" imgW="939600" imgH="482400" progId="Equation.3">
                  <p:embed/>
                  <p:pic>
                    <p:nvPicPr>
                      <p:cNvPr id="0" name="Object 10"/>
                      <p:cNvPicPr>
                        <a:picLocks noChangeAspect="1" noChangeArrowheads="1"/>
                      </p:cNvPicPr>
                      <p:nvPr/>
                    </p:nvPicPr>
                    <p:blipFill>
                      <a:blip r:embed="rId10"/>
                      <a:srcRect/>
                      <a:stretch>
                        <a:fillRect/>
                      </a:stretch>
                    </p:blipFill>
                    <p:spPr bwMode="auto">
                      <a:xfrm>
                        <a:off x="6012160" y="3789040"/>
                        <a:ext cx="2608262" cy="13430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27589638"/>
              </p:ext>
            </p:extLst>
          </p:nvPr>
        </p:nvGraphicFramePr>
        <p:xfrm>
          <a:off x="6049848" y="620688"/>
          <a:ext cx="3078162" cy="2935288"/>
        </p:xfrm>
        <a:graphic>
          <a:graphicData uri="http://schemas.openxmlformats.org/presentationml/2006/ole">
            <mc:AlternateContent xmlns:mc="http://schemas.openxmlformats.org/markup-compatibility/2006">
              <mc:Choice xmlns:v="urn:schemas-microsoft-com:vml" Requires="v">
                <p:oleObj spid="_x0000_s18539" name="Equation" r:id="rId11" imgW="1346040" imgH="1282680" progId="Equation.3">
                  <p:embed/>
                </p:oleObj>
              </mc:Choice>
              <mc:Fallback>
                <p:oleObj name="Equation" r:id="rId11" imgW="1346040" imgH="12826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9848" y="620688"/>
                        <a:ext cx="3078162" cy="293528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446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observations</a:t>
            </a:r>
            <a:endParaRPr lang="en-GB" dirty="0"/>
          </a:p>
        </p:txBody>
      </p:sp>
      <p:sp>
        <p:nvSpPr>
          <p:cNvPr id="3" name="Content Placeholder 2"/>
          <p:cNvSpPr>
            <a:spLocks noGrp="1"/>
          </p:cNvSpPr>
          <p:nvPr>
            <p:ph idx="1"/>
          </p:nvPr>
        </p:nvSpPr>
        <p:spPr/>
        <p:txBody>
          <a:bodyPr/>
          <a:lstStyle/>
          <a:p>
            <a:pPr marL="0" indent="0">
              <a:buNone/>
            </a:pPr>
            <a:r>
              <a:rPr lang="en-GB" dirty="0" smtClean="0"/>
              <a:t>If u=-</a:t>
            </a:r>
            <a:r>
              <a:rPr lang="en-GB" dirty="0" err="1" smtClean="0"/>
              <a:t>Kx</a:t>
            </a:r>
            <a:r>
              <a:rPr lang="en-GB" dirty="0" smtClean="0"/>
              <a:t> is not the LQR feedback associated to J, then we would not expect </a:t>
            </a:r>
            <a:r>
              <a:rPr lang="en-GB" dirty="0" err="1" smtClean="0"/>
              <a:t>S</a:t>
            </a:r>
            <a:r>
              <a:rPr lang="en-GB" baseline="-25000" dirty="0" err="1" smtClean="0"/>
              <a:t>xc</a:t>
            </a:r>
            <a:r>
              <a:rPr lang="en-GB" dirty="0" smtClean="0"/>
              <a:t>=0 or indeed for </a:t>
            </a:r>
            <a:r>
              <a:rPr lang="en-GB" dirty="0" err="1" smtClean="0"/>
              <a:t>S</a:t>
            </a:r>
            <a:r>
              <a:rPr lang="en-GB" baseline="-25000" dirty="0" err="1" smtClean="0"/>
              <a:t>c</a:t>
            </a:r>
            <a:r>
              <a:rPr lang="en-GB" dirty="0" smtClean="0"/>
              <a:t> to be diagonal as argued in the previous video. </a:t>
            </a:r>
            <a:r>
              <a:rPr lang="en-GB" dirty="0" err="1" smtClean="0"/>
              <a:t>S</a:t>
            </a:r>
            <a:r>
              <a:rPr lang="en-GB" baseline="-25000" dirty="0" err="1" smtClean="0"/>
              <a:t>x</a:t>
            </a:r>
            <a:r>
              <a:rPr lang="en-GB" dirty="0" smtClean="0"/>
              <a:t> will still be constant.</a:t>
            </a:r>
          </a:p>
          <a:p>
            <a:pPr marL="0" indent="0">
              <a:buNone/>
            </a:pPr>
            <a:r>
              <a:rPr lang="en-GB" dirty="0" smtClean="0"/>
              <a:t>Some numerical examples will be used to reinforce this message.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sp>
        <p:nvSpPr>
          <p:cNvPr id="6" name="Rectangle 5"/>
          <p:cNvSpPr/>
          <p:nvPr/>
        </p:nvSpPr>
        <p:spPr>
          <a:xfrm>
            <a:off x="179512" y="4077072"/>
            <a:ext cx="8568952" cy="2325906"/>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video_4_5_example1</a:t>
            </a:r>
          </a:p>
          <a:p>
            <a:pPr algn="ctr"/>
            <a:endParaRPr lang="en-GB" sz="3600" dirty="0"/>
          </a:p>
          <a:p>
            <a:pPr algn="ctr"/>
            <a:r>
              <a:rPr lang="en-GB" sz="3600" dirty="0" smtClean="0"/>
              <a:t>video_4_5_example3</a:t>
            </a:r>
            <a:endParaRPr lang="en-GB" sz="3600" dirty="0"/>
          </a:p>
        </p:txBody>
      </p:sp>
    </p:spTree>
    <p:extLst>
      <p:ext uri="{BB962C8B-B14F-4D97-AF65-F5344CB8AC3E}">
        <p14:creationId xmlns:p14="http://schemas.microsoft.com/office/powerpoint/2010/main" val="307273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Observations 1</a:t>
            </a:r>
            <a:endParaRPr lang="en-GB" dirty="0"/>
          </a:p>
        </p:txBody>
      </p:sp>
      <p:sp>
        <p:nvSpPr>
          <p:cNvPr id="3" name="Content Placeholder 2"/>
          <p:cNvSpPr>
            <a:spLocks noGrp="1"/>
          </p:cNvSpPr>
          <p:nvPr>
            <p:ph idx="1"/>
          </p:nvPr>
        </p:nvSpPr>
        <p:spPr/>
        <p:txBody>
          <a:bodyPr/>
          <a:lstStyle/>
          <a:p>
            <a:r>
              <a:rPr lang="en-GB" dirty="0" smtClean="0"/>
              <a:t>There is clearly some structure in </a:t>
            </a:r>
            <a:r>
              <a:rPr lang="en-GB" dirty="0" err="1" smtClean="0"/>
              <a:t>S</a:t>
            </a:r>
            <a:r>
              <a:rPr lang="en-GB" baseline="-25000" dirty="0" err="1" smtClean="0"/>
              <a:t>c</a:t>
            </a:r>
            <a:r>
              <a:rPr lang="en-GB" dirty="0" smtClean="0"/>
              <a:t>, and this is not unsurprising as one could speculate on the effect on an infinite horizon cost of c</a:t>
            </a:r>
            <a:r>
              <a:rPr lang="en-GB" baseline="-25000" dirty="0" smtClean="0"/>
              <a:t>k</a:t>
            </a:r>
            <a:r>
              <a:rPr lang="en-GB" dirty="0" smtClean="0"/>
              <a:t>≠0 with c</a:t>
            </a:r>
            <a:r>
              <a:rPr lang="en-GB" baseline="-25000" dirty="0" smtClean="0"/>
              <a:t>k+1</a:t>
            </a:r>
            <a:r>
              <a:rPr lang="en-GB" dirty="0" smtClean="0"/>
              <a:t>=0 and vice versa.</a:t>
            </a:r>
          </a:p>
          <a:p>
            <a:r>
              <a:rPr lang="en-GB" dirty="0" smtClean="0"/>
              <a:t>However, clearly </a:t>
            </a:r>
            <a:r>
              <a:rPr lang="en-GB" dirty="0" err="1" smtClean="0"/>
              <a:t>S</a:t>
            </a:r>
            <a:r>
              <a:rPr lang="en-GB" baseline="-25000" dirty="0" err="1" smtClean="0"/>
              <a:t>c</a:t>
            </a:r>
            <a:r>
              <a:rPr lang="en-GB" dirty="0" smtClean="0"/>
              <a:t> now has non-zero off diagonal elements and moreover, </a:t>
            </a:r>
            <a:r>
              <a:rPr lang="en-GB" dirty="0" err="1" smtClean="0"/>
              <a:t>S</a:t>
            </a:r>
            <a:r>
              <a:rPr lang="en-GB" baseline="-25000" dirty="0" err="1" smtClean="0"/>
              <a:t>xc</a:t>
            </a:r>
            <a:r>
              <a:rPr lang="en-GB" dirty="0" smtClean="0"/>
              <a:t> </a:t>
            </a:r>
            <a:r>
              <a:rPr lang="en-GB" dirty="0"/>
              <a:t>≠ </a:t>
            </a:r>
            <a:r>
              <a:rPr lang="en-GB" dirty="0" smtClean="0"/>
              <a:t>0.</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spTree>
    <p:extLst>
      <p:ext uri="{BB962C8B-B14F-4D97-AF65-F5344CB8AC3E}">
        <p14:creationId xmlns:p14="http://schemas.microsoft.com/office/powerpoint/2010/main" val="860890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Feedback control law</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For completeness, it is necessary to do the optimisation of J to determine the optimum value of the perturbation terms c</a:t>
            </a:r>
            <a:r>
              <a:rPr lang="en-GB" baseline="-25000" dirty="0" smtClean="0"/>
              <a:t>k</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Consequently:</a:t>
            </a:r>
          </a:p>
          <a:p>
            <a:pPr marL="0" indent="0">
              <a:buNone/>
            </a:pPr>
            <a:endParaRPr lang="en-GB" dirty="0"/>
          </a:p>
          <a:p>
            <a:pPr marL="0" indent="0">
              <a:buNone/>
            </a:pPr>
            <a:r>
              <a:rPr lang="en-GB" dirty="0" smtClean="0"/>
              <a:t>Unsurprisingly, the implied feedback term is not zero!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337870730"/>
              </p:ext>
            </p:extLst>
          </p:nvPr>
        </p:nvGraphicFramePr>
        <p:xfrm>
          <a:off x="2483768" y="2331088"/>
          <a:ext cx="5401121" cy="2033345"/>
        </p:xfrm>
        <a:graphic>
          <a:graphicData uri="http://schemas.openxmlformats.org/presentationml/2006/ole">
            <mc:AlternateContent xmlns:mc="http://schemas.openxmlformats.org/markup-compatibility/2006">
              <mc:Choice xmlns:v="urn:schemas-microsoft-com:vml" Requires="v">
                <p:oleObj spid="_x0000_s25616" name="Equation" r:id="rId3" imgW="1955520" imgH="736560" progId="Equation.3">
                  <p:embed/>
                </p:oleObj>
              </mc:Choice>
              <mc:Fallback>
                <p:oleObj name="Equation" r:id="rId3" imgW="1955520" imgH="736560" progId="Equation.3">
                  <p:embed/>
                  <p:pic>
                    <p:nvPicPr>
                      <p:cNvPr id="0" name=""/>
                      <p:cNvPicPr>
                        <a:picLocks noChangeAspect="1" noChangeArrowheads="1"/>
                      </p:cNvPicPr>
                      <p:nvPr/>
                    </p:nvPicPr>
                    <p:blipFill>
                      <a:blip r:embed="rId4"/>
                      <a:srcRect/>
                      <a:stretch>
                        <a:fillRect/>
                      </a:stretch>
                    </p:blipFill>
                    <p:spPr bwMode="auto">
                      <a:xfrm>
                        <a:off x="2483768" y="2331088"/>
                        <a:ext cx="5401121" cy="203334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80425401"/>
              </p:ext>
            </p:extLst>
          </p:nvPr>
        </p:nvGraphicFramePr>
        <p:xfrm>
          <a:off x="3275856" y="4509120"/>
          <a:ext cx="3816922" cy="898798"/>
        </p:xfrm>
        <a:graphic>
          <a:graphicData uri="http://schemas.openxmlformats.org/presentationml/2006/ole">
            <mc:AlternateContent xmlns:mc="http://schemas.openxmlformats.org/markup-compatibility/2006">
              <mc:Choice xmlns:v="urn:schemas-microsoft-com:vml" Requires="v">
                <p:oleObj spid="_x0000_s25617" name="Equation" r:id="rId5" imgW="1079280" imgH="253800" progId="Equation.3">
                  <p:embed/>
                </p:oleObj>
              </mc:Choice>
              <mc:Fallback>
                <p:oleObj name="Equation" r:id="rId5" imgW="1079280" imgH="253800" progId="Equation.3">
                  <p:embed/>
                  <p:pic>
                    <p:nvPicPr>
                      <p:cNvPr id="0" name=""/>
                      <p:cNvPicPr>
                        <a:picLocks noChangeAspect="1" noChangeArrowheads="1"/>
                      </p:cNvPicPr>
                      <p:nvPr/>
                    </p:nvPicPr>
                    <p:blipFill>
                      <a:blip r:embed="rId6"/>
                      <a:srcRect/>
                      <a:stretch>
                        <a:fillRect/>
                      </a:stretch>
                    </p:blipFill>
                    <p:spPr bwMode="auto">
                      <a:xfrm>
                        <a:off x="3275856" y="4509120"/>
                        <a:ext cx="3816922" cy="89879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3930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Feedback control law for SOMPC</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Recall the original prediction parameterisation. </a:t>
            </a: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smtClean="0"/>
              <a:t>Extract just the first ‘block’ value of the optimisation perturbation vector and hence the control law in the unconstrained case will be: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3835905902"/>
              </p:ext>
            </p:extLst>
          </p:nvPr>
        </p:nvGraphicFramePr>
        <p:xfrm>
          <a:off x="4932040" y="1772816"/>
          <a:ext cx="3816922" cy="898798"/>
        </p:xfrm>
        <a:graphic>
          <a:graphicData uri="http://schemas.openxmlformats.org/presentationml/2006/ole">
            <mc:AlternateContent xmlns:mc="http://schemas.openxmlformats.org/markup-compatibility/2006">
              <mc:Choice xmlns:v="urn:schemas-microsoft-com:vml" Requires="v">
                <p:oleObj spid="_x0000_s26653" name="Equation" r:id="rId3" imgW="1079280" imgH="253800" progId="Equation.3">
                  <p:embed/>
                </p:oleObj>
              </mc:Choice>
              <mc:Fallback>
                <p:oleObj name="Equation" r:id="rId3" imgW="1079280" imgH="253800" progId="Equation.3">
                  <p:embed/>
                  <p:pic>
                    <p:nvPicPr>
                      <p:cNvPr id="0" name=""/>
                      <p:cNvPicPr>
                        <a:picLocks noChangeAspect="1" noChangeArrowheads="1"/>
                      </p:cNvPicPr>
                      <p:nvPr/>
                    </p:nvPicPr>
                    <p:blipFill>
                      <a:blip r:embed="rId4"/>
                      <a:srcRect/>
                      <a:stretch>
                        <a:fillRect/>
                      </a:stretch>
                    </p:blipFill>
                    <p:spPr bwMode="auto">
                      <a:xfrm>
                        <a:off x="4932040" y="1772816"/>
                        <a:ext cx="3816922" cy="89879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162297381"/>
              </p:ext>
            </p:extLst>
          </p:nvPr>
        </p:nvGraphicFramePr>
        <p:xfrm>
          <a:off x="395536" y="1628800"/>
          <a:ext cx="4141787" cy="1212850"/>
        </p:xfrm>
        <a:graphic>
          <a:graphicData uri="http://schemas.openxmlformats.org/presentationml/2006/ole">
            <mc:AlternateContent xmlns:mc="http://schemas.openxmlformats.org/markup-compatibility/2006">
              <mc:Choice xmlns:v="urn:schemas-microsoft-com:vml" Requires="v">
                <p:oleObj spid="_x0000_s26654" name="Equation" r:id="rId5" imgW="1562040" imgH="457200" progId="Equation.3">
                  <p:embed/>
                </p:oleObj>
              </mc:Choice>
              <mc:Fallback>
                <p:oleObj name="Equation" r:id="rId5" imgW="1562040" imgH="457200" progId="Equation.3">
                  <p:embed/>
                  <p:pic>
                    <p:nvPicPr>
                      <p:cNvPr id="0" name="Object 6"/>
                      <p:cNvPicPr>
                        <a:picLocks noChangeAspect="1" noChangeArrowheads="1"/>
                      </p:cNvPicPr>
                      <p:nvPr/>
                    </p:nvPicPr>
                    <p:blipFill>
                      <a:blip r:embed="rId6"/>
                      <a:srcRect/>
                      <a:stretch>
                        <a:fillRect/>
                      </a:stretch>
                    </p:blipFill>
                    <p:spPr bwMode="auto">
                      <a:xfrm>
                        <a:off x="395536" y="1628800"/>
                        <a:ext cx="4141787" cy="12128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02948283"/>
              </p:ext>
            </p:extLst>
          </p:nvPr>
        </p:nvGraphicFramePr>
        <p:xfrm>
          <a:off x="251520" y="4869160"/>
          <a:ext cx="8485188" cy="1708150"/>
        </p:xfrm>
        <a:graphic>
          <a:graphicData uri="http://schemas.openxmlformats.org/presentationml/2006/ole">
            <mc:AlternateContent xmlns:mc="http://schemas.openxmlformats.org/markup-compatibility/2006">
              <mc:Choice xmlns:v="urn:schemas-microsoft-com:vml" Requires="v">
                <p:oleObj spid="_x0000_s26655" name="Equation" r:id="rId7" imgW="2400120" imgH="482400" progId="Equation.3">
                  <p:embed/>
                </p:oleObj>
              </mc:Choice>
              <mc:Fallback>
                <p:oleObj name="Equation" r:id="rId7" imgW="2400120" imgH="482400" progId="Equation.3">
                  <p:embed/>
                  <p:pic>
                    <p:nvPicPr>
                      <p:cNvPr id="0" name="Object 6"/>
                      <p:cNvPicPr>
                        <a:picLocks noChangeAspect="1" noChangeArrowheads="1"/>
                      </p:cNvPicPr>
                      <p:nvPr/>
                    </p:nvPicPr>
                    <p:blipFill>
                      <a:blip r:embed="rId8"/>
                      <a:srcRect/>
                      <a:stretch>
                        <a:fillRect/>
                      </a:stretch>
                    </p:blipFill>
                    <p:spPr bwMode="auto">
                      <a:xfrm>
                        <a:off x="251520" y="4869160"/>
                        <a:ext cx="8485188" cy="170815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03324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TotalTime>
  <Words>619</Words>
  <Application>Microsoft Office PowerPoint</Application>
  <PresentationFormat>On-screen Show (4:3)</PresentationFormat>
  <Paragraphs>106</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Equation</vt:lpstr>
      <vt:lpstr>CHAPTER 4 Optimal Predictive Control 5 Suboptimal dual mode algorithms</vt:lpstr>
      <vt:lpstr>Introduction to dual-mode MPC</vt:lpstr>
      <vt:lpstr>Sub-optimal dual mode MPC (SOMPC)</vt:lpstr>
      <vt:lpstr>Dual mode paradigm (or closed-loop prediction)</vt:lpstr>
      <vt:lpstr>Background</vt:lpstr>
      <vt:lpstr>Key observations</vt:lpstr>
      <vt:lpstr>Observations 1</vt:lpstr>
      <vt:lpstr>Feedback control law</vt:lpstr>
      <vt:lpstr>Feedback control law for SOMPC</vt:lpstr>
      <vt:lpstr>Feedback control law examples</vt:lpstr>
      <vt:lpstr>Summary for SOMPC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93</cp:revision>
  <dcterms:created xsi:type="dcterms:W3CDTF">2012-03-07T15:25:29Z</dcterms:created>
  <dcterms:modified xsi:type="dcterms:W3CDTF">2014-03-11T08:51:46Z</dcterms:modified>
</cp:coreProperties>
</file>