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7" r:id="rId3"/>
    <p:sldId id="298" r:id="rId4"/>
    <p:sldId id="313" r:id="rId5"/>
    <p:sldId id="314" r:id="rId6"/>
    <p:sldId id="315" r:id="rId7"/>
    <p:sldId id="316" r:id="rId8"/>
    <p:sldId id="290" r:id="rId9"/>
    <p:sldId id="317" r:id="rId10"/>
    <p:sldId id="318" r:id="rId11"/>
    <p:sldId id="319" r:id="rId12"/>
    <p:sldId id="284"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0" d="100"/>
          <a:sy n="80" d="100"/>
        </p:scale>
        <p:origin x="-102"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2/25/2014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13</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jpeg"/><Relationship Id="rId5" Type="http://schemas.openxmlformats.org/officeDocument/2006/relationships/hyperlink" Target="http://engsc.ac.uk/" TargetMode="External"/><Relationship Id="rId10" Type="http://schemas.openxmlformats.org/officeDocument/2006/relationships/image" Target="../media/image19.jpeg"/><Relationship Id="rId4" Type="http://schemas.openxmlformats.org/officeDocument/2006/relationships/image" Target="../media/image16.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2187675"/>
          </a:xfrm>
        </p:spPr>
        <p:txBody>
          <a:bodyPr>
            <a:normAutofit fontScale="90000"/>
          </a:bodyPr>
          <a:lstStyle/>
          <a:p>
            <a:r>
              <a:rPr lang="en-GB" dirty="0" smtClean="0"/>
              <a:t>CHAPTER 4</a:t>
            </a:r>
            <a:br>
              <a:rPr lang="en-GB" dirty="0" smtClean="0"/>
            </a:br>
            <a:r>
              <a:rPr lang="en-GB" dirty="0" smtClean="0"/>
              <a:t>Optimal Predictive Control </a:t>
            </a:r>
            <a:r>
              <a:rPr lang="en-GB" dirty="0"/>
              <a:t>6</a:t>
            </a:r>
            <a:r>
              <a:rPr lang="en-GB" dirty="0" smtClean="0"/>
              <a:t/>
            </a:r>
            <a:br>
              <a:rPr lang="en-GB" dirty="0" smtClean="0"/>
            </a:br>
            <a:r>
              <a:rPr lang="en-GB" dirty="0" smtClean="0"/>
              <a:t>Consistent recursive decision making and the tail</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tail and GPC</a:t>
            </a:r>
            <a:endParaRPr lang="en-GB" dirty="0"/>
          </a:p>
        </p:txBody>
      </p:sp>
      <p:sp>
        <p:nvSpPr>
          <p:cNvPr id="3" name="Content Placeholder 2"/>
          <p:cNvSpPr>
            <a:spLocks noGrp="1"/>
          </p:cNvSpPr>
          <p:nvPr>
            <p:ph idx="1"/>
          </p:nvPr>
        </p:nvSpPr>
        <p:spPr>
          <a:xfrm>
            <a:off x="214282" y="764704"/>
            <a:ext cx="8715436" cy="3024336"/>
          </a:xfrm>
        </p:spPr>
        <p:txBody>
          <a:bodyPr>
            <a:normAutofit fontScale="92500" lnSpcReduction="10000"/>
          </a:bodyPr>
          <a:lstStyle/>
          <a:p>
            <a:pPr marL="514350" indent="-514350">
              <a:buFont typeface="+mj-lt"/>
              <a:buAutoNum type="arabicPeriod"/>
            </a:pPr>
            <a:r>
              <a:rPr lang="en-GB" dirty="0" smtClean="0"/>
              <a:t>The class of predictions in GPC is based around changes in control, thus consider the predicted future control changes which are all free to choose: </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The tail from the previous sample is given as:</a:t>
            </a:r>
          </a:p>
          <a:p>
            <a:pPr marL="514350" indent="-514350">
              <a:buFont typeface="+mj-lt"/>
              <a:buAutoNum type="arabicPeriod"/>
            </a:pPr>
            <a:endParaRPr lang="en-GB" dirty="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3052961096"/>
              </p:ext>
            </p:extLst>
          </p:nvPr>
        </p:nvGraphicFramePr>
        <p:xfrm>
          <a:off x="323528" y="2132856"/>
          <a:ext cx="8639944" cy="790336"/>
        </p:xfrm>
        <a:graphic>
          <a:graphicData uri="http://schemas.openxmlformats.org/presentationml/2006/ole">
            <mc:AlternateContent xmlns:mc="http://schemas.openxmlformats.org/markup-compatibility/2006">
              <mc:Choice xmlns:v="urn:schemas-microsoft-com:vml" Requires="v">
                <p:oleObj spid="_x0000_s30732" name="Equation" r:id="rId3" imgW="2641320" imgH="241200" progId="Equation.3">
                  <p:embed/>
                </p:oleObj>
              </mc:Choice>
              <mc:Fallback>
                <p:oleObj name="Equation" r:id="rId3" imgW="2641320" imgH="241200" progId="Equation.3">
                  <p:embed/>
                  <p:pic>
                    <p:nvPicPr>
                      <p:cNvPr id="0" name=""/>
                      <p:cNvPicPr>
                        <a:picLocks noChangeAspect="1" noChangeArrowheads="1"/>
                      </p:cNvPicPr>
                      <p:nvPr/>
                    </p:nvPicPr>
                    <p:blipFill>
                      <a:blip r:embed="rId4"/>
                      <a:srcRect/>
                      <a:stretch>
                        <a:fillRect/>
                      </a:stretch>
                    </p:blipFill>
                    <p:spPr bwMode="auto">
                      <a:xfrm>
                        <a:off x="323528" y="2132856"/>
                        <a:ext cx="8639944" cy="790336"/>
                      </a:xfrm>
                      <a:prstGeom prst="rect">
                        <a:avLst/>
                      </a:prstGeom>
                      <a:solidFill>
                        <a:schemeClr val="accent6">
                          <a:lumMod val="20000"/>
                          <a:lumOff val="80000"/>
                        </a:schemeClr>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524041"/>
              </p:ext>
            </p:extLst>
          </p:nvPr>
        </p:nvGraphicFramePr>
        <p:xfrm>
          <a:off x="323528" y="3573463"/>
          <a:ext cx="8566472" cy="848845"/>
        </p:xfrm>
        <a:graphic>
          <a:graphicData uri="http://schemas.openxmlformats.org/presentationml/2006/ole">
            <mc:AlternateContent xmlns:mc="http://schemas.openxmlformats.org/markup-compatibility/2006">
              <mc:Choice xmlns:v="urn:schemas-microsoft-com:vml" Requires="v">
                <p:oleObj spid="_x0000_s30733" name="Equation" r:id="rId5" imgW="2438280" imgH="241200" progId="Equation.3">
                  <p:embed/>
                </p:oleObj>
              </mc:Choice>
              <mc:Fallback>
                <p:oleObj name="Equation" r:id="rId5" imgW="2438280" imgH="241200" progId="Equation.3">
                  <p:embed/>
                  <p:pic>
                    <p:nvPicPr>
                      <p:cNvPr id="0" name="Object 7"/>
                      <p:cNvPicPr>
                        <a:picLocks noChangeAspect="1" noChangeArrowheads="1"/>
                      </p:cNvPicPr>
                      <p:nvPr/>
                    </p:nvPicPr>
                    <p:blipFill>
                      <a:blip r:embed="rId6"/>
                      <a:srcRect/>
                      <a:stretch>
                        <a:fillRect/>
                      </a:stretch>
                    </p:blipFill>
                    <p:spPr bwMode="auto">
                      <a:xfrm>
                        <a:off x="323528" y="3573463"/>
                        <a:ext cx="8566472" cy="848845"/>
                      </a:xfrm>
                      <a:prstGeom prst="rect">
                        <a:avLst/>
                      </a:prstGeom>
                      <a:solidFill>
                        <a:srgbClr val="FDEADA"/>
                      </a:solidFill>
                      <a:ln>
                        <a:noFill/>
                      </a:ln>
                    </p:spPr>
                  </p:pic>
                </p:oleObj>
              </mc:Fallback>
            </mc:AlternateContent>
          </a:graphicData>
        </a:graphic>
      </p:graphicFrame>
      <p:sp>
        <p:nvSpPr>
          <p:cNvPr id="9" name="Rectangle 8"/>
          <p:cNvSpPr/>
          <p:nvPr/>
        </p:nvSpPr>
        <p:spPr>
          <a:xfrm>
            <a:off x="179512" y="4653136"/>
            <a:ext cx="8568952" cy="160582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It is obvious that </a:t>
            </a:r>
            <a:r>
              <a:rPr lang="en-GB" sz="3600" b="1" i="1" dirty="0" smtClean="0">
                <a:solidFill>
                  <a:srgbClr val="800000"/>
                </a:solidFill>
              </a:rPr>
              <a:t>the tail </a:t>
            </a:r>
            <a:r>
              <a:rPr lang="en-GB" sz="3600" dirty="0" smtClean="0"/>
              <a:t>is included in the class of predictions at  the current sample.</a:t>
            </a:r>
            <a:endParaRPr lang="en-GB" sz="3600" dirty="0"/>
          </a:p>
        </p:txBody>
      </p:sp>
    </p:spTree>
    <p:extLst>
      <p:ext uri="{BB962C8B-B14F-4D97-AF65-F5344CB8AC3E}">
        <p14:creationId xmlns:p14="http://schemas.microsoft.com/office/powerpoint/2010/main" val="39805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tail and OMPC/SOMPC</a:t>
            </a:r>
            <a:endParaRPr lang="en-GB" dirty="0"/>
          </a:p>
        </p:txBody>
      </p:sp>
      <p:sp>
        <p:nvSpPr>
          <p:cNvPr id="3" name="Content Placeholder 2"/>
          <p:cNvSpPr>
            <a:spLocks noGrp="1"/>
          </p:cNvSpPr>
          <p:nvPr>
            <p:ph idx="1"/>
          </p:nvPr>
        </p:nvSpPr>
        <p:spPr>
          <a:xfrm>
            <a:off x="214282" y="764704"/>
            <a:ext cx="8715436" cy="3024336"/>
          </a:xfrm>
        </p:spPr>
        <p:txBody>
          <a:bodyPr>
            <a:normAutofit lnSpcReduction="10000"/>
          </a:bodyPr>
          <a:lstStyle/>
          <a:p>
            <a:pPr marL="514350" indent="-514350">
              <a:buFont typeface="+mj-lt"/>
              <a:buAutoNum type="arabicPeriod"/>
            </a:pPr>
            <a:r>
              <a:rPr lang="en-GB" dirty="0" smtClean="0"/>
              <a:t>The class of predictions in OMPC are based around perturbations to an underlying feedback u=-</a:t>
            </a:r>
            <a:r>
              <a:rPr lang="en-GB" dirty="0" err="1" smtClean="0"/>
              <a:t>Kx</a:t>
            </a:r>
            <a:r>
              <a:rPr lang="en-GB" dirty="0" smtClean="0"/>
              <a:t>: </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The tail from the previous sample is given as:</a:t>
            </a:r>
          </a:p>
          <a:p>
            <a:pPr marL="514350" indent="-514350">
              <a:buFont typeface="+mj-lt"/>
              <a:buAutoNum type="arabicPeriod"/>
            </a:pPr>
            <a:endParaRPr lang="en-GB" dirty="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903997927"/>
              </p:ext>
            </p:extLst>
          </p:nvPr>
        </p:nvGraphicFramePr>
        <p:xfrm>
          <a:off x="1115616" y="2276872"/>
          <a:ext cx="6894512" cy="788988"/>
        </p:xfrm>
        <a:graphic>
          <a:graphicData uri="http://schemas.openxmlformats.org/presentationml/2006/ole">
            <mc:AlternateContent xmlns:mc="http://schemas.openxmlformats.org/markup-compatibility/2006">
              <mc:Choice xmlns:v="urn:schemas-microsoft-com:vml" Requires="v">
                <p:oleObj spid="_x0000_s31752" name="Equation" r:id="rId3" imgW="2108160" imgH="241200" progId="Equation.3">
                  <p:embed/>
                </p:oleObj>
              </mc:Choice>
              <mc:Fallback>
                <p:oleObj name="Equation" r:id="rId3" imgW="2108160" imgH="241200" progId="Equation.3">
                  <p:embed/>
                  <p:pic>
                    <p:nvPicPr>
                      <p:cNvPr id="0" name=""/>
                      <p:cNvPicPr>
                        <a:picLocks noChangeAspect="1" noChangeArrowheads="1"/>
                      </p:cNvPicPr>
                      <p:nvPr/>
                    </p:nvPicPr>
                    <p:blipFill>
                      <a:blip r:embed="rId4"/>
                      <a:srcRect/>
                      <a:stretch>
                        <a:fillRect/>
                      </a:stretch>
                    </p:blipFill>
                    <p:spPr bwMode="auto">
                      <a:xfrm>
                        <a:off x="1115616" y="2276872"/>
                        <a:ext cx="6894512" cy="788988"/>
                      </a:xfrm>
                      <a:prstGeom prst="rect">
                        <a:avLst/>
                      </a:prstGeom>
                      <a:solidFill>
                        <a:schemeClr val="accent6">
                          <a:lumMod val="20000"/>
                          <a:lumOff val="80000"/>
                        </a:schemeClr>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95251207"/>
              </p:ext>
            </p:extLst>
          </p:nvPr>
        </p:nvGraphicFramePr>
        <p:xfrm>
          <a:off x="1115616" y="3803824"/>
          <a:ext cx="7048500" cy="849312"/>
        </p:xfrm>
        <a:graphic>
          <a:graphicData uri="http://schemas.openxmlformats.org/presentationml/2006/ole">
            <mc:AlternateContent xmlns:mc="http://schemas.openxmlformats.org/markup-compatibility/2006">
              <mc:Choice xmlns:v="urn:schemas-microsoft-com:vml" Requires="v">
                <p:oleObj spid="_x0000_s31753" name="Equation" r:id="rId5" imgW="2006280" imgH="241200" progId="Equation.3">
                  <p:embed/>
                </p:oleObj>
              </mc:Choice>
              <mc:Fallback>
                <p:oleObj name="Equation" r:id="rId5" imgW="2006280" imgH="241200" progId="Equation.3">
                  <p:embed/>
                  <p:pic>
                    <p:nvPicPr>
                      <p:cNvPr id="0" name=""/>
                      <p:cNvPicPr>
                        <a:picLocks noChangeAspect="1" noChangeArrowheads="1"/>
                      </p:cNvPicPr>
                      <p:nvPr/>
                    </p:nvPicPr>
                    <p:blipFill>
                      <a:blip r:embed="rId6"/>
                      <a:srcRect/>
                      <a:stretch>
                        <a:fillRect/>
                      </a:stretch>
                    </p:blipFill>
                    <p:spPr bwMode="auto">
                      <a:xfrm>
                        <a:off x="1115616" y="3803824"/>
                        <a:ext cx="7048500" cy="849312"/>
                      </a:xfrm>
                      <a:prstGeom prst="rect">
                        <a:avLst/>
                      </a:prstGeom>
                      <a:solidFill>
                        <a:srgbClr val="FDEADA"/>
                      </a:solidFill>
                      <a:ln>
                        <a:noFill/>
                      </a:ln>
                    </p:spPr>
                  </p:pic>
                </p:oleObj>
              </mc:Fallback>
            </mc:AlternateContent>
          </a:graphicData>
        </a:graphic>
      </p:graphicFrame>
      <p:sp>
        <p:nvSpPr>
          <p:cNvPr id="9" name="Rectangle 8"/>
          <p:cNvSpPr/>
          <p:nvPr/>
        </p:nvSpPr>
        <p:spPr>
          <a:xfrm>
            <a:off x="179512" y="4797152"/>
            <a:ext cx="8568952" cy="160582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It is obvious that </a:t>
            </a:r>
            <a:r>
              <a:rPr lang="en-GB" sz="3600" b="1" i="1" dirty="0" smtClean="0">
                <a:solidFill>
                  <a:srgbClr val="800000"/>
                </a:solidFill>
              </a:rPr>
              <a:t>the tail </a:t>
            </a:r>
            <a:r>
              <a:rPr lang="en-GB" sz="3600" dirty="0" smtClean="0"/>
              <a:t>is included in the class of predictions at  the current sample.</a:t>
            </a:r>
            <a:endParaRPr lang="en-GB" sz="3600" dirty="0"/>
          </a:p>
        </p:txBody>
      </p:sp>
    </p:spTree>
    <p:extLst>
      <p:ext uri="{BB962C8B-B14F-4D97-AF65-F5344CB8AC3E}">
        <p14:creationId xmlns:p14="http://schemas.microsoft.com/office/powerpoint/2010/main" val="377102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Summary for well-posed optimisations</a:t>
            </a:r>
            <a:endParaRPr lang="en-GB" dirty="0"/>
          </a:p>
        </p:txBody>
      </p:sp>
      <p:sp>
        <p:nvSpPr>
          <p:cNvPr id="3" name="Content Placeholder 2"/>
          <p:cNvSpPr>
            <a:spLocks noGrp="1"/>
          </p:cNvSpPr>
          <p:nvPr>
            <p:ph idx="1"/>
          </p:nvPr>
        </p:nvSpPr>
        <p:spPr>
          <a:xfrm>
            <a:off x="214282" y="1268760"/>
            <a:ext cx="8715436" cy="5112568"/>
          </a:xfrm>
        </p:spPr>
        <p:txBody>
          <a:bodyPr>
            <a:normAutofit lnSpcReduction="10000"/>
          </a:bodyPr>
          <a:lstStyle/>
          <a:p>
            <a:pPr marL="514350" indent="-514350">
              <a:buFont typeface="+mj-lt"/>
              <a:buAutoNum type="arabicPeriod"/>
            </a:pPr>
            <a:r>
              <a:rPr lang="en-GB" sz="2800" dirty="0" smtClean="0"/>
              <a:t>A first requirement for expecting good </a:t>
            </a:r>
            <a:r>
              <a:rPr lang="en-GB" sz="2800" dirty="0" err="1" smtClean="0"/>
              <a:t>apriori</a:t>
            </a:r>
            <a:r>
              <a:rPr lang="en-GB" sz="2800" dirty="0" smtClean="0"/>
              <a:t> stability results is that the recursive decision making </a:t>
            </a:r>
            <a:r>
              <a:rPr lang="en-GB" sz="2800" dirty="0" smtClean="0"/>
              <a:t>can be consistent from one sample to the next, otherwise chaos may ensue.</a:t>
            </a:r>
          </a:p>
          <a:p>
            <a:pPr marL="514350" indent="-514350">
              <a:buFont typeface="+mj-lt"/>
              <a:buAutoNum type="arabicPeriod"/>
            </a:pPr>
            <a:r>
              <a:rPr lang="en-GB" sz="2800" dirty="0" smtClean="0"/>
              <a:t>This requirement can be captured mathematically using the concept of </a:t>
            </a:r>
            <a:r>
              <a:rPr lang="en-GB" sz="2800" b="1" i="1" dirty="0" smtClean="0">
                <a:solidFill>
                  <a:srgbClr val="800000"/>
                </a:solidFill>
              </a:rPr>
              <a:t>the tail</a:t>
            </a:r>
            <a:r>
              <a:rPr lang="en-GB" sz="2800" dirty="0" smtClean="0"/>
              <a:t>, that is the part of the previous optimal strategy yet to be implemented.</a:t>
            </a:r>
          </a:p>
          <a:p>
            <a:pPr marL="514350" indent="-514350">
              <a:buFont typeface="+mj-lt"/>
              <a:buAutoNum type="arabicPeriod"/>
            </a:pPr>
            <a:r>
              <a:rPr lang="en-GB" sz="2800" dirty="0" smtClean="0"/>
              <a:t>A well posed MPC algorithm should include </a:t>
            </a:r>
            <a:r>
              <a:rPr lang="en-GB" sz="2800" i="1" dirty="0" smtClean="0"/>
              <a:t>the tail </a:t>
            </a:r>
            <a:r>
              <a:rPr lang="en-GB" sz="2800" dirty="0" smtClean="0"/>
              <a:t>in the class of predictions over which the optimisation is performed at each sample.</a:t>
            </a:r>
            <a:endParaRPr lang="en-GB" sz="2800" dirty="0" smtClean="0"/>
          </a:p>
          <a:p>
            <a:pPr marL="514350" indent="-514350">
              <a:buFont typeface="+mj-lt"/>
              <a:buAutoNum type="arabicPeriod"/>
            </a:pPr>
            <a:r>
              <a:rPr lang="en-GB" sz="2800" dirty="0" smtClean="0"/>
              <a:t>It is shown that GPC, OMPC and SOMPC all include </a:t>
            </a:r>
            <a:r>
              <a:rPr lang="en-GB" sz="2800" i="1" dirty="0" smtClean="0"/>
              <a:t>the tail</a:t>
            </a:r>
            <a:r>
              <a:rPr lang="en-GB" sz="2800" dirty="0" smtClean="0"/>
              <a:t> automatically.</a:t>
            </a: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on stability of MPC</a:t>
            </a:r>
            <a:endParaRPr lang="en-GB" dirty="0"/>
          </a:p>
        </p:txBody>
      </p:sp>
      <p:sp>
        <p:nvSpPr>
          <p:cNvPr id="3" name="Content Placeholder 2"/>
          <p:cNvSpPr>
            <a:spLocks noGrp="1"/>
          </p:cNvSpPr>
          <p:nvPr>
            <p:ph idx="1"/>
          </p:nvPr>
        </p:nvSpPr>
        <p:spPr>
          <a:xfrm>
            <a:off x="214282" y="928670"/>
            <a:ext cx="8715436" cy="5740690"/>
          </a:xfrm>
        </p:spPr>
        <p:txBody>
          <a:bodyPr>
            <a:normAutofit fontScale="85000" lnSpcReduction="20000"/>
          </a:bodyPr>
          <a:lstStyle/>
          <a:p>
            <a:pPr marL="514350" indent="-514350">
              <a:buFont typeface="+mj-lt"/>
              <a:buAutoNum type="arabicPeriod"/>
            </a:pPr>
            <a:r>
              <a:rPr lang="en-GB" dirty="0" smtClean="0"/>
              <a:t>The earlier chapters considered MPC algorithms such as GPC.</a:t>
            </a:r>
          </a:p>
          <a:p>
            <a:pPr marL="514350" indent="-514350">
              <a:buFont typeface="+mj-lt"/>
              <a:buAutoNum type="arabicPeriod"/>
            </a:pPr>
            <a:r>
              <a:rPr lang="en-GB" dirty="0" smtClean="0"/>
              <a:t>It is clear from the numerous examples that the expected behaviour, and indeed closed-loop stability do not have a simple analytic link to the choice of the horizons.</a:t>
            </a:r>
          </a:p>
          <a:p>
            <a:pPr marL="514350" indent="-514350">
              <a:buFont typeface="+mj-lt"/>
              <a:buAutoNum type="arabicPeriod"/>
            </a:pPr>
            <a:r>
              <a:rPr lang="en-GB" dirty="0" smtClean="0"/>
              <a:t>Indeed, one can easily find examples of GPC where the control law gives closed-loop instability (poor behaviour).</a:t>
            </a:r>
          </a:p>
          <a:p>
            <a:pPr marL="514350" indent="-514350">
              <a:buFont typeface="+mj-lt"/>
              <a:buAutoNum type="arabicPeriod"/>
            </a:pPr>
            <a:r>
              <a:rPr lang="en-GB" dirty="0" smtClean="0"/>
              <a:t>The earlier chapter argued that </a:t>
            </a:r>
            <a:r>
              <a:rPr lang="en-GB" b="1" u="sng" dirty="0" smtClean="0">
                <a:solidFill>
                  <a:srgbClr val="C00000"/>
                </a:solidFill>
              </a:rPr>
              <a:t>long horizons </a:t>
            </a:r>
            <a:r>
              <a:rPr lang="en-GB" dirty="0" smtClean="0"/>
              <a:t>helped to ensure a synergy between optimal predictions, desired behaviour and actual closed-loop behaviour; in turn this gives one an expectation, but not guarantee, of good closed-loop behaviour.</a:t>
            </a:r>
          </a:p>
          <a:p>
            <a:pPr marL="514350" indent="-514350">
              <a:buFont typeface="+mj-lt"/>
              <a:buAutoNum type="arabicPeriod"/>
            </a:pPr>
            <a:r>
              <a:rPr lang="en-GB" dirty="0" smtClean="0"/>
              <a:t>This chapter took this to extremes in that the performance index deployed </a:t>
            </a:r>
            <a:r>
              <a:rPr lang="en-GB" b="1" u="sng" dirty="0" smtClean="0">
                <a:solidFill>
                  <a:srgbClr val="C00000"/>
                </a:solidFill>
              </a:rPr>
              <a:t>infinite horizons </a:t>
            </a:r>
            <a:r>
              <a:rPr lang="en-GB" dirty="0" smtClean="0"/>
              <a:t>and hence an obvious question is whether that enables better links to closed-loop behaviour and stability?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93586" cy="714380"/>
          </a:xfrm>
        </p:spPr>
        <p:txBody>
          <a:bodyPr>
            <a:normAutofit fontScale="90000"/>
          </a:bodyPr>
          <a:lstStyle/>
          <a:p>
            <a:r>
              <a:rPr lang="en-GB" dirty="0" smtClean="0"/>
              <a:t>Sub-optimal dual mode MPC (SOMPC</a:t>
            </a:r>
            <a:r>
              <a:rPr lang="en-GB" dirty="0" smtClean="0"/>
              <a:t>)</a:t>
            </a:r>
            <a:endParaRPr lang="en-GB" dirty="0"/>
          </a:p>
        </p:txBody>
      </p:sp>
      <p:sp>
        <p:nvSpPr>
          <p:cNvPr id="3" name="Content Placeholder 2"/>
          <p:cNvSpPr>
            <a:spLocks noGrp="1"/>
          </p:cNvSpPr>
          <p:nvPr>
            <p:ph idx="1"/>
          </p:nvPr>
        </p:nvSpPr>
        <p:spPr>
          <a:xfrm>
            <a:off x="214282" y="764704"/>
            <a:ext cx="8715436" cy="4824536"/>
          </a:xfrm>
        </p:spPr>
        <p:txBody>
          <a:bodyPr>
            <a:normAutofit/>
          </a:bodyPr>
          <a:lstStyle/>
          <a:p>
            <a:pPr marL="514350" indent="-514350">
              <a:buFont typeface="+mj-lt"/>
              <a:buAutoNum type="arabicPeriod"/>
            </a:pPr>
            <a:r>
              <a:rPr lang="en-GB" dirty="0" smtClean="0"/>
              <a:t>Take the </a:t>
            </a:r>
            <a:r>
              <a:rPr lang="en-GB" dirty="0" smtClean="0"/>
              <a:t>dual-mode predictions </a:t>
            </a:r>
            <a:r>
              <a:rPr lang="en-GB" dirty="0" smtClean="0"/>
              <a:t>based around the implementation of an </a:t>
            </a:r>
            <a:r>
              <a:rPr lang="en-GB" b="1" u="sng" dirty="0" smtClean="0">
                <a:solidFill>
                  <a:srgbClr val="C00000"/>
                </a:solidFill>
              </a:rPr>
              <a:t>arbitrary </a:t>
            </a:r>
            <a:r>
              <a:rPr lang="en-GB" dirty="0" smtClean="0"/>
              <a:t>regulator and some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524573844"/>
              </p:ext>
            </p:extLst>
          </p:nvPr>
        </p:nvGraphicFramePr>
        <p:xfrm>
          <a:off x="207577" y="2276872"/>
          <a:ext cx="7138987" cy="1212850"/>
        </p:xfrm>
        <a:graphic>
          <a:graphicData uri="http://schemas.openxmlformats.org/presentationml/2006/ole">
            <mc:AlternateContent xmlns:mc="http://schemas.openxmlformats.org/markup-compatibility/2006">
              <mc:Choice xmlns:v="urn:schemas-microsoft-com:vml" Requires="v">
                <p:oleObj spid="_x0000_s19533" name="Equation" r:id="rId3" imgW="2692080" imgH="457200" progId="Equation.3">
                  <p:embed/>
                </p:oleObj>
              </mc:Choice>
              <mc:Fallback>
                <p:oleObj name="Equation" r:id="rId3" imgW="2692080" imgH="457200" progId="Equation.3">
                  <p:embed/>
                  <p:pic>
                    <p:nvPicPr>
                      <p:cNvPr id="0" name=""/>
                      <p:cNvPicPr>
                        <a:picLocks noChangeAspect="1" noChangeArrowheads="1"/>
                      </p:cNvPicPr>
                      <p:nvPr/>
                    </p:nvPicPr>
                    <p:blipFill>
                      <a:blip r:embed="rId4"/>
                      <a:srcRect/>
                      <a:stretch>
                        <a:fillRect/>
                      </a:stretch>
                    </p:blipFill>
                    <p:spPr bwMode="auto">
                      <a:xfrm>
                        <a:off x="207577" y="2276872"/>
                        <a:ext cx="71389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11718957"/>
              </p:ext>
            </p:extLst>
          </p:nvPr>
        </p:nvGraphicFramePr>
        <p:xfrm>
          <a:off x="1547664" y="4479629"/>
          <a:ext cx="5184576" cy="1229064"/>
        </p:xfrm>
        <a:graphic>
          <a:graphicData uri="http://schemas.openxmlformats.org/presentationml/2006/ole">
            <mc:AlternateContent xmlns:mc="http://schemas.openxmlformats.org/markup-compatibility/2006">
              <mc:Choice xmlns:v="urn:schemas-microsoft-com:vml" Requires="v">
                <p:oleObj spid="_x0000_s19534" name="Equation" r:id="rId5" imgW="1930320" imgH="457200" progId="Equation.3">
                  <p:embed/>
                </p:oleObj>
              </mc:Choice>
              <mc:Fallback>
                <p:oleObj name="Equation" r:id="rId5" imgW="1930320" imgH="457200" progId="Equation.3">
                  <p:embed/>
                  <p:pic>
                    <p:nvPicPr>
                      <p:cNvPr id="0" name=""/>
                      <p:cNvPicPr>
                        <a:picLocks noChangeAspect="1" noChangeArrowheads="1"/>
                      </p:cNvPicPr>
                      <p:nvPr/>
                    </p:nvPicPr>
                    <p:blipFill>
                      <a:blip r:embed="rId6"/>
                      <a:srcRect/>
                      <a:stretch>
                        <a:fillRect/>
                      </a:stretch>
                    </p:blipFill>
                    <p:spPr bwMode="auto">
                      <a:xfrm>
                        <a:off x="1547664" y="4479629"/>
                        <a:ext cx="5184576" cy="1229064"/>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179512" y="5674302"/>
            <a:ext cx="8568952" cy="1162953"/>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What can we say about the closed-loop stability of  this approach?</a:t>
            </a:r>
            <a:endParaRPr lang="en-GB" sz="3600" dirty="0"/>
          </a:p>
        </p:txBody>
      </p:sp>
    </p:spTree>
    <p:extLst>
      <p:ext uri="{BB962C8B-B14F-4D97-AF65-F5344CB8AC3E}">
        <p14:creationId xmlns:p14="http://schemas.microsoft.com/office/powerpoint/2010/main" val="1225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Foundational concept – the tail</a:t>
            </a:r>
            <a:endParaRPr lang="en-GB" dirty="0"/>
          </a:p>
        </p:txBody>
      </p:sp>
      <p:sp>
        <p:nvSpPr>
          <p:cNvPr id="3" name="Content Placeholder 2"/>
          <p:cNvSpPr>
            <a:spLocks noGrp="1"/>
          </p:cNvSpPr>
          <p:nvPr>
            <p:ph idx="1"/>
          </p:nvPr>
        </p:nvSpPr>
        <p:spPr>
          <a:xfrm>
            <a:off x="214282" y="928670"/>
            <a:ext cx="8715436" cy="3940490"/>
          </a:xfrm>
        </p:spPr>
        <p:txBody>
          <a:bodyPr/>
          <a:lstStyle/>
          <a:p>
            <a:pPr marL="0" indent="0">
              <a:buNone/>
            </a:pPr>
            <a:r>
              <a:rPr lang="en-GB" b="1" i="1" dirty="0" smtClean="0">
                <a:solidFill>
                  <a:srgbClr val="C00000"/>
                </a:solidFill>
              </a:rPr>
              <a:t>The tail </a:t>
            </a:r>
            <a:r>
              <a:rPr lang="en-GB" dirty="0" smtClean="0"/>
              <a:t>is a language for describing a well-posed sequence of decision making.</a:t>
            </a:r>
          </a:p>
          <a:p>
            <a:pPr marL="514350" indent="-514350">
              <a:buFont typeface="+mj-lt"/>
              <a:buAutoNum type="arabicPeriod"/>
            </a:pPr>
            <a:r>
              <a:rPr lang="en-GB" dirty="0" smtClean="0"/>
              <a:t>At time k, we decide on strategy X and implement the first step.</a:t>
            </a:r>
          </a:p>
          <a:p>
            <a:pPr marL="514350" indent="-514350">
              <a:buFont typeface="+mj-lt"/>
              <a:buAutoNum type="arabicPeriod"/>
            </a:pPr>
            <a:r>
              <a:rPr lang="en-GB" dirty="0" smtClean="0"/>
              <a:t>At time k+1, we update our strategy and decide on strategy Y.</a:t>
            </a:r>
          </a:p>
          <a:p>
            <a:pPr marL="514350" indent="-514350">
              <a:buFont typeface="+mj-lt"/>
              <a:buAutoNum type="arabicPeriod"/>
            </a:pPr>
            <a:r>
              <a:rPr lang="en-GB" dirty="0" smtClean="0"/>
              <a:t>An so 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6" name="Rectangle 5"/>
          <p:cNvSpPr/>
          <p:nvPr/>
        </p:nvSpPr>
        <p:spPr>
          <a:xfrm>
            <a:off x="251520" y="4797152"/>
            <a:ext cx="8568952" cy="182185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We call this well posed if, at sample k+1, one can choose to continue implementing the strategy decided at the previous step.</a:t>
            </a:r>
            <a:endParaRPr lang="en-GB" sz="3600" dirty="0"/>
          </a:p>
        </p:txBody>
      </p:sp>
    </p:spTree>
    <p:extLst>
      <p:ext uri="{BB962C8B-B14F-4D97-AF65-F5344CB8AC3E}">
        <p14:creationId xmlns:p14="http://schemas.microsoft.com/office/powerpoint/2010/main" val="34475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of poorly posed problem</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Joe is crossing a busy road and plans a route between all the moving cars. </a:t>
            </a:r>
          </a:p>
          <a:p>
            <a:pPr marL="0" indent="0">
              <a:buNone/>
            </a:pPr>
            <a:r>
              <a:rPr lang="en-GB" dirty="0" smtClean="0"/>
              <a:t>When Joe is halfway across the road, he is informed that he </a:t>
            </a:r>
            <a:r>
              <a:rPr lang="en-GB" b="1" u="sng" dirty="0" smtClean="0">
                <a:solidFill>
                  <a:srgbClr val="C00000"/>
                </a:solidFill>
              </a:rPr>
              <a:t>MUST change route</a:t>
            </a:r>
            <a:r>
              <a:rPr lang="en-GB" dirty="0" smtClean="0"/>
              <a:t>!</a:t>
            </a:r>
          </a:p>
          <a:p>
            <a:r>
              <a:rPr lang="en-GB" dirty="0" smtClean="0"/>
              <a:t>Assuming his initial planned route was ‘safe’, insisting on a change could be disastrous as there may be no other safe routes.</a:t>
            </a:r>
          </a:p>
          <a:p>
            <a:r>
              <a:rPr lang="en-GB" dirty="0" smtClean="0"/>
              <a:t>Even if another safe route exists, it may not be as good as the one he is already on!</a:t>
            </a:r>
          </a:p>
          <a:p>
            <a:r>
              <a:rPr lang="en-GB" dirty="0" smtClean="0"/>
              <a:t>If </a:t>
            </a:r>
            <a:r>
              <a:rPr lang="en-GB" dirty="0"/>
              <a:t>J</a:t>
            </a:r>
            <a:r>
              <a:rPr lang="en-GB" dirty="0" smtClean="0"/>
              <a:t>oe had known in advance that he could not use the whole route planned, no doubt he would have planned a safer alternative position for the halfway point.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ectangle 5"/>
          <p:cNvSpPr/>
          <p:nvPr/>
        </p:nvSpPr>
        <p:spPr>
          <a:xfrm>
            <a:off x="179512" y="836712"/>
            <a:ext cx="8568952" cy="30896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2">
                    <a:lumMod val="75000"/>
                  </a:schemeClr>
                </a:solidFill>
              </a:rPr>
              <a:t>FUNDAMENTAL POINT</a:t>
            </a:r>
          </a:p>
          <a:p>
            <a:pPr algn="ctr"/>
            <a:r>
              <a:rPr lang="en-GB" sz="3600" dirty="0" smtClean="0">
                <a:solidFill>
                  <a:schemeClr val="tx2">
                    <a:lumMod val="75000"/>
                  </a:schemeClr>
                </a:solidFill>
              </a:rPr>
              <a:t>If you insist that someone </a:t>
            </a:r>
            <a:r>
              <a:rPr lang="en-GB" sz="3600" b="1" u="sng" dirty="0" smtClean="0">
                <a:solidFill>
                  <a:srgbClr val="800000"/>
                </a:solidFill>
              </a:rPr>
              <a:t>must keep changing their mind</a:t>
            </a:r>
            <a:r>
              <a:rPr lang="en-GB" sz="3600" dirty="0" smtClean="0">
                <a:solidFill>
                  <a:schemeClr val="tx2">
                    <a:lumMod val="75000"/>
                  </a:schemeClr>
                </a:solidFill>
              </a:rPr>
              <a:t>, then any long term decision making is totally meaningless and chaotic behaviour could result</a:t>
            </a:r>
            <a:r>
              <a:rPr lang="en-GB" sz="3600" dirty="0" smtClean="0"/>
              <a:t>.</a:t>
            </a:r>
            <a:endParaRPr lang="en-GB" sz="3600" dirty="0"/>
          </a:p>
        </p:txBody>
      </p:sp>
      <p:sp>
        <p:nvSpPr>
          <p:cNvPr id="7" name="Rectangle 6"/>
          <p:cNvSpPr/>
          <p:nvPr/>
        </p:nvSpPr>
        <p:spPr>
          <a:xfrm>
            <a:off x="185652" y="3926364"/>
            <a:ext cx="8568952" cy="26642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2">
                    <a:lumMod val="75000"/>
                  </a:schemeClr>
                </a:solidFill>
              </a:rPr>
              <a:t>PREDICTIVE CONTROL</a:t>
            </a:r>
          </a:p>
          <a:p>
            <a:pPr algn="ctr"/>
            <a:r>
              <a:rPr lang="en-GB" sz="3600" dirty="0" smtClean="0">
                <a:solidFill>
                  <a:schemeClr val="tx2">
                    <a:lumMod val="75000"/>
                  </a:schemeClr>
                </a:solidFill>
              </a:rPr>
              <a:t>The same logic applies to MPC decision making. At sample k+1 we must be able to select the remainder of the long term policy decided at sample k.</a:t>
            </a:r>
            <a:endParaRPr lang="en-GB" sz="3600" dirty="0"/>
          </a:p>
        </p:txBody>
      </p:sp>
    </p:spTree>
    <p:extLst>
      <p:ext uri="{BB962C8B-B14F-4D97-AF65-F5344CB8AC3E}">
        <p14:creationId xmlns:p14="http://schemas.microsoft.com/office/powerpoint/2010/main" val="35344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Foundational concept – the tail</a:t>
            </a:r>
            <a:endParaRPr lang="en-GB" dirty="0"/>
          </a:p>
        </p:txBody>
      </p:sp>
      <p:sp>
        <p:nvSpPr>
          <p:cNvPr id="3" name="Content Placeholder 2"/>
          <p:cNvSpPr>
            <a:spLocks noGrp="1"/>
          </p:cNvSpPr>
          <p:nvPr>
            <p:ph idx="1"/>
          </p:nvPr>
        </p:nvSpPr>
        <p:spPr>
          <a:xfrm>
            <a:off x="214282" y="928670"/>
            <a:ext cx="8715436" cy="3148402"/>
          </a:xfrm>
        </p:spPr>
        <p:txBody>
          <a:bodyPr>
            <a:normAutofit/>
          </a:bodyPr>
          <a:lstStyle/>
          <a:p>
            <a:pPr marL="0" indent="0">
              <a:buNone/>
            </a:pPr>
            <a:r>
              <a:rPr lang="en-GB" b="1" i="1" dirty="0" smtClean="0">
                <a:solidFill>
                  <a:srgbClr val="C00000"/>
                </a:solidFill>
              </a:rPr>
              <a:t>The tail </a:t>
            </a:r>
            <a:r>
              <a:rPr lang="en-GB" dirty="0" smtClean="0"/>
              <a:t>is a language for describing a well-posed sequence of decision making.</a:t>
            </a:r>
          </a:p>
          <a:p>
            <a:pPr marL="0" indent="0">
              <a:buNone/>
            </a:pPr>
            <a:r>
              <a:rPr lang="en-GB" b="1" i="1" dirty="0" smtClean="0">
                <a:solidFill>
                  <a:srgbClr val="800000"/>
                </a:solidFill>
              </a:rPr>
              <a:t>The tail </a:t>
            </a:r>
            <a:r>
              <a:rPr lang="en-GB" dirty="0" smtClean="0"/>
              <a:t>is the part of the policy decided at the previous sample that has yet to be implemented, in other words, what is left (analogous to the tail of an animal).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536885128"/>
              </p:ext>
            </p:extLst>
          </p:nvPr>
        </p:nvGraphicFramePr>
        <p:xfrm>
          <a:off x="251520" y="4077072"/>
          <a:ext cx="5720571" cy="864096"/>
        </p:xfrm>
        <a:graphic>
          <a:graphicData uri="http://schemas.openxmlformats.org/presentationml/2006/ole">
            <mc:AlternateContent xmlns:mc="http://schemas.openxmlformats.org/markup-compatibility/2006">
              <mc:Choice xmlns:v="urn:schemas-microsoft-com:vml" Requires="v">
                <p:oleObj spid="_x0000_s28691" name="Equation" r:id="rId3" imgW="1600200" imgH="241200" progId="Equation.3">
                  <p:embed/>
                </p:oleObj>
              </mc:Choice>
              <mc:Fallback>
                <p:oleObj name="Equation" r:id="rId3" imgW="1600200" imgH="241200" progId="Equation.3">
                  <p:embed/>
                  <p:pic>
                    <p:nvPicPr>
                      <p:cNvPr id="0" name="Object 6"/>
                      <p:cNvPicPr>
                        <a:picLocks noChangeAspect="1" noChangeArrowheads="1"/>
                      </p:cNvPicPr>
                      <p:nvPr/>
                    </p:nvPicPr>
                    <p:blipFill>
                      <a:blip r:embed="rId4"/>
                      <a:srcRect/>
                      <a:stretch>
                        <a:fillRect/>
                      </a:stretch>
                    </p:blipFill>
                    <p:spPr bwMode="auto">
                      <a:xfrm>
                        <a:off x="251520" y="4077072"/>
                        <a:ext cx="5720571" cy="864096"/>
                      </a:xfrm>
                      <a:prstGeom prst="rect">
                        <a:avLst/>
                      </a:prstGeom>
                      <a:solidFill>
                        <a:schemeClr val="accent6">
                          <a:lumMod val="20000"/>
                          <a:lumOff val="80000"/>
                        </a:schemeClr>
                      </a:solidFill>
                      <a:ln>
                        <a:noFill/>
                      </a:ln>
                    </p:spPr>
                  </p:pic>
                </p:oleObj>
              </mc:Fallback>
            </mc:AlternateContent>
          </a:graphicData>
        </a:graphic>
      </p:graphicFrame>
      <p:sp>
        <p:nvSpPr>
          <p:cNvPr id="9" name="Rectangular Callout 8"/>
          <p:cNvSpPr/>
          <p:nvPr/>
        </p:nvSpPr>
        <p:spPr>
          <a:xfrm>
            <a:off x="7236296" y="3573016"/>
            <a:ext cx="1512168" cy="1224136"/>
          </a:xfrm>
          <a:prstGeom prst="wedgeRectCallout">
            <a:avLst>
              <a:gd name="adj1" fmla="val -137453"/>
              <a:gd name="adj2" fmla="val 2226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Optimised policy at sample k</a:t>
            </a:r>
            <a:endParaRPr lang="en-GB"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42296023"/>
              </p:ext>
            </p:extLst>
          </p:nvPr>
        </p:nvGraphicFramePr>
        <p:xfrm>
          <a:off x="1187624" y="5157192"/>
          <a:ext cx="4813300" cy="865187"/>
        </p:xfrm>
        <a:graphic>
          <a:graphicData uri="http://schemas.openxmlformats.org/presentationml/2006/ole">
            <mc:AlternateContent xmlns:mc="http://schemas.openxmlformats.org/markup-compatibility/2006">
              <mc:Choice xmlns:v="urn:schemas-microsoft-com:vml" Requires="v">
                <p:oleObj spid="_x0000_s28692" name="Equation" r:id="rId5" imgW="1346040" imgH="241200" progId="Equation.3">
                  <p:embed/>
                </p:oleObj>
              </mc:Choice>
              <mc:Fallback>
                <p:oleObj name="Equation" r:id="rId5" imgW="1346040" imgH="241200" progId="Equation.3">
                  <p:embed/>
                  <p:pic>
                    <p:nvPicPr>
                      <p:cNvPr id="0" name="Object 7"/>
                      <p:cNvPicPr>
                        <a:picLocks noChangeAspect="1" noChangeArrowheads="1"/>
                      </p:cNvPicPr>
                      <p:nvPr/>
                    </p:nvPicPr>
                    <p:blipFill>
                      <a:blip r:embed="rId6"/>
                      <a:srcRect/>
                      <a:stretch>
                        <a:fillRect/>
                      </a:stretch>
                    </p:blipFill>
                    <p:spPr bwMode="auto">
                      <a:xfrm>
                        <a:off x="1187624" y="5157192"/>
                        <a:ext cx="4813300" cy="865187"/>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ular Callout 10"/>
          <p:cNvSpPr/>
          <p:nvPr/>
        </p:nvSpPr>
        <p:spPr>
          <a:xfrm>
            <a:off x="6660232" y="4949552"/>
            <a:ext cx="2088232" cy="1224136"/>
          </a:xfrm>
          <a:prstGeom prst="wedgeRectCallout">
            <a:avLst>
              <a:gd name="adj1" fmla="val -85703"/>
              <a:gd name="adj2" fmla="val -5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tail, as seen at sample k+1.</a:t>
            </a:r>
            <a:endParaRPr lang="en-GB" sz="2400" dirty="0"/>
          </a:p>
        </p:txBody>
      </p:sp>
    </p:spTree>
    <p:extLst>
      <p:ext uri="{BB962C8B-B14F-4D97-AF65-F5344CB8AC3E}">
        <p14:creationId xmlns:p14="http://schemas.microsoft.com/office/powerpoint/2010/main" val="68868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 for well-posed MPC</a:t>
            </a:r>
            <a:endParaRPr lang="en-GB" dirty="0"/>
          </a:p>
        </p:txBody>
      </p:sp>
      <p:sp>
        <p:nvSpPr>
          <p:cNvPr id="3" name="Content Placeholder 2"/>
          <p:cNvSpPr>
            <a:spLocks noGrp="1"/>
          </p:cNvSpPr>
          <p:nvPr>
            <p:ph idx="1"/>
          </p:nvPr>
        </p:nvSpPr>
        <p:spPr>
          <a:xfrm>
            <a:off x="214282" y="764704"/>
            <a:ext cx="8715436" cy="4796916"/>
          </a:xfrm>
        </p:spPr>
        <p:txBody>
          <a:bodyPr>
            <a:normAutofit lnSpcReduction="10000"/>
          </a:bodyPr>
          <a:lstStyle/>
          <a:p>
            <a:pPr marL="0" indent="0">
              <a:buNone/>
            </a:pPr>
            <a:r>
              <a:rPr lang="en-GB" b="1" i="1" dirty="0" smtClean="0">
                <a:solidFill>
                  <a:srgbClr val="800000"/>
                </a:solidFill>
              </a:rPr>
              <a:t>The tail from the previous sample </a:t>
            </a:r>
            <a:r>
              <a:rPr lang="en-GB" dirty="0" smtClean="0"/>
              <a:t>must be included in the class of predictions, otherwise any decision making/optimisation could be meaningless.</a:t>
            </a:r>
          </a:p>
          <a:p>
            <a:pPr marL="514350" indent="-514350">
              <a:buFont typeface="+mj-lt"/>
              <a:buAutoNum type="arabicPeriod"/>
            </a:pPr>
            <a:r>
              <a:rPr lang="en-GB" dirty="0" smtClean="0"/>
              <a:t>If the predicted control trajectory is given as: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Inclusion of the tail implies that </a:t>
            </a:r>
            <a:r>
              <a:rPr lang="en-GB" b="1" dirty="0" smtClean="0">
                <a:solidFill>
                  <a:srgbClr val="800000"/>
                </a:solidFill>
              </a:rPr>
              <a:t>it must be possible</a:t>
            </a:r>
            <a:r>
              <a:rPr lang="en-GB" dirty="0" smtClean="0"/>
              <a:t> to choose: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1407005953"/>
              </p:ext>
            </p:extLst>
          </p:nvPr>
        </p:nvGraphicFramePr>
        <p:xfrm>
          <a:off x="899592" y="3140968"/>
          <a:ext cx="6445250" cy="863600"/>
        </p:xfrm>
        <a:graphic>
          <a:graphicData uri="http://schemas.openxmlformats.org/presentationml/2006/ole">
            <mc:AlternateContent xmlns:mc="http://schemas.openxmlformats.org/markup-compatibility/2006">
              <mc:Choice xmlns:v="urn:schemas-microsoft-com:vml" Requires="v">
                <p:oleObj spid="_x0000_s29710" name="Equation" r:id="rId3" imgW="1803240" imgH="241200" progId="Equation.3">
                  <p:embed/>
                </p:oleObj>
              </mc:Choice>
              <mc:Fallback>
                <p:oleObj name="Equation" r:id="rId3" imgW="1803240" imgH="241200" progId="Equation.3">
                  <p:embed/>
                  <p:pic>
                    <p:nvPicPr>
                      <p:cNvPr id="0" name=""/>
                      <p:cNvPicPr>
                        <a:picLocks noChangeAspect="1" noChangeArrowheads="1"/>
                      </p:cNvPicPr>
                      <p:nvPr/>
                    </p:nvPicPr>
                    <p:blipFill>
                      <a:blip r:embed="rId4"/>
                      <a:srcRect/>
                      <a:stretch>
                        <a:fillRect/>
                      </a:stretch>
                    </p:blipFill>
                    <p:spPr bwMode="auto">
                      <a:xfrm>
                        <a:off x="899592" y="3140968"/>
                        <a:ext cx="6445250" cy="863600"/>
                      </a:xfrm>
                      <a:prstGeom prst="rect">
                        <a:avLst/>
                      </a:prstGeom>
                      <a:solidFill>
                        <a:schemeClr val="accent6">
                          <a:lumMod val="20000"/>
                          <a:lumOff val="80000"/>
                        </a:schemeClr>
                      </a:solid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98990096"/>
              </p:ext>
            </p:extLst>
          </p:nvPr>
        </p:nvGraphicFramePr>
        <p:xfrm>
          <a:off x="1619672" y="5130926"/>
          <a:ext cx="5767387" cy="1730375"/>
        </p:xfrm>
        <a:graphic>
          <a:graphicData uri="http://schemas.openxmlformats.org/presentationml/2006/ole">
            <mc:AlternateContent xmlns:mc="http://schemas.openxmlformats.org/markup-compatibility/2006">
              <mc:Choice xmlns:v="urn:schemas-microsoft-com:vml" Requires="v">
                <p:oleObj spid="_x0000_s29711" name="Equation" r:id="rId5" imgW="1612800" imgH="482400" progId="Equation.3">
                  <p:embed/>
                </p:oleObj>
              </mc:Choice>
              <mc:Fallback>
                <p:oleObj name="Equation" r:id="rId5" imgW="1612800" imgH="482400" progId="Equation.3">
                  <p:embed/>
                  <p:pic>
                    <p:nvPicPr>
                      <p:cNvPr id="0" name=""/>
                      <p:cNvPicPr>
                        <a:picLocks noChangeAspect="1" noChangeArrowheads="1"/>
                      </p:cNvPicPr>
                      <p:nvPr/>
                    </p:nvPicPr>
                    <p:blipFill>
                      <a:blip r:embed="rId6"/>
                      <a:srcRect/>
                      <a:stretch>
                        <a:fillRect/>
                      </a:stretch>
                    </p:blipFill>
                    <p:spPr bwMode="auto">
                      <a:xfrm>
                        <a:off x="1619672" y="5130926"/>
                        <a:ext cx="5767387" cy="1730375"/>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894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a:t>
            </a:r>
            <a:endParaRPr lang="en-GB" dirty="0"/>
          </a:p>
        </p:txBody>
      </p:sp>
      <p:sp>
        <p:nvSpPr>
          <p:cNvPr id="3" name="Content Placeholder 2"/>
          <p:cNvSpPr>
            <a:spLocks noGrp="1"/>
          </p:cNvSpPr>
          <p:nvPr>
            <p:ph idx="1"/>
          </p:nvPr>
        </p:nvSpPr>
        <p:spPr>
          <a:xfrm>
            <a:off x="214282" y="928670"/>
            <a:ext cx="8715436" cy="4372538"/>
          </a:xfrm>
        </p:spPr>
        <p:txBody>
          <a:bodyPr>
            <a:normAutofit fontScale="92500" lnSpcReduction="10000"/>
          </a:bodyPr>
          <a:lstStyle/>
          <a:p>
            <a:pPr marL="0" indent="0">
              <a:buNone/>
            </a:pPr>
            <a:r>
              <a:rPr lang="en-GB" dirty="0" smtClean="0"/>
              <a:t>The </a:t>
            </a:r>
            <a:r>
              <a:rPr lang="en-GB" dirty="0" smtClean="0"/>
              <a:t>earlier videos derived </a:t>
            </a:r>
            <a:r>
              <a:rPr lang="en-GB" dirty="0" smtClean="0"/>
              <a:t>the algebra for computing the performance index J assuming the predictions are based on perturbations about </a:t>
            </a:r>
            <a:r>
              <a:rPr lang="en-GB" dirty="0" smtClean="0"/>
              <a:t>a feedback u=-</a:t>
            </a:r>
            <a:r>
              <a:rPr lang="en-GB" dirty="0" err="1" smtClean="0"/>
              <a:t>Kx</a:t>
            </a:r>
            <a:r>
              <a:rPr lang="en-GB" dirty="0" smtClean="0"/>
              <a:t>.</a:t>
            </a:r>
          </a:p>
          <a:p>
            <a:pPr marL="0" indent="0">
              <a:buNone/>
            </a:pPr>
            <a:endParaRPr lang="en-GB" dirty="0" smtClean="0"/>
          </a:p>
          <a:p>
            <a:pPr marL="0" indent="0">
              <a:buNone/>
            </a:pPr>
            <a:endParaRPr lang="en-GB" dirty="0" smtClean="0"/>
          </a:p>
          <a:p>
            <a:pPr marL="0" indent="0">
              <a:buNone/>
            </a:pPr>
            <a:r>
              <a:rPr lang="en-GB" dirty="0" smtClean="0"/>
              <a:t>In </a:t>
            </a:r>
            <a:r>
              <a:rPr lang="en-GB" dirty="0" smtClean="0"/>
              <a:t>summary the </a:t>
            </a:r>
            <a:r>
              <a:rPr lang="en-GB" dirty="0" smtClean="0"/>
              <a:t>performance </a:t>
            </a:r>
            <a:r>
              <a:rPr lang="en-GB" dirty="0" smtClean="0"/>
              <a:t>index J becomes:</a:t>
            </a:r>
          </a:p>
          <a:p>
            <a:pPr marL="0" indent="0">
              <a:buNone/>
            </a:pPr>
            <a:endParaRPr lang="en-GB" dirty="0"/>
          </a:p>
          <a:p>
            <a:pPr marL="0" indent="0">
              <a:buNone/>
            </a:pPr>
            <a:endParaRPr lang="en-GB" dirty="0" smtClean="0"/>
          </a:p>
          <a:p>
            <a:pPr marL="0" indent="0">
              <a:buNone/>
            </a:pPr>
            <a:r>
              <a:rPr lang="en-GB" dirty="0" smtClean="0"/>
              <a:t>The matrices are defined from:</a:t>
            </a:r>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21177635"/>
              </p:ext>
            </p:extLst>
          </p:nvPr>
        </p:nvGraphicFramePr>
        <p:xfrm>
          <a:off x="2483768" y="2276872"/>
          <a:ext cx="3312368" cy="924542"/>
        </p:xfrm>
        <a:graphic>
          <a:graphicData uri="http://schemas.openxmlformats.org/presentationml/2006/ole">
            <mc:AlternateContent xmlns:mc="http://schemas.openxmlformats.org/markup-compatibility/2006">
              <mc:Choice xmlns:v="urn:schemas-microsoft-com:vml" Requires="v">
                <p:oleObj spid="_x0000_s18582" name="Equation" r:id="rId3" imgW="1549080" imgH="431640" progId="Equation.3">
                  <p:embed/>
                </p:oleObj>
              </mc:Choice>
              <mc:Fallback>
                <p:oleObj name="Equation" r:id="rId3" imgW="1549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76872"/>
                        <a:ext cx="3312368" cy="92454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71939185"/>
              </p:ext>
            </p:extLst>
          </p:nvPr>
        </p:nvGraphicFramePr>
        <p:xfrm>
          <a:off x="179512" y="3916700"/>
          <a:ext cx="5256584" cy="716863"/>
        </p:xfrm>
        <a:graphic>
          <a:graphicData uri="http://schemas.openxmlformats.org/presentationml/2006/ole">
            <mc:AlternateContent xmlns:mc="http://schemas.openxmlformats.org/markup-compatibility/2006">
              <mc:Choice xmlns:v="urn:schemas-microsoft-com:vml" Requires="v">
                <p:oleObj spid="_x0000_s18583" name="Equation" r:id="rId5" imgW="1955520" imgH="266400" progId="Equation.3">
                  <p:embed/>
                </p:oleObj>
              </mc:Choice>
              <mc:Fallback>
                <p:oleObj name="Equation" r:id="rId5" imgW="195552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3916700"/>
                        <a:ext cx="5256584" cy="71686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11101592"/>
              </p:ext>
            </p:extLst>
          </p:nvPr>
        </p:nvGraphicFramePr>
        <p:xfrm>
          <a:off x="251520" y="5301208"/>
          <a:ext cx="8347075" cy="1241425"/>
        </p:xfrm>
        <a:graphic>
          <a:graphicData uri="http://schemas.openxmlformats.org/presentationml/2006/ole">
            <mc:AlternateContent xmlns:mc="http://schemas.openxmlformats.org/markup-compatibility/2006">
              <mc:Choice xmlns:v="urn:schemas-microsoft-com:vml" Requires="v">
                <p:oleObj spid="_x0000_s18584" name="Equation" r:id="rId7" imgW="3504960" imgH="520560" progId="Equation.3">
                  <p:embed/>
                </p:oleObj>
              </mc:Choice>
              <mc:Fallback>
                <p:oleObj name="Equation" r:id="rId7" imgW="3504960" imgH="520560" progId="Equation.3">
                  <p:embed/>
                  <p:pic>
                    <p:nvPicPr>
                      <p:cNvPr id="0" name="Object 6"/>
                      <p:cNvPicPr>
                        <a:picLocks noChangeAspect="1" noChangeArrowheads="1"/>
                      </p:cNvPicPr>
                      <p:nvPr/>
                    </p:nvPicPr>
                    <p:blipFill>
                      <a:blip r:embed="rId8"/>
                      <a:srcRect/>
                      <a:stretch>
                        <a:fillRect/>
                      </a:stretch>
                    </p:blipFill>
                    <p:spPr bwMode="auto">
                      <a:xfrm>
                        <a:off x="251520" y="5301208"/>
                        <a:ext cx="8347075" cy="124142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8534950"/>
              </p:ext>
            </p:extLst>
          </p:nvPr>
        </p:nvGraphicFramePr>
        <p:xfrm>
          <a:off x="6012160" y="3789040"/>
          <a:ext cx="2608262" cy="1343025"/>
        </p:xfrm>
        <a:graphic>
          <a:graphicData uri="http://schemas.openxmlformats.org/presentationml/2006/ole">
            <mc:AlternateContent xmlns:mc="http://schemas.openxmlformats.org/markup-compatibility/2006">
              <mc:Choice xmlns:v="urn:schemas-microsoft-com:vml" Requires="v">
                <p:oleObj spid="_x0000_s18585" name="Equation" r:id="rId9" imgW="939600" imgH="482400" progId="Equation.3">
                  <p:embed/>
                </p:oleObj>
              </mc:Choice>
              <mc:Fallback>
                <p:oleObj name="Equation" r:id="rId9" imgW="939600" imgH="482400" progId="Equation.3">
                  <p:embed/>
                  <p:pic>
                    <p:nvPicPr>
                      <p:cNvPr id="0" name="Object 10"/>
                      <p:cNvPicPr>
                        <a:picLocks noChangeAspect="1" noChangeArrowheads="1"/>
                      </p:cNvPicPr>
                      <p:nvPr/>
                    </p:nvPicPr>
                    <p:blipFill>
                      <a:blip r:embed="rId10"/>
                      <a:srcRect/>
                      <a:stretch>
                        <a:fillRect/>
                      </a:stretch>
                    </p:blipFill>
                    <p:spPr bwMode="auto">
                      <a:xfrm>
                        <a:off x="6012160" y="3789040"/>
                        <a:ext cx="2608262" cy="134302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446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Interim summary</a:t>
            </a:r>
            <a:endParaRPr lang="en-GB" dirty="0"/>
          </a:p>
        </p:txBody>
      </p:sp>
      <p:sp>
        <p:nvSpPr>
          <p:cNvPr id="3" name="Content Placeholder 2"/>
          <p:cNvSpPr>
            <a:spLocks noGrp="1"/>
          </p:cNvSpPr>
          <p:nvPr>
            <p:ph idx="1"/>
          </p:nvPr>
        </p:nvSpPr>
        <p:spPr/>
        <p:txBody>
          <a:bodyPr/>
          <a:lstStyle/>
          <a:p>
            <a:r>
              <a:rPr lang="en-GB" dirty="0" smtClean="0"/>
              <a:t>Before considering stability in detail, we need to ensure that our algorithms have well posed decision making.</a:t>
            </a:r>
          </a:p>
          <a:p>
            <a:r>
              <a:rPr lang="en-GB" dirty="0" smtClean="0"/>
              <a:t>In other words, does our algorithm allow  the inclusion of the tail in the current predictions?</a:t>
            </a:r>
          </a:p>
          <a:p>
            <a:r>
              <a:rPr lang="en-GB" dirty="0" smtClean="0"/>
              <a:t>We will look at the structures of GPC and OMPC and SOMPC.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155862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1431</TotalTime>
  <Words>993</Words>
  <Application>Microsoft Office PowerPoint</Application>
  <PresentationFormat>On-screen Show (4:3)</PresentationFormat>
  <Paragraphs>112</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6" baseType="lpstr">
      <vt:lpstr>Office Theme</vt:lpstr>
      <vt:lpstr>Equation</vt:lpstr>
      <vt:lpstr>Microsoft Equation 3.0</vt:lpstr>
      <vt:lpstr>CHAPTER 4 Optimal Predictive Control 6 Consistent recursive decision making and the tail</vt:lpstr>
      <vt:lpstr>Background on stability of MPC</vt:lpstr>
      <vt:lpstr>Sub-optimal dual mode MPC (SOMPC)</vt:lpstr>
      <vt:lpstr>Foundational concept – the tail</vt:lpstr>
      <vt:lpstr>Example of poorly posed problem</vt:lpstr>
      <vt:lpstr>Foundational concept – the tail</vt:lpstr>
      <vt:lpstr>Requirement for well-posed MPC</vt:lpstr>
      <vt:lpstr>Background</vt:lpstr>
      <vt:lpstr>Interim summary</vt:lpstr>
      <vt:lpstr>The tail and GPC</vt:lpstr>
      <vt:lpstr>The tail and OMPC/SOMPC</vt:lpstr>
      <vt:lpstr>Summary for well-posed optimisations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104</cp:revision>
  <dcterms:created xsi:type="dcterms:W3CDTF">2012-03-07T15:25:29Z</dcterms:created>
  <dcterms:modified xsi:type="dcterms:W3CDTF">2014-02-25T14:22:06Z</dcterms:modified>
</cp:coreProperties>
</file>