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307" r:id="rId3"/>
    <p:sldId id="313" r:id="rId4"/>
    <p:sldId id="314" r:id="rId5"/>
    <p:sldId id="315" r:id="rId6"/>
    <p:sldId id="316" r:id="rId7"/>
    <p:sldId id="290" r:id="rId8"/>
    <p:sldId id="317" r:id="rId9"/>
    <p:sldId id="318" r:id="rId10"/>
    <p:sldId id="319" r:id="rId11"/>
    <p:sldId id="284"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FFFF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18" autoAdjust="0"/>
  </p:normalViewPr>
  <p:slideViewPr>
    <p:cSldViewPr>
      <p:cViewPr varScale="1">
        <p:scale>
          <a:sx n="64" d="100"/>
          <a:sy n="64" d="100"/>
        </p:scale>
        <p:origin x="-57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3/11/2014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12</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tint val="66000"/>
                <a:satMod val="160000"/>
                <a:lumMod val="21000"/>
                <a:lumOff val="79000"/>
                <a:alpha val="33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12.bin"/><Relationship Id="rId4" Type="http://schemas.openxmlformats.org/officeDocument/2006/relationships/image" Target="../media/image12.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18.jpeg"/><Relationship Id="rId5" Type="http://schemas.openxmlformats.org/officeDocument/2006/relationships/hyperlink" Target="http://engsc.ac.uk/" TargetMode="External"/><Relationship Id="rId10" Type="http://schemas.openxmlformats.org/officeDocument/2006/relationships/image" Target="../media/image17.jpeg"/><Relationship Id="rId4" Type="http://schemas.openxmlformats.org/officeDocument/2006/relationships/image" Target="../media/image14.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6.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10.bin"/><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12776"/>
            <a:ext cx="7772400" cy="2187675"/>
          </a:xfrm>
        </p:spPr>
        <p:txBody>
          <a:bodyPr>
            <a:normAutofit fontScale="90000"/>
          </a:bodyPr>
          <a:lstStyle/>
          <a:p>
            <a:r>
              <a:rPr lang="en-GB" dirty="0" smtClean="0"/>
              <a:t>CHAPTER 4</a:t>
            </a:r>
            <a:br>
              <a:rPr lang="en-GB" dirty="0" smtClean="0"/>
            </a:br>
            <a:r>
              <a:rPr lang="en-GB" dirty="0" smtClean="0"/>
              <a:t>Optimal Predictive Control </a:t>
            </a:r>
            <a:r>
              <a:rPr lang="en-GB" dirty="0"/>
              <a:t>6</a:t>
            </a:r>
            <a:r>
              <a:rPr lang="en-GB" dirty="0" smtClean="0"/>
              <a:t/>
            </a:r>
            <a:br>
              <a:rPr lang="en-GB" dirty="0" smtClean="0"/>
            </a:br>
            <a:r>
              <a:rPr lang="en-GB" dirty="0" smtClean="0"/>
              <a:t>Consistent recursive decision making and the tail</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The tail and OMPC/SOMPC</a:t>
            </a:r>
            <a:endParaRPr lang="en-GB" dirty="0"/>
          </a:p>
        </p:txBody>
      </p:sp>
      <p:sp>
        <p:nvSpPr>
          <p:cNvPr id="3" name="Content Placeholder 2"/>
          <p:cNvSpPr>
            <a:spLocks noGrp="1"/>
          </p:cNvSpPr>
          <p:nvPr>
            <p:ph idx="1"/>
          </p:nvPr>
        </p:nvSpPr>
        <p:spPr>
          <a:xfrm>
            <a:off x="214282" y="764704"/>
            <a:ext cx="8715436" cy="3024336"/>
          </a:xfrm>
        </p:spPr>
        <p:txBody>
          <a:bodyPr>
            <a:normAutofit lnSpcReduction="10000"/>
          </a:bodyPr>
          <a:lstStyle/>
          <a:p>
            <a:pPr marL="514350" indent="-514350">
              <a:buFont typeface="+mj-lt"/>
              <a:buAutoNum type="arabicPeriod"/>
            </a:pPr>
            <a:r>
              <a:rPr lang="en-GB" dirty="0" smtClean="0"/>
              <a:t>The class of predictions in OMPC are based around perturbations to an underlying feedback u=-</a:t>
            </a:r>
            <a:r>
              <a:rPr lang="en-GB" dirty="0" err="1" smtClean="0"/>
              <a:t>Kx</a:t>
            </a:r>
            <a:r>
              <a:rPr lang="en-GB" dirty="0" smtClean="0"/>
              <a:t>: </a:t>
            </a:r>
          </a:p>
          <a:p>
            <a:pPr marL="514350" indent="-514350">
              <a:buFont typeface="+mj-lt"/>
              <a:buAutoNum type="arabicPeriod"/>
            </a:pPr>
            <a:endParaRPr lang="en-GB" dirty="0" smtClean="0"/>
          </a:p>
          <a:p>
            <a:pPr marL="514350" indent="-514350">
              <a:buFont typeface="+mj-lt"/>
              <a:buAutoNum type="arabicPeriod"/>
            </a:pPr>
            <a:endParaRPr lang="en-GB" dirty="0"/>
          </a:p>
          <a:p>
            <a:pPr marL="514350" indent="-514350">
              <a:buFont typeface="+mj-lt"/>
              <a:buAutoNum type="arabicPeriod"/>
            </a:pPr>
            <a:r>
              <a:rPr lang="en-GB" dirty="0" smtClean="0"/>
              <a:t>The tail from the previous sample is given as:</a:t>
            </a:r>
          </a:p>
          <a:p>
            <a:pPr marL="514350" indent="-514350">
              <a:buFont typeface="+mj-lt"/>
              <a:buAutoNum type="arabicPeriod"/>
            </a:pPr>
            <a:endParaRPr lang="en-GB" dirty="0"/>
          </a:p>
          <a:p>
            <a:pPr marL="514350" indent="-514350">
              <a:buFont typeface="+mj-lt"/>
              <a:buAutoNum type="arabicPeriod"/>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10</a:t>
            </a:fld>
            <a:endParaRPr lang="en-GB" dirty="0"/>
          </a:p>
        </p:txBody>
      </p:sp>
      <p:graphicFrame>
        <p:nvGraphicFramePr>
          <p:cNvPr id="8" name="Object 7"/>
          <p:cNvGraphicFramePr>
            <a:graphicFrameLocks noChangeAspect="1"/>
          </p:cNvGraphicFramePr>
          <p:nvPr>
            <p:extLst>
              <p:ext uri="{D42A27DB-BD31-4B8C-83A1-F6EECF244321}">
                <p14:modId xmlns:p14="http://schemas.microsoft.com/office/powerpoint/2010/main" val="903997927"/>
              </p:ext>
            </p:extLst>
          </p:nvPr>
        </p:nvGraphicFramePr>
        <p:xfrm>
          <a:off x="1115616" y="2276872"/>
          <a:ext cx="6894512" cy="788988"/>
        </p:xfrm>
        <a:graphic>
          <a:graphicData uri="http://schemas.openxmlformats.org/presentationml/2006/ole">
            <mc:AlternateContent xmlns:mc="http://schemas.openxmlformats.org/markup-compatibility/2006">
              <mc:Choice xmlns:v="urn:schemas-microsoft-com:vml" Requires="v">
                <p:oleObj spid="_x0000_s31756" name="Equation" r:id="rId3" imgW="2108160" imgH="241200" progId="Equation.3">
                  <p:embed/>
                </p:oleObj>
              </mc:Choice>
              <mc:Fallback>
                <p:oleObj name="Equation" r:id="rId3" imgW="2108160" imgH="241200" progId="Equation.3">
                  <p:embed/>
                  <p:pic>
                    <p:nvPicPr>
                      <p:cNvPr id="0" name=""/>
                      <p:cNvPicPr>
                        <a:picLocks noChangeAspect="1" noChangeArrowheads="1"/>
                      </p:cNvPicPr>
                      <p:nvPr/>
                    </p:nvPicPr>
                    <p:blipFill>
                      <a:blip r:embed="rId4"/>
                      <a:srcRect/>
                      <a:stretch>
                        <a:fillRect/>
                      </a:stretch>
                    </p:blipFill>
                    <p:spPr bwMode="auto">
                      <a:xfrm>
                        <a:off x="1115616" y="2276872"/>
                        <a:ext cx="6894512" cy="788988"/>
                      </a:xfrm>
                      <a:prstGeom prst="rect">
                        <a:avLst/>
                      </a:prstGeom>
                      <a:solidFill>
                        <a:schemeClr val="accent6">
                          <a:lumMod val="20000"/>
                          <a:lumOff val="80000"/>
                        </a:schemeClr>
                      </a:solid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695251207"/>
              </p:ext>
            </p:extLst>
          </p:nvPr>
        </p:nvGraphicFramePr>
        <p:xfrm>
          <a:off x="1115616" y="3803824"/>
          <a:ext cx="7048500" cy="849312"/>
        </p:xfrm>
        <a:graphic>
          <a:graphicData uri="http://schemas.openxmlformats.org/presentationml/2006/ole">
            <mc:AlternateContent xmlns:mc="http://schemas.openxmlformats.org/markup-compatibility/2006">
              <mc:Choice xmlns:v="urn:schemas-microsoft-com:vml" Requires="v">
                <p:oleObj spid="_x0000_s31757" name="Equation" r:id="rId5" imgW="2006280" imgH="241200" progId="Equation.3">
                  <p:embed/>
                </p:oleObj>
              </mc:Choice>
              <mc:Fallback>
                <p:oleObj name="Equation" r:id="rId5" imgW="2006280" imgH="241200" progId="Equation.3">
                  <p:embed/>
                  <p:pic>
                    <p:nvPicPr>
                      <p:cNvPr id="0" name=""/>
                      <p:cNvPicPr>
                        <a:picLocks noChangeAspect="1" noChangeArrowheads="1"/>
                      </p:cNvPicPr>
                      <p:nvPr/>
                    </p:nvPicPr>
                    <p:blipFill>
                      <a:blip r:embed="rId6"/>
                      <a:srcRect/>
                      <a:stretch>
                        <a:fillRect/>
                      </a:stretch>
                    </p:blipFill>
                    <p:spPr bwMode="auto">
                      <a:xfrm>
                        <a:off x="1115616" y="3803824"/>
                        <a:ext cx="7048500" cy="849312"/>
                      </a:xfrm>
                      <a:prstGeom prst="rect">
                        <a:avLst/>
                      </a:prstGeom>
                      <a:solidFill>
                        <a:srgbClr val="FDEADA"/>
                      </a:solidFill>
                      <a:ln>
                        <a:noFill/>
                      </a:ln>
                    </p:spPr>
                  </p:pic>
                </p:oleObj>
              </mc:Fallback>
            </mc:AlternateContent>
          </a:graphicData>
        </a:graphic>
      </p:graphicFrame>
      <p:sp>
        <p:nvSpPr>
          <p:cNvPr id="9" name="Rectangle 8"/>
          <p:cNvSpPr/>
          <p:nvPr/>
        </p:nvSpPr>
        <p:spPr>
          <a:xfrm>
            <a:off x="179512" y="4797152"/>
            <a:ext cx="8568952" cy="1605826"/>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It is obvious that </a:t>
            </a:r>
            <a:r>
              <a:rPr lang="en-GB" sz="3600" b="1" i="1" dirty="0" smtClean="0">
                <a:solidFill>
                  <a:srgbClr val="800000"/>
                </a:solidFill>
              </a:rPr>
              <a:t>the tail </a:t>
            </a:r>
            <a:r>
              <a:rPr lang="en-GB" sz="3600" dirty="0" smtClean="0"/>
              <a:t>is included in the class of predictions at  the current sample.</a:t>
            </a:r>
            <a:endParaRPr lang="en-GB" sz="3600" dirty="0"/>
          </a:p>
        </p:txBody>
      </p:sp>
    </p:spTree>
    <p:extLst>
      <p:ext uri="{BB962C8B-B14F-4D97-AF65-F5344CB8AC3E}">
        <p14:creationId xmlns:p14="http://schemas.microsoft.com/office/powerpoint/2010/main" val="377102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anim calcmode="lin" valueType="num">
                                      <p:cBhvr>
                                        <p:cTn id="2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heel(1)">
                                      <p:cBhvr>
                                        <p:cTn id="3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1053900"/>
          </a:xfrm>
        </p:spPr>
        <p:txBody>
          <a:bodyPr>
            <a:normAutofit fontScale="90000"/>
          </a:bodyPr>
          <a:lstStyle/>
          <a:p>
            <a:r>
              <a:rPr lang="en-GB" dirty="0" smtClean="0"/>
              <a:t>Summary for well-posed optimisations</a:t>
            </a:r>
            <a:endParaRPr lang="en-GB" dirty="0"/>
          </a:p>
        </p:txBody>
      </p:sp>
      <p:sp>
        <p:nvSpPr>
          <p:cNvPr id="3" name="Content Placeholder 2"/>
          <p:cNvSpPr>
            <a:spLocks noGrp="1"/>
          </p:cNvSpPr>
          <p:nvPr>
            <p:ph idx="1"/>
          </p:nvPr>
        </p:nvSpPr>
        <p:spPr>
          <a:xfrm>
            <a:off x="214282" y="1268760"/>
            <a:ext cx="8715436" cy="5112568"/>
          </a:xfrm>
        </p:spPr>
        <p:txBody>
          <a:bodyPr>
            <a:normAutofit lnSpcReduction="10000"/>
          </a:bodyPr>
          <a:lstStyle/>
          <a:p>
            <a:pPr marL="514350" indent="-514350">
              <a:buFont typeface="+mj-lt"/>
              <a:buAutoNum type="arabicPeriod"/>
            </a:pPr>
            <a:r>
              <a:rPr lang="en-GB" sz="2800" dirty="0" smtClean="0"/>
              <a:t>A first requirement for expecting </a:t>
            </a:r>
            <a:r>
              <a:rPr lang="en-GB" sz="2800" smtClean="0"/>
              <a:t>good a priori </a:t>
            </a:r>
            <a:r>
              <a:rPr lang="en-GB" sz="2800" dirty="0" smtClean="0"/>
              <a:t>stability results is that the recursive decision making can be consistent from one sample to the next, otherwise chaos may ensue.</a:t>
            </a:r>
          </a:p>
          <a:p>
            <a:pPr marL="514350" indent="-514350">
              <a:buFont typeface="+mj-lt"/>
              <a:buAutoNum type="arabicPeriod"/>
            </a:pPr>
            <a:r>
              <a:rPr lang="en-GB" sz="2800" dirty="0" smtClean="0"/>
              <a:t>This requirement can be captured mathematically using the concept of </a:t>
            </a:r>
            <a:r>
              <a:rPr lang="en-GB" sz="2800" b="1" i="1" dirty="0" smtClean="0">
                <a:solidFill>
                  <a:srgbClr val="800000"/>
                </a:solidFill>
              </a:rPr>
              <a:t>the tail</a:t>
            </a:r>
            <a:r>
              <a:rPr lang="en-GB" sz="2800" dirty="0" smtClean="0"/>
              <a:t>, that is the part of the previous optimal strategy yet to be implemented.</a:t>
            </a:r>
          </a:p>
          <a:p>
            <a:pPr marL="514350" indent="-514350">
              <a:buFont typeface="+mj-lt"/>
              <a:buAutoNum type="arabicPeriod"/>
            </a:pPr>
            <a:r>
              <a:rPr lang="en-GB" sz="2800" dirty="0" smtClean="0"/>
              <a:t>A well posed MPC algorithm should include </a:t>
            </a:r>
            <a:r>
              <a:rPr lang="en-GB" sz="2800" i="1" dirty="0" smtClean="0"/>
              <a:t>the tail </a:t>
            </a:r>
            <a:r>
              <a:rPr lang="en-GB" sz="2800" dirty="0" smtClean="0"/>
              <a:t>in the class of predictions over which the optimisation is performed at each sample.</a:t>
            </a:r>
          </a:p>
          <a:p>
            <a:pPr marL="514350" indent="-514350">
              <a:buFont typeface="+mj-lt"/>
              <a:buAutoNum type="arabicPeriod"/>
            </a:pPr>
            <a:r>
              <a:rPr lang="en-GB" sz="2800" dirty="0" smtClean="0"/>
              <a:t>It is shown that GPC, OMPC and SOMPC all include </a:t>
            </a:r>
            <a:r>
              <a:rPr lang="en-GB" sz="2800" i="1" dirty="0" smtClean="0"/>
              <a:t>the tail</a:t>
            </a:r>
            <a:r>
              <a:rPr lang="en-GB" sz="2800" dirty="0" smtClean="0"/>
              <a:t> automatically.</a:t>
            </a:r>
            <a:endParaRPr lang="en-GB" sz="2800"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11</a:t>
            </a:fld>
            <a:endParaRPr lang="en-GB" dirty="0"/>
          </a:p>
        </p:txBody>
      </p:sp>
    </p:spTree>
    <p:extLst>
      <p:ext uri="{BB962C8B-B14F-4D97-AF65-F5344CB8AC3E}">
        <p14:creationId xmlns:p14="http://schemas.microsoft.com/office/powerpoint/2010/main" val="2790925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Background on stability of MPC</a:t>
            </a:r>
            <a:endParaRPr lang="en-GB" dirty="0"/>
          </a:p>
        </p:txBody>
      </p:sp>
      <p:sp>
        <p:nvSpPr>
          <p:cNvPr id="3" name="Content Placeholder 2"/>
          <p:cNvSpPr>
            <a:spLocks noGrp="1"/>
          </p:cNvSpPr>
          <p:nvPr>
            <p:ph idx="1"/>
          </p:nvPr>
        </p:nvSpPr>
        <p:spPr>
          <a:xfrm>
            <a:off x="214282" y="928670"/>
            <a:ext cx="8715436" cy="5740690"/>
          </a:xfrm>
        </p:spPr>
        <p:txBody>
          <a:bodyPr>
            <a:normAutofit fontScale="85000" lnSpcReduction="10000"/>
          </a:bodyPr>
          <a:lstStyle/>
          <a:p>
            <a:pPr marL="514350" indent="-514350">
              <a:buFont typeface="+mj-lt"/>
              <a:buAutoNum type="arabicPeriod"/>
            </a:pPr>
            <a:r>
              <a:rPr lang="en-GB" dirty="0" smtClean="0"/>
              <a:t>It is clear from the numerous examples that the expected behaviour of GPC, and indeed closed-loop stability do not have a simple analytic link to the choice of the horizons.</a:t>
            </a:r>
          </a:p>
          <a:p>
            <a:pPr marL="514350" indent="-514350">
              <a:buFont typeface="+mj-lt"/>
              <a:buAutoNum type="arabicPeriod"/>
            </a:pPr>
            <a:r>
              <a:rPr lang="en-GB" dirty="0" smtClean="0"/>
              <a:t>Indeed, one can easily find examples of GPC where the control law gives closed-loop instability (poor behaviour).</a:t>
            </a:r>
          </a:p>
          <a:p>
            <a:pPr marL="514350" indent="-514350">
              <a:buFont typeface="+mj-lt"/>
              <a:buAutoNum type="arabicPeriod"/>
            </a:pPr>
            <a:r>
              <a:rPr lang="en-GB" dirty="0" smtClean="0"/>
              <a:t>The earlier chapter argued that </a:t>
            </a:r>
            <a:r>
              <a:rPr lang="en-GB" b="1" u="sng" dirty="0" smtClean="0">
                <a:solidFill>
                  <a:srgbClr val="C00000"/>
                </a:solidFill>
              </a:rPr>
              <a:t>long horizons </a:t>
            </a:r>
            <a:r>
              <a:rPr lang="en-GB" dirty="0" smtClean="0"/>
              <a:t>helped to ensure a synergy between optimal predictions, desired behaviour and actual closed-loop behaviour; in turn this gives one an expectation, but not guarantee, of good closed-loop behaviour.</a:t>
            </a:r>
          </a:p>
          <a:p>
            <a:pPr marL="514350" indent="-514350">
              <a:buFont typeface="+mj-lt"/>
              <a:buAutoNum type="arabicPeriod"/>
            </a:pPr>
            <a:r>
              <a:rPr lang="en-GB" dirty="0" smtClean="0"/>
              <a:t>This chapter took this to extremes in that the performance index deployed </a:t>
            </a:r>
            <a:r>
              <a:rPr lang="en-GB" b="1" u="sng" dirty="0" smtClean="0">
                <a:solidFill>
                  <a:srgbClr val="C00000"/>
                </a:solidFill>
              </a:rPr>
              <a:t>infinite horizons </a:t>
            </a:r>
            <a:r>
              <a:rPr lang="en-GB" dirty="0" smtClean="0"/>
              <a:t>and hence an obvious question is whether that enables better links to closed-loop behaviour and stability?</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extLst>
      <p:ext uri="{BB962C8B-B14F-4D97-AF65-F5344CB8AC3E}">
        <p14:creationId xmlns:p14="http://schemas.microsoft.com/office/powerpoint/2010/main" val="314998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Foundational concept – the tail</a:t>
            </a:r>
            <a:endParaRPr lang="en-GB" dirty="0"/>
          </a:p>
        </p:txBody>
      </p:sp>
      <p:sp>
        <p:nvSpPr>
          <p:cNvPr id="3" name="Content Placeholder 2"/>
          <p:cNvSpPr>
            <a:spLocks noGrp="1"/>
          </p:cNvSpPr>
          <p:nvPr>
            <p:ph idx="1"/>
          </p:nvPr>
        </p:nvSpPr>
        <p:spPr>
          <a:xfrm>
            <a:off x="214282" y="928670"/>
            <a:ext cx="8715436" cy="3940490"/>
          </a:xfrm>
        </p:spPr>
        <p:txBody>
          <a:bodyPr>
            <a:normAutofit/>
          </a:bodyPr>
          <a:lstStyle/>
          <a:p>
            <a:pPr marL="0" indent="0">
              <a:buNone/>
            </a:pPr>
            <a:r>
              <a:rPr lang="en-GB" b="1" i="1" dirty="0" smtClean="0">
                <a:solidFill>
                  <a:srgbClr val="C00000"/>
                </a:solidFill>
              </a:rPr>
              <a:t>The tail </a:t>
            </a:r>
            <a:r>
              <a:rPr lang="en-GB" dirty="0" smtClean="0"/>
              <a:t>is a language for describing a </a:t>
            </a:r>
            <a:r>
              <a:rPr lang="en-GB" dirty="0" smtClean="0"/>
              <a:t>consistent or well-posed </a:t>
            </a:r>
            <a:r>
              <a:rPr lang="en-GB" dirty="0" smtClean="0"/>
              <a:t>sequence of decision making.</a:t>
            </a:r>
          </a:p>
          <a:p>
            <a:pPr marL="514350" indent="-514350">
              <a:buFont typeface="+mj-lt"/>
              <a:buAutoNum type="arabicPeriod"/>
            </a:pPr>
            <a:r>
              <a:rPr lang="en-GB" dirty="0" smtClean="0"/>
              <a:t>At time k, we decide on strategy X and implement the first step.</a:t>
            </a:r>
          </a:p>
          <a:p>
            <a:pPr marL="514350" indent="-514350">
              <a:buFont typeface="+mj-lt"/>
              <a:buAutoNum type="arabicPeriod"/>
            </a:pPr>
            <a:r>
              <a:rPr lang="en-GB" dirty="0" smtClean="0"/>
              <a:t>At time k+1, we update our strategy and decide on strategy Y.</a:t>
            </a:r>
          </a:p>
          <a:p>
            <a:pPr marL="514350" indent="-514350">
              <a:buFont typeface="+mj-lt"/>
              <a:buAutoNum type="arabicPeriod"/>
            </a:pPr>
            <a:r>
              <a:rPr lang="en-GB" dirty="0" smtClean="0"/>
              <a:t>An so on</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sp>
        <p:nvSpPr>
          <p:cNvPr id="6" name="Rectangle 5"/>
          <p:cNvSpPr/>
          <p:nvPr/>
        </p:nvSpPr>
        <p:spPr>
          <a:xfrm>
            <a:off x="251520" y="4797152"/>
            <a:ext cx="8568952" cy="182185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We call </a:t>
            </a:r>
            <a:r>
              <a:rPr lang="en-GB" sz="3600" dirty="0" smtClean="0"/>
              <a:t>this consistent if</a:t>
            </a:r>
            <a:r>
              <a:rPr lang="en-GB" sz="3600" dirty="0" smtClean="0"/>
              <a:t>, at sample k+1, one can choose to continue implementing the strategy decided at the previous step.</a:t>
            </a:r>
            <a:endParaRPr lang="en-GB" sz="3600" dirty="0"/>
          </a:p>
        </p:txBody>
      </p:sp>
    </p:spTree>
    <p:extLst>
      <p:ext uri="{BB962C8B-B14F-4D97-AF65-F5344CB8AC3E}">
        <p14:creationId xmlns:p14="http://schemas.microsoft.com/office/powerpoint/2010/main" val="344754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heel(1)">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Example of poorly posed problem</a:t>
            </a:r>
            <a:endParaRPr lang="en-GB" dirty="0"/>
          </a:p>
        </p:txBody>
      </p:sp>
      <p:sp>
        <p:nvSpPr>
          <p:cNvPr id="3" name="Content Placeholder 2"/>
          <p:cNvSpPr>
            <a:spLocks noGrp="1"/>
          </p:cNvSpPr>
          <p:nvPr>
            <p:ph idx="1"/>
          </p:nvPr>
        </p:nvSpPr>
        <p:spPr/>
        <p:txBody>
          <a:bodyPr>
            <a:normAutofit fontScale="92500" lnSpcReduction="20000"/>
          </a:bodyPr>
          <a:lstStyle/>
          <a:p>
            <a:pPr marL="0" indent="0">
              <a:buNone/>
            </a:pPr>
            <a:r>
              <a:rPr lang="en-GB" dirty="0" smtClean="0"/>
              <a:t>Joe is crossing a busy road and plans a route between all the moving cars. </a:t>
            </a:r>
          </a:p>
          <a:p>
            <a:pPr marL="0" indent="0">
              <a:buNone/>
            </a:pPr>
            <a:r>
              <a:rPr lang="en-GB" dirty="0" smtClean="0"/>
              <a:t>When Joe is halfway across the road, he is informed that he </a:t>
            </a:r>
            <a:r>
              <a:rPr lang="en-GB" b="1" u="sng" dirty="0" smtClean="0">
                <a:solidFill>
                  <a:srgbClr val="C00000"/>
                </a:solidFill>
              </a:rPr>
              <a:t>MUST change route</a:t>
            </a:r>
            <a:r>
              <a:rPr lang="en-GB" dirty="0" smtClean="0"/>
              <a:t>!</a:t>
            </a:r>
          </a:p>
          <a:p>
            <a:r>
              <a:rPr lang="en-GB" dirty="0" smtClean="0"/>
              <a:t>Assuming his initial planned route was ‘safe’, insisting on a change could be disastrous as there may be no other safe routes.</a:t>
            </a:r>
          </a:p>
          <a:p>
            <a:r>
              <a:rPr lang="en-GB" dirty="0" smtClean="0"/>
              <a:t>Even if another safe route exists, it may not be as good as the one he is already on!</a:t>
            </a:r>
          </a:p>
          <a:p>
            <a:r>
              <a:rPr lang="en-GB" dirty="0" smtClean="0"/>
              <a:t>If </a:t>
            </a:r>
            <a:r>
              <a:rPr lang="en-GB" dirty="0"/>
              <a:t>J</a:t>
            </a:r>
            <a:r>
              <a:rPr lang="en-GB" dirty="0" smtClean="0"/>
              <a:t>oe had known in advance that he could not use the whole route planned, no doubt he would have planned a safer alternative position for the halfway point.</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sp>
        <p:nvSpPr>
          <p:cNvPr id="6" name="Rectangle 5"/>
          <p:cNvSpPr/>
          <p:nvPr/>
        </p:nvSpPr>
        <p:spPr>
          <a:xfrm>
            <a:off x="179512" y="836712"/>
            <a:ext cx="8568952" cy="308965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2">
                    <a:lumMod val="75000"/>
                  </a:schemeClr>
                </a:solidFill>
              </a:rPr>
              <a:t>FUNDAMENTAL POINT</a:t>
            </a:r>
          </a:p>
          <a:p>
            <a:pPr algn="ctr"/>
            <a:r>
              <a:rPr lang="en-GB" sz="3600" dirty="0" smtClean="0">
                <a:solidFill>
                  <a:schemeClr val="tx2">
                    <a:lumMod val="75000"/>
                  </a:schemeClr>
                </a:solidFill>
              </a:rPr>
              <a:t>If you insist that someone </a:t>
            </a:r>
            <a:r>
              <a:rPr lang="en-GB" sz="3600" b="1" u="sng" dirty="0" smtClean="0">
                <a:solidFill>
                  <a:srgbClr val="800000"/>
                </a:solidFill>
              </a:rPr>
              <a:t>must keep changing their mind</a:t>
            </a:r>
            <a:r>
              <a:rPr lang="en-GB" sz="3600" dirty="0" smtClean="0">
                <a:solidFill>
                  <a:schemeClr val="tx2">
                    <a:lumMod val="75000"/>
                  </a:schemeClr>
                </a:solidFill>
              </a:rPr>
              <a:t>, then any long term decision making is totally meaningless and chaotic behaviour could result</a:t>
            </a:r>
            <a:r>
              <a:rPr lang="en-GB" sz="3600" dirty="0" smtClean="0"/>
              <a:t>.</a:t>
            </a:r>
            <a:endParaRPr lang="en-GB" sz="3600" dirty="0"/>
          </a:p>
        </p:txBody>
      </p:sp>
      <p:sp>
        <p:nvSpPr>
          <p:cNvPr id="7" name="Rectangle 6"/>
          <p:cNvSpPr/>
          <p:nvPr/>
        </p:nvSpPr>
        <p:spPr>
          <a:xfrm>
            <a:off x="185652" y="3926364"/>
            <a:ext cx="8568952" cy="266429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2">
                    <a:lumMod val="75000"/>
                  </a:schemeClr>
                </a:solidFill>
              </a:rPr>
              <a:t>PREDICTIVE CONTROL</a:t>
            </a:r>
          </a:p>
          <a:p>
            <a:pPr algn="ctr"/>
            <a:r>
              <a:rPr lang="en-GB" sz="3600" dirty="0" smtClean="0">
                <a:solidFill>
                  <a:schemeClr val="tx2">
                    <a:lumMod val="75000"/>
                  </a:schemeClr>
                </a:solidFill>
              </a:rPr>
              <a:t>The same logic applies to MPC decision making. At sample k+1 we must be able to select the remainder of the long term policy decided at sample k.</a:t>
            </a:r>
            <a:endParaRPr lang="en-GB" sz="3600" dirty="0"/>
          </a:p>
        </p:txBody>
      </p:sp>
    </p:spTree>
    <p:extLst>
      <p:ext uri="{BB962C8B-B14F-4D97-AF65-F5344CB8AC3E}">
        <p14:creationId xmlns:p14="http://schemas.microsoft.com/office/powerpoint/2010/main" val="3534483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heel(1)">
                                      <p:cBhvr>
                                        <p:cTn id="22" dur="2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heel(1)">
                                      <p:cBhvr>
                                        <p:cTn id="2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Foundational concept – the tail</a:t>
            </a:r>
            <a:endParaRPr lang="en-GB" dirty="0"/>
          </a:p>
        </p:txBody>
      </p:sp>
      <p:sp>
        <p:nvSpPr>
          <p:cNvPr id="3" name="Content Placeholder 2"/>
          <p:cNvSpPr>
            <a:spLocks noGrp="1"/>
          </p:cNvSpPr>
          <p:nvPr>
            <p:ph idx="1"/>
          </p:nvPr>
        </p:nvSpPr>
        <p:spPr>
          <a:xfrm>
            <a:off x="214282" y="928670"/>
            <a:ext cx="8715436" cy="3148402"/>
          </a:xfrm>
        </p:spPr>
        <p:txBody>
          <a:bodyPr>
            <a:normAutofit/>
          </a:bodyPr>
          <a:lstStyle/>
          <a:p>
            <a:pPr marL="0" indent="0">
              <a:buNone/>
            </a:pPr>
            <a:r>
              <a:rPr lang="en-GB" b="1" i="1" dirty="0" smtClean="0">
                <a:solidFill>
                  <a:srgbClr val="C00000"/>
                </a:solidFill>
              </a:rPr>
              <a:t>The tail </a:t>
            </a:r>
            <a:r>
              <a:rPr lang="en-GB" dirty="0" smtClean="0"/>
              <a:t>is a language for describing a well-posed sequence of decision making.</a:t>
            </a:r>
          </a:p>
          <a:p>
            <a:pPr marL="0" indent="0">
              <a:buNone/>
            </a:pPr>
            <a:r>
              <a:rPr lang="en-GB" b="1" i="1" dirty="0" smtClean="0">
                <a:solidFill>
                  <a:srgbClr val="800000"/>
                </a:solidFill>
              </a:rPr>
              <a:t>The tail </a:t>
            </a:r>
            <a:r>
              <a:rPr lang="en-GB" dirty="0" smtClean="0"/>
              <a:t>is the part of the policy decided at the previous sample that has yet to be implemented, in other words, what is left (analogous to the tail of an animal).</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graphicFrame>
        <p:nvGraphicFramePr>
          <p:cNvPr id="8" name="Object 7"/>
          <p:cNvGraphicFramePr>
            <a:graphicFrameLocks noChangeAspect="1"/>
          </p:cNvGraphicFramePr>
          <p:nvPr>
            <p:extLst>
              <p:ext uri="{D42A27DB-BD31-4B8C-83A1-F6EECF244321}">
                <p14:modId xmlns:p14="http://schemas.microsoft.com/office/powerpoint/2010/main" val="2536885128"/>
              </p:ext>
            </p:extLst>
          </p:nvPr>
        </p:nvGraphicFramePr>
        <p:xfrm>
          <a:off x="251520" y="4077072"/>
          <a:ext cx="5720571" cy="864096"/>
        </p:xfrm>
        <a:graphic>
          <a:graphicData uri="http://schemas.openxmlformats.org/presentationml/2006/ole">
            <mc:AlternateContent xmlns:mc="http://schemas.openxmlformats.org/markup-compatibility/2006">
              <mc:Choice xmlns:v="urn:schemas-microsoft-com:vml" Requires="v">
                <p:oleObj spid="_x0000_s28695" name="Equation" r:id="rId3" imgW="1600200" imgH="241200" progId="Equation.3">
                  <p:embed/>
                </p:oleObj>
              </mc:Choice>
              <mc:Fallback>
                <p:oleObj name="Equation" r:id="rId3" imgW="1600200" imgH="241200" progId="Equation.3">
                  <p:embed/>
                  <p:pic>
                    <p:nvPicPr>
                      <p:cNvPr id="0" name="Object 6"/>
                      <p:cNvPicPr>
                        <a:picLocks noChangeAspect="1" noChangeArrowheads="1"/>
                      </p:cNvPicPr>
                      <p:nvPr/>
                    </p:nvPicPr>
                    <p:blipFill>
                      <a:blip r:embed="rId4"/>
                      <a:srcRect/>
                      <a:stretch>
                        <a:fillRect/>
                      </a:stretch>
                    </p:blipFill>
                    <p:spPr bwMode="auto">
                      <a:xfrm>
                        <a:off x="251520" y="4077072"/>
                        <a:ext cx="5720571" cy="864096"/>
                      </a:xfrm>
                      <a:prstGeom prst="rect">
                        <a:avLst/>
                      </a:prstGeom>
                      <a:solidFill>
                        <a:schemeClr val="accent6">
                          <a:lumMod val="20000"/>
                          <a:lumOff val="80000"/>
                        </a:schemeClr>
                      </a:solidFill>
                      <a:ln>
                        <a:noFill/>
                      </a:ln>
                    </p:spPr>
                  </p:pic>
                </p:oleObj>
              </mc:Fallback>
            </mc:AlternateContent>
          </a:graphicData>
        </a:graphic>
      </p:graphicFrame>
      <p:sp>
        <p:nvSpPr>
          <p:cNvPr id="9" name="Rectangular Callout 8"/>
          <p:cNvSpPr/>
          <p:nvPr/>
        </p:nvSpPr>
        <p:spPr>
          <a:xfrm>
            <a:off x="7236296" y="3573016"/>
            <a:ext cx="1512168" cy="1224136"/>
          </a:xfrm>
          <a:prstGeom prst="wedgeRectCallout">
            <a:avLst>
              <a:gd name="adj1" fmla="val -137453"/>
              <a:gd name="adj2" fmla="val 22261"/>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Optimised policy at sample k</a:t>
            </a:r>
            <a:endParaRPr lang="en-GB" sz="2400" dirty="0"/>
          </a:p>
        </p:txBody>
      </p:sp>
      <p:graphicFrame>
        <p:nvGraphicFramePr>
          <p:cNvPr id="10" name="Object 9"/>
          <p:cNvGraphicFramePr>
            <a:graphicFrameLocks noChangeAspect="1"/>
          </p:cNvGraphicFramePr>
          <p:nvPr>
            <p:extLst>
              <p:ext uri="{D42A27DB-BD31-4B8C-83A1-F6EECF244321}">
                <p14:modId xmlns:p14="http://schemas.microsoft.com/office/powerpoint/2010/main" val="42296023"/>
              </p:ext>
            </p:extLst>
          </p:nvPr>
        </p:nvGraphicFramePr>
        <p:xfrm>
          <a:off x="1187624" y="5157192"/>
          <a:ext cx="4813300" cy="865187"/>
        </p:xfrm>
        <a:graphic>
          <a:graphicData uri="http://schemas.openxmlformats.org/presentationml/2006/ole">
            <mc:AlternateContent xmlns:mc="http://schemas.openxmlformats.org/markup-compatibility/2006">
              <mc:Choice xmlns:v="urn:schemas-microsoft-com:vml" Requires="v">
                <p:oleObj spid="_x0000_s28696" name="Equation" r:id="rId5" imgW="1346040" imgH="241200" progId="Equation.3">
                  <p:embed/>
                </p:oleObj>
              </mc:Choice>
              <mc:Fallback>
                <p:oleObj name="Equation" r:id="rId5" imgW="1346040" imgH="241200" progId="Equation.3">
                  <p:embed/>
                  <p:pic>
                    <p:nvPicPr>
                      <p:cNvPr id="0" name="Object 7"/>
                      <p:cNvPicPr>
                        <a:picLocks noChangeAspect="1" noChangeArrowheads="1"/>
                      </p:cNvPicPr>
                      <p:nvPr/>
                    </p:nvPicPr>
                    <p:blipFill>
                      <a:blip r:embed="rId6"/>
                      <a:srcRect/>
                      <a:stretch>
                        <a:fillRect/>
                      </a:stretch>
                    </p:blipFill>
                    <p:spPr bwMode="auto">
                      <a:xfrm>
                        <a:off x="1187624" y="5157192"/>
                        <a:ext cx="4813300" cy="865187"/>
                      </a:xfrm>
                      <a:prstGeom prst="rect">
                        <a:avLst/>
                      </a:prstGeom>
                      <a:solidFill>
                        <a:srgbClr val="FDEADA"/>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ular Callout 10"/>
          <p:cNvSpPr/>
          <p:nvPr/>
        </p:nvSpPr>
        <p:spPr>
          <a:xfrm>
            <a:off x="6660232" y="4949552"/>
            <a:ext cx="2088232" cy="1224136"/>
          </a:xfrm>
          <a:prstGeom prst="wedgeRectCallout">
            <a:avLst>
              <a:gd name="adj1" fmla="val -85703"/>
              <a:gd name="adj2" fmla="val -51"/>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The tail, as seen at sample k+1.</a:t>
            </a:r>
            <a:endParaRPr lang="en-GB" sz="2400" dirty="0"/>
          </a:p>
        </p:txBody>
      </p:sp>
    </p:spTree>
    <p:extLst>
      <p:ext uri="{BB962C8B-B14F-4D97-AF65-F5344CB8AC3E}">
        <p14:creationId xmlns:p14="http://schemas.microsoft.com/office/powerpoint/2010/main" val="688687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Requirement for well-posed MPC</a:t>
            </a:r>
            <a:endParaRPr lang="en-GB" dirty="0"/>
          </a:p>
        </p:txBody>
      </p:sp>
      <p:sp>
        <p:nvSpPr>
          <p:cNvPr id="3" name="Content Placeholder 2"/>
          <p:cNvSpPr>
            <a:spLocks noGrp="1"/>
          </p:cNvSpPr>
          <p:nvPr>
            <p:ph idx="1"/>
          </p:nvPr>
        </p:nvSpPr>
        <p:spPr>
          <a:xfrm>
            <a:off x="214282" y="764704"/>
            <a:ext cx="8715436" cy="4796916"/>
          </a:xfrm>
        </p:spPr>
        <p:txBody>
          <a:bodyPr>
            <a:normAutofit lnSpcReduction="10000"/>
          </a:bodyPr>
          <a:lstStyle/>
          <a:p>
            <a:pPr marL="0" indent="0">
              <a:buNone/>
            </a:pPr>
            <a:r>
              <a:rPr lang="en-GB" b="1" i="1" dirty="0" smtClean="0">
                <a:solidFill>
                  <a:srgbClr val="800000"/>
                </a:solidFill>
              </a:rPr>
              <a:t>The tail from the previous sample </a:t>
            </a:r>
            <a:r>
              <a:rPr lang="en-GB" dirty="0" smtClean="0"/>
              <a:t>must be included in the class of predictions, otherwise any decision making/optimisation could be meaningless.</a:t>
            </a:r>
          </a:p>
          <a:p>
            <a:pPr marL="514350" indent="-514350">
              <a:buFont typeface="+mj-lt"/>
              <a:buAutoNum type="arabicPeriod"/>
            </a:pPr>
            <a:r>
              <a:rPr lang="en-GB" dirty="0" smtClean="0"/>
              <a:t>If the predicted control trajectory is given as:</a:t>
            </a:r>
          </a:p>
          <a:p>
            <a:pPr marL="514350" indent="-514350">
              <a:buFont typeface="+mj-lt"/>
              <a:buAutoNum type="arabicPeriod"/>
            </a:pPr>
            <a:endParaRPr lang="en-GB" dirty="0"/>
          </a:p>
          <a:p>
            <a:pPr marL="514350" indent="-514350">
              <a:buFont typeface="+mj-lt"/>
              <a:buAutoNum type="arabicPeriod"/>
            </a:pPr>
            <a:endParaRPr lang="en-GB" dirty="0" smtClean="0"/>
          </a:p>
          <a:p>
            <a:pPr marL="514350" indent="-514350">
              <a:buFont typeface="+mj-lt"/>
              <a:buAutoNum type="arabicPeriod"/>
            </a:pPr>
            <a:r>
              <a:rPr lang="en-GB" dirty="0" smtClean="0"/>
              <a:t>Inclusion of the tail implies that </a:t>
            </a:r>
            <a:r>
              <a:rPr lang="en-GB" b="1" dirty="0" smtClean="0">
                <a:solidFill>
                  <a:srgbClr val="800000"/>
                </a:solidFill>
              </a:rPr>
              <a:t>it must be possible</a:t>
            </a:r>
            <a:r>
              <a:rPr lang="en-GB" dirty="0" smtClean="0"/>
              <a:t> to choose:</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graphicFrame>
        <p:nvGraphicFramePr>
          <p:cNvPr id="8" name="Object 7"/>
          <p:cNvGraphicFramePr>
            <a:graphicFrameLocks noChangeAspect="1"/>
          </p:cNvGraphicFramePr>
          <p:nvPr>
            <p:extLst>
              <p:ext uri="{D42A27DB-BD31-4B8C-83A1-F6EECF244321}">
                <p14:modId xmlns:p14="http://schemas.microsoft.com/office/powerpoint/2010/main" val="1407005953"/>
              </p:ext>
            </p:extLst>
          </p:nvPr>
        </p:nvGraphicFramePr>
        <p:xfrm>
          <a:off x="899592" y="3140968"/>
          <a:ext cx="6445250" cy="863600"/>
        </p:xfrm>
        <a:graphic>
          <a:graphicData uri="http://schemas.openxmlformats.org/presentationml/2006/ole">
            <mc:AlternateContent xmlns:mc="http://schemas.openxmlformats.org/markup-compatibility/2006">
              <mc:Choice xmlns:v="urn:schemas-microsoft-com:vml" Requires="v">
                <p:oleObj spid="_x0000_s29714" name="Equation" r:id="rId3" imgW="1803240" imgH="241200" progId="Equation.3">
                  <p:embed/>
                </p:oleObj>
              </mc:Choice>
              <mc:Fallback>
                <p:oleObj name="Equation" r:id="rId3" imgW="1803240" imgH="241200" progId="Equation.3">
                  <p:embed/>
                  <p:pic>
                    <p:nvPicPr>
                      <p:cNvPr id="0" name=""/>
                      <p:cNvPicPr>
                        <a:picLocks noChangeAspect="1" noChangeArrowheads="1"/>
                      </p:cNvPicPr>
                      <p:nvPr/>
                    </p:nvPicPr>
                    <p:blipFill>
                      <a:blip r:embed="rId4"/>
                      <a:srcRect/>
                      <a:stretch>
                        <a:fillRect/>
                      </a:stretch>
                    </p:blipFill>
                    <p:spPr bwMode="auto">
                      <a:xfrm>
                        <a:off x="899592" y="3140968"/>
                        <a:ext cx="6445250" cy="863600"/>
                      </a:xfrm>
                      <a:prstGeom prst="rect">
                        <a:avLst/>
                      </a:prstGeom>
                      <a:solidFill>
                        <a:schemeClr val="accent6">
                          <a:lumMod val="20000"/>
                          <a:lumOff val="80000"/>
                        </a:schemeClr>
                      </a:solidFill>
                      <a:ln>
                        <a:noFill/>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764292858"/>
              </p:ext>
            </p:extLst>
          </p:nvPr>
        </p:nvGraphicFramePr>
        <p:xfrm>
          <a:off x="1619672" y="5130926"/>
          <a:ext cx="5767387" cy="1730375"/>
        </p:xfrm>
        <a:graphic>
          <a:graphicData uri="http://schemas.openxmlformats.org/presentationml/2006/ole">
            <mc:AlternateContent xmlns:mc="http://schemas.openxmlformats.org/markup-compatibility/2006">
              <mc:Choice xmlns:v="urn:schemas-microsoft-com:vml" Requires="v">
                <p:oleObj spid="_x0000_s29715" name="Equation" r:id="rId5" imgW="1612800" imgH="482400" progId="Equation.3">
                  <p:embed/>
                </p:oleObj>
              </mc:Choice>
              <mc:Fallback>
                <p:oleObj name="Equation" r:id="rId5" imgW="1612800" imgH="482400" progId="Equation.3">
                  <p:embed/>
                  <p:pic>
                    <p:nvPicPr>
                      <p:cNvPr id="0" name=""/>
                      <p:cNvPicPr>
                        <a:picLocks noChangeAspect="1" noChangeArrowheads="1"/>
                      </p:cNvPicPr>
                      <p:nvPr/>
                    </p:nvPicPr>
                    <p:blipFill>
                      <a:blip r:embed="rId6"/>
                      <a:srcRect/>
                      <a:stretch>
                        <a:fillRect/>
                      </a:stretch>
                    </p:blipFill>
                    <p:spPr bwMode="auto">
                      <a:xfrm>
                        <a:off x="1619672" y="5130926"/>
                        <a:ext cx="5767387" cy="1730375"/>
                      </a:xfrm>
                      <a:prstGeom prst="rect">
                        <a:avLst/>
                      </a:prstGeom>
                      <a:solidFill>
                        <a:srgbClr val="FDEADA"/>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98945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1000"/>
                                        <p:tgtEl>
                                          <p:spTgt spid="3">
                                            <p:txEl>
                                              <p:pRg st="4" end="4"/>
                                            </p:txEl>
                                          </p:spTgt>
                                        </p:tgtEl>
                                      </p:cBhvr>
                                    </p:animEffect>
                                    <p:anim calcmode="lin" valueType="num">
                                      <p:cBhvr>
                                        <p:cTn id="2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Background</a:t>
            </a:r>
            <a:endParaRPr lang="en-GB" dirty="0"/>
          </a:p>
        </p:txBody>
      </p:sp>
      <p:sp>
        <p:nvSpPr>
          <p:cNvPr id="3" name="Content Placeholder 2"/>
          <p:cNvSpPr>
            <a:spLocks noGrp="1"/>
          </p:cNvSpPr>
          <p:nvPr>
            <p:ph idx="1"/>
          </p:nvPr>
        </p:nvSpPr>
        <p:spPr>
          <a:xfrm>
            <a:off x="214282" y="928670"/>
            <a:ext cx="8715436" cy="4372538"/>
          </a:xfrm>
        </p:spPr>
        <p:txBody>
          <a:bodyPr>
            <a:normAutofit fontScale="92500" lnSpcReduction="10000"/>
          </a:bodyPr>
          <a:lstStyle/>
          <a:p>
            <a:pPr marL="0" indent="0">
              <a:buNone/>
            </a:pPr>
            <a:r>
              <a:rPr lang="en-GB" dirty="0" smtClean="0"/>
              <a:t>The earlier videos derived the algebra for computing the performance index J assuming the predictions are based on perturbations about a feedback u=-</a:t>
            </a:r>
            <a:r>
              <a:rPr lang="en-GB" dirty="0" err="1" smtClean="0"/>
              <a:t>Kx</a:t>
            </a:r>
            <a:r>
              <a:rPr lang="en-GB" dirty="0" smtClean="0"/>
              <a:t>.</a:t>
            </a:r>
          </a:p>
          <a:p>
            <a:pPr marL="0" indent="0">
              <a:buNone/>
            </a:pPr>
            <a:endParaRPr lang="en-GB" dirty="0" smtClean="0"/>
          </a:p>
          <a:p>
            <a:pPr marL="0" indent="0">
              <a:buNone/>
            </a:pPr>
            <a:endParaRPr lang="en-GB" dirty="0" smtClean="0"/>
          </a:p>
          <a:p>
            <a:pPr marL="0" indent="0">
              <a:buNone/>
            </a:pPr>
            <a:r>
              <a:rPr lang="en-GB" dirty="0" smtClean="0"/>
              <a:t>In summary the performance index J becomes:</a:t>
            </a:r>
          </a:p>
          <a:p>
            <a:pPr marL="0" indent="0">
              <a:buNone/>
            </a:pPr>
            <a:endParaRPr lang="en-GB" dirty="0"/>
          </a:p>
          <a:p>
            <a:pPr marL="0" indent="0">
              <a:buNone/>
            </a:pPr>
            <a:endParaRPr lang="en-GB" dirty="0" smtClean="0"/>
          </a:p>
          <a:p>
            <a:pPr marL="0" indent="0">
              <a:buNone/>
            </a:pPr>
            <a:r>
              <a:rPr lang="en-GB" dirty="0" smtClean="0"/>
              <a:t>The matrices are defined from:</a:t>
            </a:r>
          </a:p>
          <a:p>
            <a:pPr marL="0" indent="0">
              <a:buNone/>
            </a:pPr>
            <a:endParaRPr lang="en-GB" dirty="0" smtClean="0"/>
          </a:p>
          <a:p>
            <a:pPr marL="0" indent="0">
              <a:buNone/>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3221177635"/>
              </p:ext>
            </p:extLst>
          </p:nvPr>
        </p:nvGraphicFramePr>
        <p:xfrm>
          <a:off x="2483768" y="2276872"/>
          <a:ext cx="3312368" cy="924542"/>
        </p:xfrm>
        <a:graphic>
          <a:graphicData uri="http://schemas.openxmlformats.org/presentationml/2006/ole">
            <mc:AlternateContent xmlns:mc="http://schemas.openxmlformats.org/markup-compatibility/2006">
              <mc:Choice xmlns:v="urn:schemas-microsoft-com:vml" Requires="v">
                <p:oleObj spid="_x0000_s18590" name="Equation" r:id="rId3" imgW="1549080" imgH="431640" progId="Equation.3">
                  <p:embed/>
                </p:oleObj>
              </mc:Choice>
              <mc:Fallback>
                <p:oleObj name="Equation" r:id="rId3" imgW="1549080" imgH="4316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2276872"/>
                        <a:ext cx="3312368" cy="924542"/>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771939185"/>
              </p:ext>
            </p:extLst>
          </p:nvPr>
        </p:nvGraphicFramePr>
        <p:xfrm>
          <a:off x="179512" y="3916700"/>
          <a:ext cx="5256584" cy="716863"/>
        </p:xfrm>
        <a:graphic>
          <a:graphicData uri="http://schemas.openxmlformats.org/presentationml/2006/ole">
            <mc:AlternateContent xmlns:mc="http://schemas.openxmlformats.org/markup-compatibility/2006">
              <mc:Choice xmlns:v="urn:schemas-microsoft-com:vml" Requires="v">
                <p:oleObj spid="_x0000_s18591" name="Equation" r:id="rId5" imgW="1955520" imgH="266400" progId="Equation.3">
                  <p:embed/>
                </p:oleObj>
              </mc:Choice>
              <mc:Fallback>
                <p:oleObj name="Equation" r:id="rId5" imgW="1955520" imgH="2664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512" y="3916700"/>
                        <a:ext cx="5256584" cy="716863"/>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111101592"/>
              </p:ext>
            </p:extLst>
          </p:nvPr>
        </p:nvGraphicFramePr>
        <p:xfrm>
          <a:off x="251520" y="5301208"/>
          <a:ext cx="8347075" cy="1241425"/>
        </p:xfrm>
        <a:graphic>
          <a:graphicData uri="http://schemas.openxmlformats.org/presentationml/2006/ole">
            <mc:AlternateContent xmlns:mc="http://schemas.openxmlformats.org/markup-compatibility/2006">
              <mc:Choice xmlns:v="urn:schemas-microsoft-com:vml" Requires="v">
                <p:oleObj spid="_x0000_s18592" name="Equation" r:id="rId7" imgW="3504960" imgH="520560" progId="Equation.3">
                  <p:embed/>
                </p:oleObj>
              </mc:Choice>
              <mc:Fallback>
                <p:oleObj name="Equation" r:id="rId7" imgW="3504960" imgH="520560" progId="Equation.3">
                  <p:embed/>
                  <p:pic>
                    <p:nvPicPr>
                      <p:cNvPr id="0" name="Object 6"/>
                      <p:cNvPicPr>
                        <a:picLocks noChangeAspect="1" noChangeArrowheads="1"/>
                      </p:cNvPicPr>
                      <p:nvPr/>
                    </p:nvPicPr>
                    <p:blipFill>
                      <a:blip r:embed="rId8"/>
                      <a:srcRect/>
                      <a:stretch>
                        <a:fillRect/>
                      </a:stretch>
                    </p:blipFill>
                    <p:spPr bwMode="auto">
                      <a:xfrm>
                        <a:off x="251520" y="5301208"/>
                        <a:ext cx="8347075" cy="1241425"/>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948534950"/>
              </p:ext>
            </p:extLst>
          </p:nvPr>
        </p:nvGraphicFramePr>
        <p:xfrm>
          <a:off x="6012160" y="3789040"/>
          <a:ext cx="2608262" cy="1343025"/>
        </p:xfrm>
        <a:graphic>
          <a:graphicData uri="http://schemas.openxmlformats.org/presentationml/2006/ole">
            <mc:AlternateContent xmlns:mc="http://schemas.openxmlformats.org/markup-compatibility/2006">
              <mc:Choice xmlns:v="urn:schemas-microsoft-com:vml" Requires="v">
                <p:oleObj spid="_x0000_s18593" name="Equation" r:id="rId9" imgW="939600" imgH="482400" progId="Equation.3">
                  <p:embed/>
                </p:oleObj>
              </mc:Choice>
              <mc:Fallback>
                <p:oleObj name="Equation" r:id="rId9" imgW="939600" imgH="482400" progId="Equation.3">
                  <p:embed/>
                  <p:pic>
                    <p:nvPicPr>
                      <p:cNvPr id="0" name="Object 10"/>
                      <p:cNvPicPr>
                        <a:picLocks noChangeAspect="1" noChangeArrowheads="1"/>
                      </p:cNvPicPr>
                      <p:nvPr/>
                    </p:nvPicPr>
                    <p:blipFill>
                      <a:blip r:embed="rId10"/>
                      <a:srcRect/>
                      <a:stretch>
                        <a:fillRect/>
                      </a:stretch>
                    </p:blipFill>
                    <p:spPr bwMode="auto">
                      <a:xfrm>
                        <a:off x="6012160" y="3789040"/>
                        <a:ext cx="2608262" cy="1343025"/>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2446460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Interim summary</a:t>
            </a:r>
            <a:endParaRPr lang="en-GB" dirty="0"/>
          </a:p>
        </p:txBody>
      </p:sp>
      <p:sp>
        <p:nvSpPr>
          <p:cNvPr id="3" name="Content Placeholder 2"/>
          <p:cNvSpPr>
            <a:spLocks noGrp="1"/>
          </p:cNvSpPr>
          <p:nvPr>
            <p:ph idx="1"/>
          </p:nvPr>
        </p:nvSpPr>
        <p:spPr/>
        <p:txBody>
          <a:bodyPr/>
          <a:lstStyle/>
          <a:p>
            <a:r>
              <a:rPr lang="en-GB" dirty="0" smtClean="0"/>
              <a:t>Before considering stability in detail, we need to ensure that our algorithms have well posed decision making.</a:t>
            </a:r>
          </a:p>
          <a:p>
            <a:r>
              <a:rPr lang="en-GB" dirty="0" smtClean="0"/>
              <a:t>In other words, does our algorithm allow  the inclusion of the tail in the current predictions?</a:t>
            </a:r>
          </a:p>
          <a:p>
            <a:r>
              <a:rPr lang="en-GB" dirty="0" smtClean="0"/>
              <a:t>We will look at the structures of GPC and OMPC and SOMPC.</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spTree>
    <p:extLst>
      <p:ext uri="{BB962C8B-B14F-4D97-AF65-F5344CB8AC3E}">
        <p14:creationId xmlns:p14="http://schemas.microsoft.com/office/powerpoint/2010/main" val="1558622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heel(1)">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heel(1)">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The tail and GPC</a:t>
            </a:r>
            <a:endParaRPr lang="en-GB" dirty="0"/>
          </a:p>
        </p:txBody>
      </p:sp>
      <p:sp>
        <p:nvSpPr>
          <p:cNvPr id="3" name="Content Placeholder 2"/>
          <p:cNvSpPr>
            <a:spLocks noGrp="1"/>
          </p:cNvSpPr>
          <p:nvPr>
            <p:ph idx="1"/>
          </p:nvPr>
        </p:nvSpPr>
        <p:spPr>
          <a:xfrm>
            <a:off x="214282" y="764704"/>
            <a:ext cx="8715436" cy="3024336"/>
          </a:xfrm>
        </p:spPr>
        <p:txBody>
          <a:bodyPr>
            <a:normAutofit fontScale="92500" lnSpcReduction="10000"/>
          </a:bodyPr>
          <a:lstStyle/>
          <a:p>
            <a:pPr marL="514350" indent="-514350">
              <a:buFont typeface="+mj-lt"/>
              <a:buAutoNum type="arabicPeriod"/>
            </a:pPr>
            <a:r>
              <a:rPr lang="en-GB" dirty="0" smtClean="0"/>
              <a:t>The class of predictions in GPC is based around changes in control, thus consider the predicted future control changes which are all free to choose: </a:t>
            </a:r>
          </a:p>
          <a:p>
            <a:pPr marL="514350" indent="-514350">
              <a:buFont typeface="+mj-lt"/>
              <a:buAutoNum type="arabicPeriod"/>
            </a:pPr>
            <a:endParaRPr lang="en-GB" dirty="0" smtClean="0"/>
          </a:p>
          <a:p>
            <a:pPr marL="514350" indent="-514350">
              <a:buFont typeface="+mj-lt"/>
              <a:buAutoNum type="arabicPeriod"/>
            </a:pPr>
            <a:endParaRPr lang="en-GB" dirty="0"/>
          </a:p>
          <a:p>
            <a:pPr marL="514350" indent="-514350">
              <a:buFont typeface="+mj-lt"/>
              <a:buAutoNum type="arabicPeriod"/>
            </a:pPr>
            <a:r>
              <a:rPr lang="en-GB" dirty="0" smtClean="0"/>
              <a:t>The tail from the previous sample is given as:</a:t>
            </a:r>
          </a:p>
          <a:p>
            <a:pPr marL="514350" indent="-514350">
              <a:buFont typeface="+mj-lt"/>
              <a:buAutoNum type="arabicPeriod"/>
            </a:pPr>
            <a:endParaRPr lang="en-GB" dirty="0"/>
          </a:p>
          <a:p>
            <a:pPr marL="514350" indent="-514350">
              <a:buFont typeface="+mj-lt"/>
              <a:buAutoNum type="arabicPeriod"/>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graphicFrame>
        <p:nvGraphicFramePr>
          <p:cNvPr id="8" name="Object 7"/>
          <p:cNvGraphicFramePr>
            <a:graphicFrameLocks noChangeAspect="1"/>
          </p:cNvGraphicFramePr>
          <p:nvPr>
            <p:extLst>
              <p:ext uri="{D42A27DB-BD31-4B8C-83A1-F6EECF244321}">
                <p14:modId xmlns:p14="http://schemas.microsoft.com/office/powerpoint/2010/main" val="3052961096"/>
              </p:ext>
            </p:extLst>
          </p:nvPr>
        </p:nvGraphicFramePr>
        <p:xfrm>
          <a:off x="323528" y="2132856"/>
          <a:ext cx="8639944" cy="790336"/>
        </p:xfrm>
        <a:graphic>
          <a:graphicData uri="http://schemas.openxmlformats.org/presentationml/2006/ole">
            <mc:AlternateContent xmlns:mc="http://schemas.openxmlformats.org/markup-compatibility/2006">
              <mc:Choice xmlns:v="urn:schemas-microsoft-com:vml" Requires="v">
                <p:oleObj spid="_x0000_s30736" name="Equation" r:id="rId3" imgW="2641320" imgH="241200" progId="Equation.3">
                  <p:embed/>
                </p:oleObj>
              </mc:Choice>
              <mc:Fallback>
                <p:oleObj name="Equation" r:id="rId3" imgW="2641320" imgH="241200" progId="Equation.3">
                  <p:embed/>
                  <p:pic>
                    <p:nvPicPr>
                      <p:cNvPr id="0" name=""/>
                      <p:cNvPicPr>
                        <a:picLocks noChangeAspect="1" noChangeArrowheads="1"/>
                      </p:cNvPicPr>
                      <p:nvPr/>
                    </p:nvPicPr>
                    <p:blipFill>
                      <a:blip r:embed="rId4"/>
                      <a:srcRect/>
                      <a:stretch>
                        <a:fillRect/>
                      </a:stretch>
                    </p:blipFill>
                    <p:spPr bwMode="auto">
                      <a:xfrm>
                        <a:off x="323528" y="2132856"/>
                        <a:ext cx="8639944" cy="790336"/>
                      </a:xfrm>
                      <a:prstGeom prst="rect">
                        <a:avLst/>
                      </a:prstGeom>
                      <a:solidFill>
                        <a:schemeClr val="accent6">
                          <a:lumMod val="20000"/>
                          <a:lumOff val="80000"/>
                        </a:schemeClr>
                      </a:solid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45524041"/>
              </p:ext>
            </p:extLst>
          </p:nvPr>
        </p:nvGraphicFramePr>
        <p:xfrm>
          <a:off x="323528" y="3573463"/>
          <a:ext cx="8566472" cy="848845"/>
        </p:xfrm>
        <a:graphic>
          <a:graphicData uri="http://schemas.openxmlformats.org/presentationml/2006/ole">
            <mc:AlternateContent xmlns:mc="http://schemas.openxmlformats.org/markup-compatibility/2006">
              <mc:Choice xmlns:v="urn:schemas-microsoft-com:vml" Requires="v">
                <p:oleObj spid="_x0000_s30737" name="Equation" r:id="rId5" imgW="2438280" imgH="241200" progId="Equation.3">
                  <p:embed/>
                </p:oleObj>
              </mc:Choice>
              <mc:Fallback>
                <p:oleObj name="Equation" r:id="rId5" imgW="2438280" imgH="241200" progId="Equation.3">
                  <p:embed/>
                  <p:pic>
                    <p:nvPicPr>
                      <p:cNvPr id="0" name="Object 7"/>
                      <p:cNvPicPr>
                        <a:picLocks noChangeAspect="1" noChangeArrowheads="1"/>
                      </p:cNvPicPr>
                      <p:nvPr/>
                    </p:nvPicPr>
                    <p:blipFill>
                      <a:blip r:embed="rId6"/>
                      <a:srcRect/>
                      <a:stretch>
                        <a:fillRect/>
                      </a:stretch>
                    </p:blipFill>
                    <p:spPr bwMode="auto">
                      <a:xfrm>
                        <a:off x="323528" y="3573463"/>
                        <a:ext cx="8566472" cy="848845"/>
                      </a:xfrm>
                      <a:prstGeom prst="rect">
                        <a:avLst/>
                      </a:prstGeom>
                      <a:solidFill>
                        <a:srgbClr val="FDEADA"/>
                      </a:solidFill>
                      <a:ln>
                        <a:noFill/>
                      </a:ln>
                    </p:spPr>
                  </p:pic>
                </p:oleObj>
              </mc:Fallback>
            </mc:AlternateContent>
          </a:graphicData>
        </a:graphic>
      </p:graphicFrame>
      <p:sp>
        <p:nvSpPr>
          <p:cNvPr id="9" name="Rectangle 8"/>
          <p:cNvSpPr/>
          <p:nvPr/>
        </p:nvSpPr>
        <p:spPr>
          <a:xfrm>
            <a:off x="179512" y="4653136"/>
            <a:ext cx="8568952" cy="1605826"/>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It is obvious that </a:t>
            </a:r>
            <a:r>
              <a:rPr lang="en-GB" sz="3600" b="1" i="1" dirty="0" smtClean="0">
                <a:solidFill>
                  <a:srgbClr val="800000"/>
                </a:solidFill>
              </a:rPr>
              <a:t>the tail </a:t>
            </a:r>
            <a:r>
              <a:rPr lang="en-GB" sz="3600" dirty="0" smtClean="0"/>
              <a:t>is included in the class of predictions at  the current sample.</a:t>
            </a:r>
            <a:endParaRPr lang="en-GB" sz="3600" dirty="0"/>
          </a:p>
        </p:txBody>
      </p:sp>
    </p:spTree>
    <p:extLst>
      <p:ext uri="{BB962C8B-B14F-4D97-AF65-F5344CB8AC3E}">
        <p14:creationId xmlns:p14="http://schemas.microsoft.com/office/powerpoint/2010/main" val="39805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anim calcmode="lin" valueType="num">
                                      <p:cBhvr>
                                        <p:cTn id="2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heel(1)">
                                      <p:cBhvr>
                                        <p:cTn id="3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1449</TotalTime>
  <Words>933</Words>
  <Application>Microsoft Office PowerPoint</Application>
  <PresentationFormat>On-screen Show (4:3)</PresentationFormat>
  <Paragraphs>103</Paragraphs>
  <Slides>12</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12</vt:i4>
      </vt:variant>
    </vt:vector>
  </HeadingPairs>
  <TitlesOfParts>
    <vt:vector size="15" baseType="lpstr">
      <vt:lpstr>Office Theme</vt:lpstr>
      <vt:lpstr>Equation</vt:lpstr>
      <vt:lpstr>Microsoft Equation 3.0</vt:lpstr>
      <vt:lpstr>CHAPTER 4 Optimal Predictive Control 6 Consistent recursive decision making and the tail</vt:lpstr>
      <vt:lpstr>Background on stability of MPC</vt:lpstr>
      <vt:lpstr>Foundational concept – the tail</vt:lpstr>
      <vt:lpstr>Example of poorly posed problem</vt:lpstr>
      <vt:lpstr>Foundational concept – the tail</vt:lpstr>
      <vt:lpstr>Requirement for well-posed MPC</vt:lpstr>
      <vt:lpstr>Background</vt:lpstr>
      <vt:lpstr>Interim summary</vt:lpstr>
      <vt:lpstr>The tail and GPC</vt:lpstr>
      <vt:lpstr>The tail and OMPC/SOMPC</vt:lpstr>
      <vt:lpstr>Summary for well-posed optimisations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106</cp:revision>
  <dcterms:created xsi:type="dcterms:W3CDTF">2012-03-07T15:25:29Z</dcterms:created>
  <dcterms:modified xsi:type="dcterms:W3CDTF">2014-03-11T09:41:54Z</dcterms:modified>
</cp:coreProperties>
</file>